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10287000" cx="18288000"/>
  <p:notesSz cx="6858000" cy="9144000"/>
  <p:embeddedFontLst>
    <p:embeddedFont>
      <p:font typeface="Halant"/>
      <p:bold r:id="rId21"/>
    </p:embeddedFont>
    <p:embeddedFont>
      <p:font typeface="Int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5" Type="http://schemas.openxmlformats.org/officeDocument/2006/relationships/font" Target="fonts/Inter-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28990659b5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g328990659b5_0_1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328990659b5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g328990659b5_0_3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328990659b5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g328990659b5_0_2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328990659b5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g328990659b5_0_2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2d42b94520a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g2d42b94520a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d42b94520a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d42b94520a_0_1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28990659b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328990659b5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d42b94520a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g2d42b94520a_0_1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28990659b5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g328990659b5_0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328990659b5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g328990659b5_0_1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328990659b5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g328990659b5_0_1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328990659b5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g328990659b5_0_1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084" cy="10467826"/>
            <a:chOff x="0" y="-241102"/>
            <a:chExt cx="5652112" cy="13957102"/>
          </a:xfrm>
        </p:grpSpPr>
        <p:grpSp>
          <p:nvGrpSpPr>
            <p:cNvPr id="160" name="Google Shape;160;p25"/>
            <p:cNvGrpSpPr/>
            <p:nvPr/>
          </p:nvGrpSpPr>
          <p:grpSpPr>
            <a:xfrm>
              <a:off x="2826056" y="-241102"/>
              <a:ext cx="2826056" cy="13957102"/>
              <a:chOff x="0" y="-47625"/>
              <a:chExt cx="558233" cy="2756958"/>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056" cy="13957102"/>
              <a:chOff x="0" y="-47625"/>
              <a:chExt cx="558233" cy="2756958"/>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056" cy="13957102"/>
              <a:chOff x="0" y="-47625"/>
              <a:chExt cx="558233" cy="2756958"/>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353388" y="3978991"/>
            <a:ext cx="14079900" cy="1569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10199">
                <a:solidFill>
                  <a:srgbClr val="231F20"/>
                </a:solidFill>
                <a:latin typeface="Halant"/>
                <a:ea typeface="Halant"/>
                <a:cs typeface="Halant"/>
                <a:sym typeface="Halant"/>
              </a:rPr>
              <a:t>ASSESSMENT</a:t>
            </a:r>
            <a:endParaRPr sz="1100"/>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572000" y="5502313"/>
            <a:ext cx="13502100" cy="8058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5235">
                <a:solidFill>
                  <a:srgbClr val="231F20"/>
                </a:solidFill>
                <a:latin typeface="Inter"/>
                <a:ea typeface="Inter"/>
                <a:cs typeface="Inter"/>
                <a:sym typeface="Inter"/>
              </a:rPr>
              <a:t>Unit 8: Sectional Tension (1820-1860)</a:t>
            </a:r>
            <a:endParaRPr sz="900"/>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34"/>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85" name="Google Shape;385;p34"/>
          <p:cNvGrpSpPr/>
          <p:nvPr/>
        </p:nvGrpSpPr>
        <p:grpSpPr>
          <a:xfrm>
            <a:off x="15859155" y="-98041"/>
            <a:ext cx="1562625" cy="1771271"/>
            <a:chOff x="0" y="-130721"/>
            <a:chExt cx="2083500" cy="2361695"/>
          </a:xfrm>
        </p:grpSpPr>
        <p:grpSp>
          <p:nvGrpSpPr>
            <p:cNvPr id="386" name="Google Shape;386;p34"/>
            <p:cNvGrpSpPr/>
            <p:nvPr/>
          </p:nvGrpSpPr>
          <p:grpSpPr>
            <a:xfrm>
              <a:off x="75599" y="-130721"/>
              <a:ext cx="1932614" cy="2361695"/>
              <a:chOff x="0" y="-47625"/>
              <a:chExt cx="704100" cy="860425"/>
            </a:xfrm>
          </p:grpSpPr>
          <p:sp>
            <p:nvSpPr>
              <p:cNvPr id="387" name="Google Shape;387;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9" name="Google Shape;389;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9</a:t>
              </a:r>
              <a:endParaRPr/>
            </a:p>
          </p:txBody>
        </p:sp>
      </p:grpSp>
      <p:sp>
        <p:nvSpPr>
          <p:cNvPr id="390" name="Google Shape;390;p34"/>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91" name="Google Shape;391;p34"/>
          <p:cNvGrpSpPr/>
          <p:nvPr/>
        </p:nvGrpSpPr>
        <p:grpSpPr>
          <a:xfrm>
            <a:off x="-254016" y="9230009"/>
            <a:ext cx="18796043" cy="937448"/>
            <a:chOff x="204" y="0"/>
            <a:chExt cx="25061391" cy="1249931"/>
          </a:xfrm>
        </p:grpSpPr>
        <p:grpSp>
          <p:nvGrpSpPr>
            <p:cNvPr id="392" name="Google Shape;392;p34"/>
            <p:cNvGrpSpPr/>
            <p:nvPr/>
          </p:nvGrpSpPr>
          <p:grpSpPr>
            <a:xfrm rot="5400000">
              <a:off x="12002369" y="-11663474"/>
              <a:ext cx="1249931" cy="24576878"/>
              <a:chOff x="0" y="-38100"/>
              <a:chExt cx="246900" cy="4854692"/>
            </a:xfrm>
          </p:grpSpPr>
          <p:sp>
            <p:nvSpPr>
              <p:cNvPr id="393" name="Google Shape;393;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94" name="Google Shape;394;p3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95" name="Google Shape;395;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96" name="Google Shape;396;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97" name="Google Shape;397;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98" name="Google Shape;398;p34"/>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99" name="Google Shape;399;p34"/>
          <p:cNvSpPr/>
          <p:nvPr/>
        </p:nvSpPr>
        <p:spPr>
          <a:xfrm rot="-5400000">
            <a:off x="14994675" y="2029600"/>
            <a:ext cx="3086400" cy="35175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00" name="Google Shape;400;p34"/>
          <p:cNvSpPr txBox="1"/>
          <p:nvPr/>
        </p:nvSpPr>
        <p:spPr>
          <a:xfrm>
            <a:off x="15153975" y="2577275"/>
            <a:ext cx="31341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3rd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a:solidFill>
                  <a:schemeClr val="dk1"/>
                </a:solidFill>
                <a:latin typeface="Inter"/>
                <a:ea typeface="Inter"/>
                <a:cs typeface="Inter"/>
                <a:sym typeface="Inter"/>
              </a:rPr>
              <a:t>Circle</a:t>
            </a:r>
            <a:r>
              <a:rPr lang="en-US" sz="2200">
                <a:solidFill>
                  <a:schemeClr val="dk1"/>
                </a:solidFill>
                <a:latin typeface="Inter"/>
                <a:ea typeface="Inter"/>
                <a:cs typeface="Inter"/>
                <a:sym typeface="Inter"/>
              </a:rPr>
              <a:t> anything related to the Essential Question (impacts) and/or Historical Significance</a:t>
            </a:r>
            <a:endParaRPr sz="2200">
              <a:solidFill>
                <a:schemeClr val="dk1"/>
              </a:solidFill>
              <a:latin typeface="Inter"/>
              <a:ea typeface="Inter"/>
              <a:cs typeface="Inter"/>
              <a:sym typeface="Inter"/>
            </a:endParaRPr>
          </a:p>
        </p:txBody>
      </p:sp>
      <p:sp>
        <p:nvSpPr>
          <p:cNvPr id="401" name="Google Shape;401;p34"/>
          <p:cNvSpPr txBox="1"/>
          <p:nvPr/>
        </p:nvSpPr>
        <p:spPr>
          <a:xfrm>
            <a:off x="753750" y="1568350"/>
            <a:ext cx="13373400" cy="680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words </a:t>
            </a:r>
            <a:r>
              <a:rPr lang="en-US" sz="2200">
                <a:solidFill>
                  <a:srgbClr val="000000"/>
                </a:solidFill>
                <a:highlight>
                  <a:srgbClr val="E95C3D"/>
                </a:highlight>
                <a:latin typeface="Inter"/>
                <a:ea typeface="Inter"/>
                <a:cs typeface="Inter"/>
                <a:sym typeface="Inter"/>
              </a:rPr>
              <a:t>“people of the United States” and “citizens” are synonymous terms, and mean the same thing</a:t>
            </a:r>
            <a:r>
              <a:rPr lang="en-US" sz="2200">
                <a:solidFill>
                  <a:srgbClr val="000000"/>
                </a:solidFill>
                <a:latin typeface="Inter"/>
                <a:ea typeface="Inter"/>
                <a:cs typeface="Inter"/>
                <a:sym typeface="Inter"/>
              </a:rPr>
              <a:t>. They both describe the political body who, according to our republican institutions, form the sovereignty, and </a:t>
            </a:r>
            <a:r>
              <a:rPr lang="en-US" sz="2200">
                <a:solidFill>
                  <a:srgbClr val="000000"/>
                </a:solidFill>
                <a:highlight>
                  <a:srgbClr val="E95C3D"/>
                </a:highlight>
                <a:latin typeface="Inter"/>
                <a:ea typeface="Inter"/>
                <a:cs typeface="Inter"/>
                <a:sym typeface="Inter"/>
              </a:rPr>
              <a:t>who hold the power and conduct the government through their representatives</a:t>
            </a:r>
            <a:r>
              <a:rPr lang="en-US" sz="2200">
                <a:solidFill>
                  <a:srgbClr val="000000"/>
                </a:solidFill>
                <a:latin typeface="Inter"/>
                <a:ea typeface="Inter"/>
                <a:cs typeface="Inter"/>
                <a:sym typeface="Inter"/>
              </a:rPr>
              <a:t>. They are what we familiarly call the “sovereign people,” and </a:t>
            </a:r>
            <a:r>
              <a:rPr lang="en-US" sz="2200">
                <a:solidFill>
                  <a:srgbClr val="000000"/>
                </a:solidFill>
                <a:highlight>
                  <a:srgbClr val="E95C3D"/>
                </a:highlight>
                <a:latin typeface="Inter"/>
                <a:ea typeface="Inter"/>
                <a:cs typeface="Inter"/>
                <a:sym typeface="Inter"/>
              </a:rPr>
              <a:t>every citizen is one of this people and a constituent member of this sovereignty</a:t>
            </a:r>
            <a:r>
              <a:rPr lang="en-US" sz="2200">
                <a:solidFill>
                  <a:srgbClr val="000000"/>
                </a:solidFill>
                <a:latin typeface="Inter"/>
                <a:ea typeface="Inter"/>
                <a:cs typeface="Inter"/>
                <a:sym typeface="Inter"/>
              </a:rPr>
              <a:t>. The question before us is, whether the class of persons described in the plea . . . compose a portion of this people, and are constituent members of this sovereignty? </a:t>
            </a:r>
            <a:r>
              <a:rPr lang="en-US" sz="2200">
                <a:solidFill>
                  <a:srgbClr val="000000"/>
                </a:solidFill>
                <a:highlight>
                  <a:srgbClr val="E95C3D"/>
                </a:highlight>
                <a:latin typeface="Inter"/>
                <a:ea typeface="Inter"/>
                <a:cs typeface="Inter"/>
                <a:sym typeface="Inter"/>
              </a:rPr>
              <a:t>We think they are not, and that they are not included and were not intended to be included, under the word “citizens” in the Constitution, and can therefore claim none of the rights and privileges</a:t>
            </a:r>
            <a:r>
              <a:rPr lang="en-US" sz="2200">
                <a:solidFill>
                  <a:srgbClr val="000000"/>
                </a:solidFill>
                <a:latin typeface="Inter"/>
                <a:ea typeface="Inter"/>
                <a:cs typeface="Inter"/>
                <a:sym typeface="Inter"/>
              </a:rPr>
              <a:t> which that instrument provides for and secures to citizens of the United States. On the contrary, they were at that time </a:t>
            </a:r>
            <a:r>
              <a:rPr lang="en-US" sz="2200">
                <a:solidFill>
                  <a:srgbClr val="000000"/>
                </a:solidFill>
                <a:highlight>
                  <a:srgbClr val="E95C3D"/>
                </a:highlight>
                <a:latin typeface="Inter"/>
                <a:ea typeface="Inter"/>
                <a:cs typeface="Inter"/>
                <a:sym typeface="Inter"/>
              </a:rPr>
              <a:t>considered as a subordinate and inferior class of beings</a:t>
            </a:r>
            <a:r>
              <a:rPr lang="en-US" sz="2200">
                <a:solidFill>
                  <a:srgbClr val="000000"/>
                </a:solidFill>
                <a:latin typeface="Inter"/>
                <a:ea typeface="Inter"/>
                <a:cs typeface="Inter"/>
                <a:sym typeface="Inter"/>
              </a:rPr>
              <a:t>, who had been subjugated by the dominant race, and, whether emancipated or not, yet remained subject to their authority, and had no rights or privileges but such as those who held the power and the government might choose to grant them . .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general words [of the </a:t>
            </a:r>
            <a:r>
              <a:rPr lang="en-US" sz="2200">
                <a:solidFill>
                  <a:srgbClr val="000000"/>
                </a:solidFill>
                <a:highlight>
                  <a:srgbClr val="E95C3D"/>
                </a:highlight>
                <a:latin typeface="Inter"/>
                <a:ea typeface="Inter"/>
                <a:cs typeface="Inter"/>
                <a:sym typeface="Inter"/>
              </a:rPr>
              <a:t>Declaration of Independence] would seem to embrace the whole human family, . . . but it is too clear for dispute, that the enslaved African race were not intended to be included</a:t>
            </a:r>
            <a:r>
              <a:rPr lang="en-US" sz="2200">
                <a:solidFill>
                  <a:srgbClr val="000000"/>
                </a:solidFill>
                <a:latin typeface="Inter"/>
                <a:ea typeface="Inter"/>
                <a:cs typeface="Inter"/>
                <a:sym typeface="Inter"/>
              </a:rPr>
              <a:t>.</a:t>
            </a:r>
            <a:endParaRPr sz="2200">
              <a:solidFill>
                <a:srgbClr val="000000"/>
              </a:solidFill>
              <a:latin typeface="Inter"/>
              <a:ea typeface="Inter"/>
              <a:cs typeface="Inter"/>
              <a:sym typeface="Inter"/>
            </a:endParaRPr>
          </a:p>
        </p:txBody>
      </p:sp>
      <p:sp>
        <p:nvSpPr>
          <p:cNvPr id="402" name="Google Shape;402;p34"/>
          <p:cNvSpPr txBox="1"/>
          <p:nvPr/>
        </p:nvSpPr>
        <p:spPr>
          <a:xfrm rot="-818743">
            <a:off x="454172" y="4413712"/>
            <a:ext cx="405650" cy="434541"/>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rgbClr val="000000"/>
                </a:solidFill>
                <a:highlight>
                  <a:srgbClr val="F4CCCC"/>
                </a:highlight>
                <a:latin typeface="Inter"/>
                <a:ea typeface="Inter"/>
                <a:cs typeface="Inter"/>
                <a:sym typeface="Inter"/>
              </a:rPr>
              <a:t>?</a:t>
            </a:r>
            <a:endParaRPr b="1" sz="2600">
              <a:solidFill>
                <a:srgbClr val="000000"/>
              </a:solidFill>
              <a:highlight>
                <a:srgbClr val="F4CCCC"/>
              </a:highlight>
              <a:latin typeface="Inter"/>
              <a:ea typeface="Inter"/>
              <a:cs typeface="Inter"/>
              <a:sym typeface="Inter"/>
            </a:endParaRPr>
          </a:p>
        </p:txBody>
      </p:sp>
      <p:sp>
        <p:nvSpPr>
          <p:cNvPr id="403" name="Google Shape;403;p34"/>
          <p:cNvSpPr txBox="1"/>
          <p:nvPr/>
        </p:nvSpPr>
        <p:spPr>
          <a:xfrm>
            <a:off x="14287975" y="6030025"/>
            <a:ext cx="3133800" cy="2694600"/>
          </a:xfrm>
          <a:prstGeom prst="rect">
            <a:avLst/>
          </a:prstGeom>
          <a:solidFill>
            <a:srgbClr val="FFFFFF"/>
          </a:solid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US" sz="2600">
                <a:latin typeface="Inter"/>
                <a:ea typeface="Inter"/>
                <a:cs typeface="Inter"/>
                <a:sym typeface="Inter"/>
              </a:rPr>
              <a:t>What about Free Black People wrongfully captured into slavery?</a:t>
            </a:r>
            <a:endParaRPr b="1" sz="2600">
              <a:solidFill>
                <a:srgbClr val="000000"/>
              </a:solidFill>
              <a:latin typeface="Inter"/>
              <a:ea typeface="Inter"/>
              <a:cs typeface="Inter"/>
              <a:sym typeface="Inter"/>
            </a:endParaRPr>
          </a:p>
        </p:txBody>
      </p:sp>
      <p:sp>
        <p:nvSpPr>
          <p:cNvPr id="404" name="Google Shape;404;p34"/>
          <p:cNvSpPr/>
          <p:nvPr/>
        </p:nvSpPr>
        <p:spPr>
          <a:xfrm>
            <a:off x="8744575" y="2697900"/>
            <a:ext cx="5382600" cy="5388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5" name="Google Shape;405;p34"/>
          <p:cNvSpPr/>
          <p:nvPr/>
        </p:nvSpPr>
        <p:spPr>
          <a:xfrm>
            <a:off x="6069200" y="3088350"/>
            <a:ext cx="3930600" cy="5388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6" name="Google Shape;406;p34"/>
          <p:cNvSpPr/>
          <p:nvPr/>
        </p:nvSpPr>
        <p:spPr>
          <a:xfrm>
            <a:off x="8641825" y="4283325"/>
            <a:ext cx="5485200" cy="5388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7" name="Google Shape;407;p34"/>
          <p:cNvSpPr/>
          <p:nvPr/>
        </p:nvSpPr>
        <p:spPr>
          <a:xfrm>
            <a:off x="686575" y="6245525"/>
            <a:ext cx="6192300" cy="5388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08" name="Google Shape;408;p34"/>
          <p:cNvSpPr txBox="1"/>
          <p:nvPr/>
        </p:nvSpPr>
        <p:spPr>
          <a:xfrm>
            <a:off x="753750" y="8565500"/>
            <a:ext cx="11930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solidFill>
                  <a:schemeClr val="dk1"/>
                </a:solidFill>
                <a:latin typeface="Halant"/>
                <a:ea typeface="Halant"/>
                <a:cs typeface="Halant"/>
                <a:sym typeface="Halant"/>
              </a:rPr>
              <a:t>Source: Chief Justice Roger B. Taney, “The Opinion of the Court,” The Dred Scott Decision, 1857.</a:t>
            </a:r>
            <a:endParaRPr sz="2300">
              <a:solidFill>
                <a:schemeClr val="dk1"/>
              </a:solidFill>
              <a:latin typeface="Halant"/>
              <a:ea typeface="Halant"/>
              <a:cs typeface="Halant"/>
              <a:sym typeface="Halant"/>
            </a:endParaRPr>
          </a:p>
        </p:txBody>
      </p:sp>
      <p:sp>
        <p:nvSpPr>
          <p:cNvPr id="409" name="Google Shape;409;p34"/>
          <p:cNvSpPr/>
          <p:nvPr/>
        </p:nvSpPr>
        <p:spPr>
          <a:xfrm>
            <a:off x="877100" y="3062825"/>
            <a:ext cx="5382600" cy="538800"/>
          </a:xfrm>
          <a:prstGeom prst="ellipse">
            <a:avLst/>
          </a:prstGeom>
          <a:noFill/>
          <a:ln cap="flat" cmpd="sng" w="3810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35"/>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15" name="Google Shape;415;p35"/>
          <p:cNvGrpSpPr/>
          <p:nvPr/>
        </p:nvGrpSpPr>
        <p:grpSpPr>
          <a:xfrm>
            <a:off x="15859155" y="-98041"/>
            <a:ext cx="1562625" cy="1771271"/>
            <a:chOff x="0" y="-130721"/>
            <a:chExt cx="2083500" cy="2361695"/>
          </a:xfrm>
        </p:grpSpPr>
        <p:grpSp>
          <p:nvGrpSpPr>
            <p:cNvPr id="416" name="Google Shape;416;p35"/>
            <p:cNvGrpSpPr/>
            <p:nvPr/>
          </p:nvGrpSpPr>
          <p:grpSpPr>
            <a:xfrm>
              <a:off x="75599" y="-130721"/>
              <a:ext cx="1932614" cy="2361695"/>
              <a:chOff x="0" y="-47625"/>
              <a:chExt cx="704100" cy="860425"/>
            </a:xfrm>
          </p:grpSpPr>
          <p:sp>
            <p:nvSpPr>
              <p:cNvPr id="417" name="Google Shape;417;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3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9" name="Google Shape;419;p3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10</a:t>
              </a:r>
              <a:endParaRPr/>
            </a:p>
          </p:txBody>
        </p:sp>
      </p:grpSp>
      <p:sp>
        <p:nvSpPr>
          <p:cNvPr id="420" name="Google Shape;420;p35"/>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21" name="Google Shape;421;p35"/>
          <p:cNvGrpSpPr/>
          <p:nvPr/>
        </p:nvGrpSpPr>
        <p:grpSpPr>
          <a:xfrm>
            <a:off x="-254016" y="9230009"/>
            <a:ext cx="18796043" cy="937448"/>
            <a:chOff x="204" y="0"/>
            <a:chExt cx="25061391" cy="1249931"/>
          </a:xfrm>
        </p:grpSpPr>
        <p:grpSp>
          <p:nvGrpSpPr>
            <p:cNvPr id="422" name="Google Shape;422;p35"/>
            <p:cNvGrpSpPr/>
            <p:nvPr/>
          </p:nvGrpSpPr>
          <p:grpSpPr>
            <a:xfrm rot="5400000">
              <a:off x="12002369" y="-11663474"/>
              <a:ext cx="1249931" cy="24576878"/>
              <a:chOff x="0" y="-38100"/>
              <a:chExt cx="246900" cy="4854692"/>
            </a:xfrm>
          </p:grpSpPr>
          <p:sp>
            <p:nvSpPr>
              <p:cNvPr id="423" name="Google Shape;423;p3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24" name="Google Shape;424;p3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25" name="Google Shape;425;p3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26" name="Google Shape;426;p3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27" name="Google Shape;427;p3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28" name="Google Shape;428;p35"/>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429" name="Google Shape;429;p35"/>
          <p:cNvSpPr txBox="1"/>
          <p:nvPr/>
        </p:nvSpPr>
        <p:spPr>
          <a:xfrm>
            <a:off x="7289400" y="1674700"/>
            <a:ext cx="10132500" cy="30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Complete the written component that includes:</a:t>
            </a:r>
            <a:endParaRPr b="1" sz="2400">
              <a:solidFill>
                <a:schemeClr val="dk1"/>
              </a:solidFill>
              <a:latin typeface="Inter"/>
              <a:ea typeface="Inter"/>
              <a:cs typeface="Inter"/>
              <a:sym typeface="Inter"/>
            </a:endParaRPr>
          </a:p>
          <a:p>
            <a:pPr indent="-381000" lvl="0" marL="457200" rtl="0" algn="l">
              <a:spcBef>
                <a:spcPts val="0"/>
              </a:spcBef>
              <a:spcAft>
                <a:spcPts val="0"/>
              </a:spcAft>
              <a:buClr>
                <a:schemeClr val="dk1"/>
              </a:buClr>
              <a:buSzPts val="2400"/>
              <a:buFont typeface="Inter"/>
              <a:buChar char="●"/>
            </a:pPr>
            <a:r>
              <a:rPr lang="en-US" sz="2400">
                <a:solidFill>
                  <a:schemeClr val="dk1"/>
                </a:solidFill>
                <a:latin typeface="Inter"/>
                <a:ea typeface="Inter"/>
                <a:cs typeface="Inter"/>
                <a:sym typeface="Inter"/>
              </a:rPr>
              <a:t>A summary of the content</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Connection to the Essential Question</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Discussion of the Historical Significance</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Personal Reflection on how the source contributes to your understanding of the period or any questions that it raises for you</a:t>
            </a:r>
            <a:endParaRPr sz="2400">
              <a:solidFill>
                <a:schemeClr val="dk1"/>
              </a:solidFill>
              <a:latin typeface="Inter"/>
              <a:ea typeface="Inter"/>
              <a:cs typeface="Inter"/>
              <a:sym typeface="Inter"/>
            </a:endParaRPr>
          </a:p>
          <a:p>
            <a:pPr indent="0" lvl="0" marL="0" rtl="0" algn="l">
              <a:spcBef>
                <a:spcPts val="1000"/>
              </a:spcBef>
              <a:spcAft>
                <a:spcPts val="0"/>
              </a:spcAft>
              <a:buNone/>
            </a:pPr>
            <a:r>
              <a:t/>
            </a:r>
            <a:endParaRPr sz="3200">
              <a:solidFill>
                <a:schemeClr val="dk1"/>
              </a:solidFill>
              <a:latin typeface="Inter"/>
              <a:ea typeface="Inter"/>
              <a:cs typeface="Inter"/>
              <a:sym typeface="Inter"/>
            </a:endParaRPr>
          </a:p>
        </p:txBody>
      </p:sp>
      <p:sp>
        <p:nvSpPr>
          <p:cNvPr id="430" name="Google Shape;430;p35"/>
          <p:cNvSpPr txBox="1"/>
          <p:nvPr/>
        </p:nvSpPr>
        <p:spPr>
          <a:xfrm>
            <a:off x="560100" y="4889400"/>
            <a:ext cx="14961300" cy="43611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0"/>
              </a:spcAft>
              <a:buNone/>
            </a:pPr>
            <a:r>
              <a:t/>
            </a:r>
            <a:endParaRPr b="1" sz="2300">
              <a:solidFill>
                <a:srgbClr val="E95C3D"/>
              </a:solidFill>
              <a:latin typeface="Inter"/>
              <a:ea typeface="Inter"/>
              <a:cs typeface="Inter"/>
              <a:sym typeface="Inter"/>
            </a:endParaRPr>
          </a:p>
          <a:p>
            <a:pPr indent="0" lvl="0" marL="0" marR="0" rtl="0" algn="l">
              <a:lnSpc>
                <a:spcPct val="100000"/>
              </a:lnSpc>
              <a:spcBef>
                <a:spcPts val="3200"/>
              </a:spcBef>
              <a:spcAft>
                <a:spcPts val="3200"/>
              </a:spcAft>
              <a:buNone/>
            </a:pPr>
            <a:r>
              <a:t/>
            </a:r>
            <a:endParaRPr b="1" sz="2300">
              <a:solidFill>
                <a:srgbClr val="E95C3D"/>
              </a:solidFill>
              <a:latin typeface="Inter"/>
              <a:ea typeface="Inter"/>
              <a:cs typeface="Inter"/>
              <a:sym typeface="Inter"/>
            </a:endParaRPr>
          </a:p>
        </p:txBody>
      </p:sp>
      <p:pic>
        <p:nvPicPr>
          <p:cNvPr id="431" name="Google Shape;431;p35"/>
          <p:cNvPicPr preferRelativeResize="0"/>
          <p:nvPr/>
        </p:nvPicPr>
        <p:blipFill>
          <a:blip r:embed="rId4">
            <a:alphaModFix/>
          </a:blip>
          <a:stretch>
            <a:fillRect/>
          </a:stretch>
        </p:blipFill>
        <p:spPr>
          <a:xfrm>
            <a:off x="560103" y="1156448"/>
            <a:ext cx="6186624" cy="3440725"/>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6"/>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37" name="Google Shape;437;p36"/>
          <p:cNvGrpSpPr/>
          <p:nvPr/>
        </p:nvGrpSpPr>
        <p:grpSpPr>
          <a:xfrm>
            <a:off x="15859155" y="-98041"/>
            <a:ext cx="1562625" cy="1771271"/>
            <a:chOff x="0" y="-130721"/>
            <a:chExt cx="2083500" cy="2361695"/>
          </a:xfrm>
        </p:grpSpPr>
        <p:grpSp>
          <p:nvGrpSpPr>
            <p:cNvPr id="438" name="Google Shape;438;p36"/>
            <p:cNvGrpSpPr/>
            <p:nvPr/>
          </p:nvGrpSpPr>
          <p:grpSpPr>
            <a:xfrm>
              <a:off x="75599" y="-130721"/>
              <a:ext cx="1932614" cy="2361695"/>
              <a:chOff x="0" y="-47625"/>
              <a:chExt cx="704100" cy="860425"/>
            </a:xfrm>
          </p:grpSpPr>
          <p:sp>
            <p:nvSpPr>
              <p:cNvPr id="439" name="Google Shape;439;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3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41" name="Google Shape;441;p3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11</a:t>
              </a:r>
              <a:endParaRPr/>
            </a:p>
          </p:txBody>
        </p:sp>
      </p:grpSp>
      <p:sp>
        <p:nvSpPr>
          <p:cNvPr id="442" name="Google Shape;442;p36"/>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43" name="Google Shape;443;p36"/>
          <p:cNvGrpSpPr/>
          <p:nvPr/>
        </p:nvGrpSpPr>
        <p:grpSpPr>
          <a:xfrm>
            <a:off x="-254016" y="9230009"/>
            <a:ext cx="18796043" cy="937448"/>
            <a:chOff x="204" y="0"/>
            <a:chExt cx="25061391" cy="1249931"/>
          </a:xfrm>
        </p:grpSpPr>
        <p:grpSp>
          <p:nvGrpSpPr>
            <p:cNvPr id="444" name="Google Shape;444;p36"/>
            <p:cNvGrpSpPr/>
            <p:nvPr/>
          </p:nvGrpSpPr>
          <p:grpSpPr>
            <a:xfrm rot="5400000">
              <a:off x="12002369" y="-11663474"/>
              <a:ext cx="1249931" cy="24576878"/>
              <a:chOff x="0" y="-38100"/>
              <a:chExt cx="246900" cy="4854692"/>
            </a:xfrm>
          </p:grpSpPr>
          <p:sp>
            <p:nvSpPr>
              <p:cNvPr id="445" name="Google Shape;445;p3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46" name="Google Shape;446;p3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47" name="Google Shape;447;p3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48" name="Google Shape;448;p3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49" name="Google Shape;449;p3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50" name="Google Shape;450;p36"/>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451" name="Google Shape;451;p36"/>
          <p:cNvSpPr txBox="1"/>
          <p:nvPr/>
        </p:nvSpPr>
        <p:spPr>
          <a:xfrm>
            <a:off x="7289400" y="1674700"/>
            <a:ext cx="10132500" cy="30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Complete the written component that includes:</a:t>
            </a:r>
            <a:endParaRPr b="1" sz="2400">
              <a:solidFill>
                <a:schemeClr val="dk1"/>
              </a:solidFill>
              <a:latin typeface="Inter"/>
              <a:ea typeface="Inter"/>
              <a:cs typeface="Inter"/>
              <a:sym typeface="Inter"/>
            </a:endParaRPr>
          </a:p>
          <a:p>
            <a:pPr indent="-381000" lvl="0" marL="457200" rtl="0" algn="l">
              <a:spcBef>
                <a:spcPts val="0"/>
              </a:spcBef>
              <a:spcAft>
                <a:spcPts val="0"/>
              </a:spcAft>
              <a:buClr>
                <a:schemeClr val="dk1"/>
              </a:buClr>
              <a:buSzPts val="2400"/>
              <a:buFont typeface="Inter"/>
              <a:buChar char="●"/>
            </a:pPr>
            <a:r>
              <a:rPr lang="en-US" sz="2400">
                <a:solidFill>
                  <a:schemeClr val="dk1"/>
                </a:solidFill>
                <a:latin typeface="Inter"/>
                <a:ea typeface="Inter"/>
                <a:cs typeface="Inter"/>
                <a:sym typeface="Inter"/>
              </a:rPr>
              <a:t>A summary of the content</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Connection to the Essential Question</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Discussion of the Historical Significance</a:t>
            </a:r>
            <a:endParaRPr sz="2400">
              <a:solidFill>
                <a:schemeClr val="dk1"/>
              </a:solidFill>
              <a:latin typeface="Inter"/>
              <a:ea typeface="Inter"/>
              <a:cs typeface="Inter"/>
              <a:sym typeface="Inter"/>
            </a:endParaRPr>
          </a:p>
          <a:p>
            <a:pPr indent="-381000" lvl="0" marL="457200" rtl="0" algn="l">
              <a:spcBef>
                <a:spcPts val="1000"/>
              </a:spcBef>
              <a:spcAft>
                <a:spcPts val="0"/>
              </a:spcAft>
              <a:buClr>
                <a:schemeClr val="dk1"/>
              </a:buClr>
              <a:buSzPts val="2400"/>
              <a:buFont typeface="Inter"/>
              <a:buChar char="●"/>
            </a:pPr>
            <a:r>
              <a:rPr lang="en-US" sz="2400">
                <a:solidFill>
                  <a:schemeClr val="dk1"/>
                </a:solidFill>
                <a:latin typeface="Inter"/>
                <a:ea typeface="Inter"/>
                <a:cs typeface="Inter"/>
                <a:sym typeface="Inter"/>
              </a:rPr>
              <a:t>Personal Reflection on how the source contributes to your understanding of the period or any questions that it raises for you</a:t>
            </a:r>
            <a:endParaRPr sz="2400">
              <a:solidFill>
                <a:schemeClr val="dk1"/>
              </a:solidFill>
              <a:latin typeface="Inter"/>
              <a:ea typeface="Inter"/>
              <a:cs typeface="Inter"/>
              <a:sym typeface="Inter"/>
            </a:endParaRPr>
          </a:p>
          <a:p>
            <a:pPr indent="0" lvl="0" marL="0" rtl="0" algn="l">
              <a:spcBef>
                <a:spcPts val="1000"/>
              </a:spcBef>
              <a:spcAft>
                <a:spcPts val="0"/>
              </a:spcAft>
              <a:buNone/>
            </a:pPr>
            <a:r>
              <a:t/>
            </a:r>
            <a:endParaRPr sz="3200">
              <a:solidFill>
                <a:schemeClr val="dk1"/>
              </a:solidFill>
              <a:latin typeface="Inter"/>
              <a:ea typeface="Inter"/>
              <a:cs typeface="Inter"/>
              <a:sym typeface="Inter"/>
            </a:endParaRPr>
          </a:p>
        </p:txBody>
      </p:sp>
      <p:sp>
        <p:nvSpPr>
          <p:cNvPr id="452" name="Google Shape;452;p36"/>
          <p:cNvSpPr txBox="1"/>
          <p:nvPr/>
        </p:nvSpPr>
        <p:spPr>
          <a:xfrm>
            <a:off x="560100" y="4889400"/>
            <a:ext cx="14961300" cy="427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3200"/>
              </a:spcBef>
              <a:spcAft>
                <a:spcPts val="3200"/>
              </a:spcAft>
              <a:buNone/>
            </a:pPr>
            <a:r>
              <a:rPr b="1" lang="en-US" sz="1900">
                <a:solidFill>
                  <a:srgbClr val="E95C3D"/>
                </a:solidFill>
                <a:latin typeface="Inter"/>
                <a:ea typeface="Inter"/>
                <a:cs typeface="Inter"/>
                <a:sym typeface="Inter"/>
              </a:rPr>
              <a:t>This excerpt from the 1857 </a:t>
            </a:r>
            <a:r>
              <a:rPr b="1" i="1" lang="en-US" sz="1900">
                <a:solidFill>
                  <a:srgbClr val="E95C3D"/>
                </a:solidFill>
                <a:latin typeface="Inter"/>
                <a:ea typeface="Inter"/>
                <a:cs typeface="Inter"/>
                <a:sym typeface="Inter"/>
              </a:rPr>
              <a:t>Dred Scott v. Sandford</a:t>
            </a:r>
            <a:r>
              <a:rPr b="1" lang="en-US" sz="1900">
                <a:solidFill>
                  <a:srgbClr val="E95C3D"/>
                </a:solidFill>
                <a:latin typeface="Inter"/>
                <a:ea typeface="Inter"/>
                <a:cs typeface="Inter"/>
                <a:sym typeface="Inter"/>
              </a:rPr>
              <a:t> decision shows how political developments in the years leading up to the Civil War deepened sectional divisions in the United States. Chief Justice Roger B. Taney argued that Black people, whether enslaved or free, were not and were never meant to be considered citizens under the U.S. Constitution. He claimed they had no rights the government was bound to respect, even rejecting the idea that the Declaration of Independence applied to them. This ruling came at a time when westward expansion—fueled by Manifest Destiny—had brought the issue of slavery in new territories to the center of national politics. As Americans pushed westward, debates over whether slavery would expand into new states intensified the conflict between North and South. The </a:t>
            </a:r>
            <a:r>
              <a:rPr b="1" i="1" lang="en-US" sz="1900">
                <a:solidFill>
                  <a:srgbClr val="E95C3D"/>
                </a:solidFill>
                <a:latin typeface="Inter"/>
                <a:ea typeface="Inter"/>
                <a:cs typeface="Inter"/>
                <a:sym typeface="Inter"/>
              </a:rPr>
              <a:t>Dred Scott </a:t>
            </a:r>
            <a:r>
              <a:rPr b="1" lang="en-US" sz="1900">
                <a:solidFill>
                  <a:srgbClr val="E95C3D"/>
                </a:solidFill>
                <a:latin typeface="Inter"/>
                <a:ea typeface="Inter"/>
                <a:cs typeface="Inter"/>
                <a:sym typeface="Inter"/>
              </a:rPr>
              <a:t>decision essentially made it legal for slavery to exist in all U.S. territories, angering Northerners and strengthening the Southern position, which relied on legal and constitutional arguments to defend slavery. It revealed how the Supreme Court became involved in the sectional crisis, taking a stance that favored the interests of slaveholders. This decision was a major turning point that pushed the nation closer to civil war by reinforcing the idea that slavery could not be legally limited. Reading this source made me realize how court decisions, just like laws or political debates, can contribute to national divisions. It raises questions for me about how legal definitions of citizenship and rights were used to exclude entire groups of people and how those definitions were eventually challenged and changed.</a:t>
            </a:r>
            <a:endParaRPr b="1" sz="1900">
              <a:solidFill>
                <a:srgbClr val="E95C3D"/>
              </a:solidFill>
              <a:latin typeface="Inter"/>
              <a:ea typeface="Inter"/>
              <a:cs typeface="Inter"/>
              <a:sym typeface="Inter"/>
            </a:endParaRPr>
          </a:p>
        </p:txBody>
      </p:sp>
      <p:pic>
        <p:nvPicPr>
          <p:cNvPr id="453" name="Google Shape;453;p36"/>
          <p:cNvPicPr preferRelativeResize="0"/>
          <p:nvPr/>
        </p:nvPicPr>
        <p:blipFill>
          <a:blip r:embed="rId4">
            <a:alphaModFix/>
          </a:blip>
          <a:stretch>
            <a:fillRect/>
          </a:stretch>
        </p:blipFill>
        <p:spPr>
          <a:xfrm>
            <a:off x="560103" y="1156448"/>
            <a:ext cx="6186624" cy="3440725"/>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pic>
        <p:nvPicPr>
          <p:cNvPr id="458" name="Google Shape;458;p37"/>
          <p:cNvPicPr preferRelativeResize="0"/>
          <p:nvPr/>
        </p:nvPicPr>
        <p:blipFill>
          <a:blip r:embed="rId3">
            <a:alphaModFix/>
          </a:blip>
          <a:stretch>
            <a:fillRect/>
          </a:stretch>
        </p:blipFill>
        <p:spPr>
          <a:xfrm>
            <a:off x="1751800" y="2998800"/>
            <a:ext cx="3550976" cy="4594106"/>
          </a:xfrm>
          <a:prstGeom prst="rect">
            <a:avLst/>
          </a:prstGeom>
          <a:noFill/>
          <a:ln cap="flat" cmpd="sng" w="19050">
            <a:solidFill>
              <a:schemeClr val="dk1"/>
            </a:solidFill>
            <a:prstDash val="solid"/>
            <a:round/>
            <a:headEnd len="sm" w="sm" type="none"/>
            <a:tailEnd len="sm" w="sm" type="none"/>
          </a:ln>
        </p:spPr>
      </p:pic>
      <p:grpSp>
        <p:nvGrpSpPr>
          <p:cNvPr id="459" name="Google Shape;459;p37"/>
          <p:cNvGrpSpPr/>
          <p:nvPr/>
        </p:nvGrpSpPr>
        <p:grpSpPr>
          <a:xfrm>
            <a:off x="15859155" y="-21841"/>
            <a:ext cx="1562625" cy="1695071"/>
            <a:chOff x="0" y="-29121"/>
            <a:chExt cx="2083500" cy="2260095"/>
          </a:xfrm>
        </p:grpSpPr>
        <p:grpSp>
          <p:nvGrpSpPr>
            <p:cNvPr id="460" name="Google Shape;460;p37"/>
            <p:cNvGrpSpPr/>
            <p:nvPr/>
          </p:nvGrpSpPr>
          <p:grpSpPr>
            <a:xfrm>
              <a:off x="75599" y="-29121"/>
              <a:ext cx="1932614" cy="2260095"/>
              <a:chOff x="0" y="-10610"/>
              <a:chExt cx="704100" cy="823410"/>
            </a:xfrm>
          </p:grpSpPr>
          <p:sp>
            <p:nvSpPr>
              <p:cNvPr id="461" name="Google Shape;461;p3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37"/>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12</a:t>
                </a:r>
                <a:endParaRPr b="1" i="0" sz="5550" u="none" cap="none" strike="noStrike">
                  <a:solidFill>
                    <a:schemeClr val="dk1"/>
                  </a:solidFill>
                  <a:latin typeface="Halant"/>
                  <a:ea typeface="Halant"/>
                  <a:cs typeface="Halant"/>
                  <a:sym typeface="Halant"/>
                </a:endParaRPr>
              </a:p>
            </p:txBody>
          </p:sp>
        </p:grpSp>
        <p:sp>
          <p:nvSpPr>
            <p:cNvPr id="463" name="Google Shape;463;p37"/>
            <p:cNvSpPr txBox="1"/>
            <p:nvPr/>
          </p:nvSpPr>
          <p:spPr>
            <a:xfrm>
              <a:off x="0" y="6503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464" name="Google Shape;464;p37"/>
          <p:cNvSpPr/>
          <p:nvPr/>
        </p:nvSpPr>
        <p:spPr>
          <a:xfrm>
            <a:off x="-1831313" y="-3073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465" name="Google Shape;465;p37"/>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466" name="Google Shape;466;p37"/>
          <p:cNvGrpSpPr/>
          <p:nvPr/>
        </p:nvGrpSpPr>
        <p:grpSpPr>
          <a:xfrm>
            <a:off x="185402" y="-144662"/>
            <a:ext cx="937448" cy="10431660"/>
            <a:chOff x="0" y="-53378"/>
            <a:chExt cx="1249931" cy="13908880"/>
          </a:xfrm>
        </p:grpSpPr>
        <p:grpSp>
          <p:nvGrpSpPr>
            <p:cNvPr id="467" name="Google Shape;467;p37"/>
            <p:cNvGrpSpPr/>
            <p:nvPr/>
          </p:nvGrpSpPr>
          <p:grpSpPr>
            <a:xfrm>
              <a:off x="0" y="-53378"/>
              <a:ext cx="1249931" cy="13908880"/>
              <a:chOff x="0" y="-38100"/>
              <a:chExt cx="246900" cy="2747433"/>
            </a:xfrm>
          </p:grpSpPr>
          <p:sp>
            <p:nvSpPr>
              <p:cNvPr id="468" name="Google Shape;468;p3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469" name="Google Shape;469;p37"/>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70" name="Google Shape;470;p37"/>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71" name="Google Shape;471;p37"/>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472" name="Google Shape;472;p37"/>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473" name="Google Shape;473;p37"/>
          <p:cNvSpPr txBox="1"/>
          <p:nvPr/>
        </p:nvSpPr>
        <p:spPr>
          <a:xfrm>
            <a:off x="1751800" y="1973275"/>
            <a:ext cx="15542400" cy="738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2400">
                <a:solidFill>
                  <a:schemeClr val="dk1"/>
                </a:solidFill>
                <a:latin typeface="Halant"/>
                <a:ea typeface="Halant"/>
                <a:cs typeface="Halant"/>
                <a:sym typeface="Halant"/>
              </a:rPr>
              <a:t>Instructions:</a:t>
            </a:r>
            <a:r>
              <a:rPr lang="en-US" sz="2400">
                <a:solidFill>
                  <a:schemeClr val="dk1"/>
                </a:solidFill>
                <a:latin typeface="Halant"/>
                <a:ea typeface="Halant"/>
                <a:cs typeface="Halant"/>
                <a:sym typeface="Halant"/>
              </a:rPr>
              <a:t> Complete the same process on the next two required sources and 1-3 additional sources chosen from the list provided on page 1 of your worksheet.</a:t>
            </a:r>
            <a:endParaRPr b="1" sz="2400">
              <a:solidFill>
                <a:schemeClr val="dk1"/>
              </a:solidFill>
              <a:latin typeface="Halant"/>
              <a:ea typeface="Halant"/>
              <a:cs typeface="Halant"/>
              <a:sym typeface="Halant"/>
            </a:endParaRPr>
          </a:p>
        </p:txBody>
      </p:sp>
      <p:sp>
        <p:nvSpPr>
          <p:cNvPr id="474" name="Google Shape;474;p37"/>
          <p:cNvSpPr txBox="1"/>
          <p:nvPr/>
        </p:nvSpPr>
        <p:spPr>
          <a:xfrm>
            <a:off x="2554055" y="692200"/>
            <a:ext cx="131799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SOURCE ANNOTATION</a:t>
            </a:r>
            <a:endParaRPr sz="7500"/>
          </a:p>
        </p:txBody>
      </p:sp>
      <p:grpSp>
        <p:nvGrpSpPr>
          <p:cNvPr id="475" name="Google Shape;475;p37"/>
          <p:cNvGrpSpPr/>
          <p:nvPr/>
        </p:nvGrpSpPr>
        <p:grpSpPr>
          <a:xfrm>
            <a:off x="8601860" y="2819824"/>
            <a:ext cx="9269165" cy="1105408"/>
            <a:chOff x="7839860" y="3886624"/>
            <a:chExt cx="9269165" cy="1105408"/>
          </a:xfrm>
        </p:grpSpPr>
        <p:grpSp>
          <p:nvGrpSpPr>
            <p:cNvPr id="476" name="Google Shape;476;p37"/>
            <p:cNvGrpSpPr/>
            <p:nvPr/>
          </p:nvGrpSpPr>
          <p:grpSpPr>
            <a:xfrm>
              <a:off x="7839860" y="3886624"/>
              <a:ext cx="1105500" cy="1105408"/>
              <a:chOff x="1704735" y="2780838"/>
              <a:chExt cx="1105500" cy="1105408"/>
            </a:xfrm>
          </p:grpSpPr>
          <p:grpSp>
            <p:nvGrpSpPr>
              <p:cNvPr id="477" name="Google Shape;477;p37"/>
              <p:cNvGrpSpPr/>
              <p:nvPr/>
            </p:nvGrpSpPr>
            <p:grpSpPr>
              <a:xfrm>
                <a:off x="1704735" y="2780838"/>
                <a:ext cx="1105408" cy="1105408"/>
                <a:chOff x="0" y="-56030"/>
                <a:chExt cx="812800" cy="812800"/>
              </a:xfrm>
            </p:grpSpPr>
            <p:sp>
              <p:nvSpPr>
                <p:cNvPr id="478" name="Google Shape;478;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80" name="Google Shape;480;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1</a:t>
                </a:r>
                <a:endParaRPr>
                  <a:solidFill>
                    <a:srgbClr val="FFFFFF"/>
                  </a:solidFill>
                </a:endParaRPr>
              </a:p>
            </p:txBody>
          </p:sp>
        </p:grpSp>
        <p:sp>
          <p:nvSpPr>
            <p:cNvPr id="481" name="Google Shape;481;p37"/>
            <p:cNvSpPr txBox="1"/>
            <p:nvPr/>
          </p:nvSpPr>
          <p:spPr>
            <a:xfrm>
              <a:off x="9123625" y="3886624"/>
              <a:ext cx="7985400" cy="1015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1st Reading:</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a:t>
              </a:r>
              <a:r>
                <a:rPr lang="en-US" sz="2200">
                  <a:solidFill>
                    <a:schemeClr val="dk1"/>
                  </a:solidFill>
                  <a:latin typeface="Inter"/>
                  <a:ea typeface="Inter"/>
                  <a:cs typeface="Inter"/>
                  <a:sym typeface="Inter"/>
                </a:rPr>
                <a:t> next things you don’t understand</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u="sng">
                  <a:solidFill>
                    <a:schemeClr val="dk1"/>
                  </a:solidFill>
                  <a:latin typeface="Inter"/>
                  <a:ea typeface="Inter"/>
                  <a:cs typeface="Inter"/>
                  <a:sym typeface="Inter"/>
                </a:rPr>
                <a:t>Underline</a:t>
              </a:r>
              <a:r>
                <a:rPr lang="en-US" sz="2200">
                  <a:solidFill>
                    <a:schemeClr val="dk1"/>
                  </a:solidFill>
                  <a:latin typeface="Inter"/>
                  <a:ea typeface="Inter"/>
                  <a:cs typeface="Inter"/>
                  <a:sym typeface="Inter"/>
                </a:rPr>
                <a:t> or </a:t>
              </a:r>
              <a:r>
                <a:rPr lang="en-US" sz="2200">
                  <a:solidFill>
                    <a:schemeClr val="dk1"/>
                  </a:solidFill>
                  <a:highlight>
                    <a:srgbClr val="E95C3D"/>
                  </a:highlight>
                  <a:latin typeface="Inter"/>
                  <a:ea typeface="Inter"/>
                  <a:cs typeface="Inter"/>
                  <a:sym typeface="Inter"/>
                </a:rPr>
                <a:t>Highlight</a:t>
              </a:r>
              <a:r>
                <a:rPr lang="en-US" sz="2200">
                  <a:solidFill>
                    <a:schemeClr val="dk1"/>
                  </a:solidFill>
                  <a:latin typeface="Inter"/>
                  <a:ea typeface="Inter"/>
                  <a:cs typeface="Inter"/>
                  <a:sym typeface="Inter"/>
                </a:rPr>
                <a:t> things you think are important</a:t>
              </a:r>
              <a:endParaRPr sz="2800">
                <a:solidFill>
                  <a:srgbClr val="231F20"/>
                </a:solidFill>
                <a:latin typeface="Inter"/>
                <a:ea typeface="Inter"/>
                <a:cs typeface="Inter"/>
                <a:sym typeface="Inter"/>
              </a:endParaRPr>
            </a:p>
          </p:txBody>
        </p:sp>
      </p:grpSp>
      <p:grpSp>
        <p:nvGrpSpPr>
          <p:cNvPr id="482" name="Google Shape;482;p37"/>
          <p:cNvGrpSpPr/>
          <p:nvPr/>
        </p:nvGrpSpPr>
        <p:grpSpPr>
          <a:xfrm>
            <a:off x="8601860" y="4216824"/>
            <a:ext cx="9269165" cy="1105408"/>
            <a:chOff x="7839860" y="3886624"/>
            <a:chExt cx="9269165" cy="1105408"/>
          </a:xfrm>
        </p:grpSpPr>
        <p:grpSp>
          <p:nvGrpSpPr>
            <p:cNvPr id="483" name="Google Shape;483;p37"/>
            <p:cNvGrpSpPr/>
            <p:nvPr/>
          </p:nvGrpSpPr>
          <p:grpSpPr>
            <a:xfrm>
              <a:off x="7839860" y="3886624"/>
              <a:ext cx="1105500" cy="1105408"/>
              <a:chOff x="1704735" y="2780838"/>
              <a:chExt cx="1105500" cy="1105408"/>
            </a:xfrm>
          </p:grpSpPr>
          <p:grpSp>
            <p:nvGrpSpPr>
              <p:cNvPr id="484" name="Google Shape;484;p37"/>
              <p:cNvGrpSpPr/>
              <p:nvPr/>
            </p:nvGrpSpPr>
            <p:grpSpPr>
              <a:xfrm>
                <a:off x="1704735" y="2780838"/>
                <a:ext cx="1105408" cy="1105408"/>
                <a:chOff x="0" y="-56030"/>
                <a:chExt cx="812800" cy="812800"/>
              </a:xfrm>
            </p:grpSpPr>
            <p:sp>
              <p:nvSpPr>
                <p:cNvPr id="485" name="Google Shape;485;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87" name="Google Shape;487;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2</a:t>
                </a:r>
                <a:endParaRPr>
                  <a:solidFill>
                    <a:srgbClr val="FFFFFF"/>
                  </a:solidFill>
                </a:endParaRPr>
              </a:p>
            </p:txBody>
          </p:sp>
        </p:grpSp>
        <p:sp>
          <p:nvSpPr>
            <p:cNvPr id="488" name="Google Shape;488;p37"/>
            <p:cNvSpPr txBox="1"/>
            <p:nvPr/>
          </p:nvSpPr>
          <p:spPr>
            <a:xfrm>
              <a:off x="9123625" y="3886624"/>
              <a:ext cx="7985400" cy="1015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2nd Reading:</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question</a:t>
              </a:r>
              <a:r>
                <a:rPr lang="en-US" sz="2200">
                  <a:solidFill>
                    <a:schemeClr val="dk1"/>
                  </a:solidFill>
                  <a:latin typeface="Inter"/>
                  <a:ea typeface="Inter"/>
                  <a:cs typeface="Inter"/>
                  <a:sym typeface="Inter"/>
                </a:rPr>
                <a:t> that you have about the source or the author in the margin.</a:t>
              </a:r>
              <a:endParaRPr b="1" sz="2200">
                <a:solidFill>
                  <a:schemeClr val="dk1"/>
                </a:solidFill>
                <a:latin typeface="Inter"/>
                <a:ea typeface="Inter"/>
                <a:cs typeface="Inter"/>
                <a:sym typeface="Inter"/>
              </a:endParaRPr>
            </a:p>
          </p:txBody>
        </p:sp>
      </p:grpSp>
      <p:grpSp>
        <p:nvGrpSpPr>
          <p:cNvPr id="489" name="Google Shape;489;p37"/>
          <p:cNvGrpSpPr/>
          <p:nvPr/>
        </p:nvGrpSpPr>
        <p:grpSpPr>
          <a:xfrm>
            <a:off x="8601860" y="5613824"/>
            <a:ext cx="9269165" cy="1105408"/>
            <a:chOff x="7839860" y="3886624"/>
            <a:chExt cx="9269165" cy="1105408"/>
          </a:xfrm>
        </p:grpSpPr>
        <p:grpSp>
          <p:nvGrpSpPr>
            <p:cNvPr id="490" name="Google Shape;490;p37"/>
            <p:cNvGrpSpPr/>
            <p:nvPr/>
          </p:nvGrpSpPr>
          <p:grpSpPr>
            <a:xfrm>
              <a:off x="7839860" y="3886624"/>
              <a:ext cx="1105500" cy="1105408"/>
              <a:chOff x="1704735" y="2780838"/>
              <a:chExt cx="1105500" cy="1105408"/>
            </a:xfrm>
          </p:grpSpPr>
          <p:grpSp>
            <p:nvGrpSpPr>
              <p:cNvPr id="491" name="Google Shape;491;p37"/>
              <p:cNvGrpSpPr/>
              <p:nvPr/>
            </p:nvGrpSpPr>
            <p:grpSpPr>
              <a:xfrm>
                <a:off x="1704735" y="2780838"/>
                <a:ext cx="1105408" cy="1105408"/>
                <a:chOff x="0" y="-56030"/>
                <a:chExt cx="812800" cy="812800"/>
              </a:xfrm>
            </p:grpSpPr>
            <p:sp>
              <p:nvSpPr>
                <p:cNvPr id="492" name="Google Shape;492;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4" name="Google Shape;494;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3</a:t>
                </a:r>
                <a:endParaRPr>
                  <a:solidFill>
                    <a:srgbClr val="FFFFFF"/>
                  </a:solidFill>
                </a:endParaRPr>
              </a:p>
            </p:txBody>
          </p:sp>
        </p:grpSp>
        <p:sp>
          <p:nvSpPr>
            <p:cNvPr id="495" name="Google Shape;495;p37"/>
            <p:cNvSpPr txBox="1"/>
            <p:nvPr/>
          </p:nvSpPr>
          <p:spPr>
            <a:xfrm>
              <a:off x="9123625" y="3886624"/>
              <a:ext cx="7985400" cy="1015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3rd Reading:</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a:solidFill>
                    <a:schemeClr val="dk1"/>
                  </a:solidFill>
                  <a:latin typeface="Inter"/>
                  <a:ea typeface="Inter"/>
                  <a:cs typeface="Inter"/>
                  <a:sym typeface="Inter"/>
                </a:rPr>
                <a:t>Circle</a:t>
              </a:r>
              <a:r>
                <a:rPr lang="en-US" sz="2200">
                  <a:solidFill>
                    <a:schemeClr val="dk1"/>
                  </a:solidFill>
                  <a:latin typeface="Inter"/>
                  <a:ea typeface="Inter"/>
                  <a:cs typeface="Inter"/>
                  <a:sym typeface="Inter"/>
                </a:rPr>
                <a:t> anything related to the Essential Question (impacts) and/or Historical Significance</a:t>
              </a:r>
              <a:endParaRPr b="1" sz="2200">
                <a:solidFill>
                  <a:schemeClr val="dk1"/>
                </a:solidFill>
                <a:latin typeface="Inter"/>
                <a:ea typeface="Inter"/>
                <a:cs typeface="Inter"/>
                <a:sym typeface="Inter"/>
              </a:endParaRPr>
            </a:p>
          </p:txBody>
        </p:sp>
      </p:grpSp>
      <p:grpSp>
        <p:nvGrpSpPr>
          <p:cNvPr id="496" name="Google Shape;496;p37"/>
          <p:cNvGrpSpPr/>
          <p:nvPr/>
        </p:nvGrpSpPr>
        <p:grpSpPr>
          <a:xfrm>
            <a:off x="8601860" y="7010824"/>
            <a:ext cx="9269165" cy="1354500"/>
            <a:chOff x="7839860" y="3886624"/>
            <a:chExt cx="9269165" cy="1354500"/>
          </a:xfrm>
        </p:grpSpPr>
        <p:grpSp>
          <p:nvGrpSpPr>
            <p:cNvPr id="497" name="Google Shape;497;p37"/>
            <p:cNvGrpSpPr/>
            <p:nvPr/>
          </p:nvGrpSpPr>
          <p:grpSpPr>
            <a:xfrm>
              <a:off x="7839860" y="3886624"/>
              <a:ext cx="1105500" cy="1105408"/>
              <a:chOff x="1704735" y="2780838"/>
              <a:chExt cx="1105500" cy="1105408"/>
            </a:xfrm>
          </p:grpSpPr>
          <p:grpSp>
            <p:nvGrpSpPr>
              <p:cNvPr id="498" name="Google Shape;498;p37"/>
              <p:cNvGrpSpPr/>
              <p:nvPr/>
            </p:nvGrpSpPr>
            <p:grpSpPr>
              <a:xfrm>
                <a:off x="1704735" y="2780838"/>
                <a:ext cx="1105408" cy="1105408"/>
                <a:chOff x="0" y="-56030"/>
                <a:chExt cx="812800" cy="812800"/>
              </a:xfrm>
            </p:grpSpPr>
            <p:sp>
              <p:nvSpPr>
                <p:cNvPr id="499" name="Google Shape;499;p37"/>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37"/>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01" name="Google Shape;501;p37"/>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4</a:t>
                </a:r>
                <a:endParaRPr>
                  <a:solidFill>
                    <a:srgbClr val="FFFFFF"/>
                  </a:solidFill>
                </a:endParaRPr>
              </a:p>
            </p:txBody>
          </p:sp>
        </p:grpSp>
        <p:sp>
          <p:nvSpPr>
            <p:cNvPr id="502" name="Google Shape;502;p37"/>
            <p:cNvSpPr txBox="1"/>
            <p:nvPr/>
          </p:nvSpPr>
          <p:spPr>
            <a:xfrm>
              <a:off x="9123625" y="3886624"/>
              <a:ext cx="7985400" cy="1354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200">
                  <a:solidFill>
                    <a:schemeClr val="dk1"/>
                  </a:solidFill>
                  <a:latin typeface="Inter"/>
                  <a:ea typeface="Inter"/>
                  <a:cs typeface="Inter"/>
                  <a:sym typeface="Inter"/>
                </a:rPr>
                <a:t>After Readings:</a:t>
              </a:r>
              <a:endParaRPr b="1"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Complete the written component with a summary, connection to Essential Question, Historical Significance and Personal Reflection </a:t>
              </a:r>
              <a:endParaRPr sz="2200">
                <a:solidFill>
                  <a:schemeClr val="dk1"/>
                </a:solidFill>
                <a:latin typeface="Inter"/>
                <a:ea typeface="Inter"/>
                <a:cs typeface="Inter"/>
                <a:sym typeface="Inter"/>
              </a:endParaRPr>
            </a:p>
          </p:txBody>
        </p:sp>
      </p:grpSp>
      <p:sp>
        <p:nvSpPr>
          <p:cNvPr id="503" name="Google Shape;503;p37"/>
          <p:cNvSpPr txBox="1"/>
          <p:nvPr/>
        </p:nvSpPr>
        <p:spPr>
          <a:xfrm>
            <a:off x="3498375" y="6361000"/>
            <a:ext cx="4727400" cy="3510900"/>
          </a:xfrm>
          <a:prstGeom prst="rect">
            <a:avLst/>
          </a:prstGeom>
          <a:solidFill>
            <a:schemeClr val="lt1"/>
          </a:solidFill>
          <a:ln cap="flat" cmpd="sng" w="2857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300">
                <a:solidFill>
                  <a:schemeClr val="dk1"/>
                </a:solidFill>
                <a:latin typeface="Inter"/>
                <a:ea typeface="Inter"/>
                <a:cs typeface="Inter"/>
                <a:sym typeface="Inter"/>
              </a:rPr>
              <a:t>Image Annotations</a:t>
            </a:r>
            <a:endParaRPr b="1"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US" sz="2300">
                <a:solidFill>
                  <a:schemeClr val="dk1"/>
                </a:solidFill>
                <a:latin typeface="Inter"/>
                <a:ea typeface="Inter"/>
                <a:cs typeface="Inter"/>
                <a:sym typeface="Inter"/>
              </a:rPr>
              <a:t>Focus on and DESCRIBE elements (color, perspective, symbolism, etc)</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US" sz="2300">
                <a:solidFill>
                  <a:schemeClr val="dk1"/>
                </a:solidFill>
                <a:latin typeface="Inter"/>
                <a:ea typeface="Inter"/>
                <a:cs typeface="Inter"/>
                <a:sym typeface="Inter"/>
              </a:rPr>
              <a:t>Consider</a:t>
            </a:r>
            <a:r>
              <a:rPr lang="en-US" sz="2300">
                <a:solidFill>
                  <a:schemeClr val="dk1"/>
                </a:solidFill>
                <a:latin typeface="Inter"/>
                <a:ea typeface="Inter"/>
                <a:cs typeface="Inter"/>
                <a:sym typeface="Inter"/>
              </a:rPr>
              <a:t> and INTERPRET body language, objects, settings, etc)</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US" sz="2300">
                <a:solidFill>
                  <a:schemeClr val="dk1"/>
                </a:solidFill>
                <a:latin typeface="Inter"/>
                <a:ea typeface="Inter"/>
                <a:cs typeface="Inter"/>
                <a:sym typeface="Inter"/>
              </a:rPr>
              <a:t>Address historical context in which the </a:t>
            </a:r>
            <a:r>
              <a:rPr lang="en-US" sz="2300">
                <a:solidFill>
                  <a:schemeClr val="dk1"/>
                </a:solidFill>
                <a:latin typeface="Inter"/>
                <a:ea typeface="Inter"/>
                <a:cs typeface="Inter"/>
                <a:sym typeface="Inter"/>
              </a:rPr>
              <a:t>image</a:t>
            </a:r>
            <a:r>
              <a:rPr lang="en-US" sz="2300">
                <a:solidFill>
                  <a:schemeClr val="dk1"/>
                </a:solidFill>
                <a:latin typeface="Inter"/>
                <a:ea typeface="Inter"/>
                <a:cs typeface="Inter"/>
                <a:sym typeface="Inter"/>
              </a:rPr>
              <a:t> was created</a:t>
            </a:r>
            <a:endParaRPr sz="23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38"/>
          <p:cNvSpPr txBox="1"/>
          <p:nvPr/>
        </p:nvSpPr>
        <p:spPr>
          <a:xfrm>
            <a:off x="2768975" y="723575"/>
            <a:ext cx="139173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PEER EVALUATION</a:t>
            </a:r>
            <a:endParaRPr sz="7500"/>
          </a:p>
        </p:txBody>
      </p:sp>
      <p:grpSp>
        <p:nvGrpSpPr>
          <p:cNvPr id="509" name="Google Shape;509;p38"/>
          <p:cNvGrpSpPr/>
          <p:nvPr/>
        </p:nvGrpSpPr>
        <p:grpSpPr>
          <a:xfrm>
            <a:off x="15859155" y="-21841"/>
            <a:ext cx="1562625" cy="1695071"/>
            <a:chOff x="0" y="-29121"/>
            <a:chExt cx="2083500" cy="2260095"/>
          </a:xfrm>
        </p:grpSpPr>
        <p:grpSp>
          <p:nvGrpSpPr>
            <p:cNvPr id="510" name="Google Shape;510;p38"/>
            <p:cNvGrpSpPr/>
            <p:nvPr/>
          </p:nvGrpSpPr>
          <p:grpSpPr>
            <a:xfrm>
              <a:off x="75599" y="-29121"/>
              <a:ext cx="1932614" cy="2260095"/>
              <a:chOff x="0" y="-10610"/>
              <a:chExt cx="704100" cy="823410"/>
            </a:xfrm>
          </p:grpSpPr>
          <p:sp>
            <p:nvSpPr>
              <p:cNvPr id="511" name="Google Shape;511;p3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38"/>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13</a:t>
                </a:r>
                <a:endParaRPr b="1" i="0" sz="5550" u="none" cap="none" strike="noStrike">
                  <a:solidFill>
                    <a:schemeClr val="dk1"/>
                  </a:solidFill>
                  <a:latin typeface="Halant"/>
                  <a:ea typeface="Halant"/>
                  <a:cs typeface="Halant"/>
                  <a:sym typeface="Halant"/>
                </a:endParaRPr>
              </a:p>
            </p:txBody>
          </p:sp>
        </p:grpSp>
        <p:sp>
          <p:nvSpPr>
            <p:cNvPr id="513" name="Google Shape;513;p38"/>
            <p:cNvSpPr txBox="1"/>
            <p:nvPr/>
          </p:nvSpPr>
          <p:spPr>
            <a:xfrm>
              <a:off x="0" y="5487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514" name="Google Shape;514;p38"/>
          <p:cNvSpPr/>
          <p:nvPr/>
        </p:nvSpPr>
        <p:spPr>
          <a:xfrm>
            <a:off x="-1921038" y="-6064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15" name="Google Shape;515;p38"/>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16" name="Google Shape;516;p38"/>
          <p:cNvGrpSpPr/>
          <p:nvPr/>
        </p:nvGrpSpPr>
        <p:grpSpPr>
          <a:xfrm>
            <a:off x="185402" y="-144662"/>
            <a:ext cx="937448" cy="10431660"/>
            <a:chOff x="0" y="-53378"/>
            <a:chExt cx="1249931" cy="13908880"/>
          </a:xfrm>
        </p:grpSpPr>
        <p:grpSp>
          <p:nvGrpSpPr>
            <p:cNvPr id="517" name="Google Shape;517;p38"/>
            <p:cNvGrpSpPr/>
            <p:nvPr/>
          </p:nvGrpSpPr>
          <p:grpSpPr>
            <a:xfrm>
              <a:off x="0" y="-53378"/>
              <a:ext cx="1249931" cy="13908880"/>
              <a:chOff x="0" y="-38100"/>
              <a:chExt cx="246900" cy="2747433"/>
            </a:xfrm>
          </p:grpSpPr>
          <p:sp>
            <p:nvSpPr>
              <p:cNvPr id="518" name="Google Shape;518;p3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519" name="Google Shape;519;p3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20" name="Google Shape;520;p38"/>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21" name="Google Shape;521;p38"/>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522" name="Google Shape;522;p38"/>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523" name="Google Shape;523;p38"/>
          <p:cNvSpPr txBox="1"/>
          <p:nvPr/>
        </p:nvSpPr>
        <p:spPr>
          <a:xfrm>
            <a:off x="8110700" y="2084375"/>
            <a:ext cx="9805800" cy="757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3000" u="sng">
                <a:solidFill>
                  <a:schemeClr val="dk1"/>
                </a:solidFill>
                <a:latin typeface="Inter"/>
                <a:ea typeface="Inter"/>
                <a:cs typeface="Inter"/>
                <a:sym typeface="Inter"/>
              </a:rPr>
              <a:t>Rubric:</a:t>
            </a:r>
            <a:endParaRPr b="1" sz="3000" u="sng">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Source Marking: </a:t>
            </a:r>
            <a:r>
              <a:rPr lang="en-US" sz="3000">
                <a:solidFill>
                  <a:schemeClr val="dk1"/>
                </a:solidFill>
                <a:latin typeface="Inter"/>
                <a:ea typeface="Inter"/>
                <a:cs typeface="Inter"/>
                <a:sym typeface="Inter"/>
              </a:rPr>
              <a:t>Contains visible markings on the source, such as underlining, highlighting, or notes, that show active engagement or analysis.</a:t>
            </a:r>
            <a:endParaRPr b="1"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Clarity of Summary: </a:t>
            </a:r>
            <a:r>
              <a:rPr lang="en-US" sz="3000">
                <a:solidFill>
                  <a:schemeClr val="dk1"/>
                </a:solidFill>
                <a:latin typeface="Inter"/>
                <a:ea typeface="Inter"/>
                <a:cs typeface="Inter"/>
                <a:sym typeface="Inter"/>
              </a:rPr>
              <a:t>Accurately summarizes the source’s main ideas; is concise and clear.</a:t>
            </a:r>
            <a:endParaRPr b="1"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Connection to Essential Question: </a:t>
            </a:r>
            <a:r>
              <a:rPr lang="en-US" sz="3000">
                <a:solidFill>
                  <a:schemeClr val="dk1"/>
                </a:solidFill>
                <a:latin typeface="Inter"/>
                <a:ea typeface="Inter"/>
                <a:cs typeface="Inter"/>
                <a:sym typeface="Inter"/>
              </a:rPr>
              <a:t>Thoughtfully connects the source to the essential question.</a:t>
            </a:r>
            <a:endParaRPr b="1"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Personal Reflection: </a:t>
            </a:r>
            <a:r>
              <a:rPr lang="en-US" sz="3000">
                <a:solidFill>
                  <a:schemeClr val="dk1"/>
                </a:solidFill>
                <a:latin typeface="Inter"/>
                <a:ea typeface="Inter"/>
                <a:cs typeface="Inter"/>
                <a:sym typeface="Inter"/>
              </a:rPr>
              <a:t>Includes a meaningful reflection or questions raised by the source.</a:t>
            </a:r>
            <a:endParaRPr b="1" sz="3000">
              <a:solidFill>
                <a:schemeClr val="dk1"/>
              </a:solidFill>
              <a:latin typeface="Inter"/>
              <a:ea typeface="Inter"/>
              <a:cs typeface="Inter"/>
              <a:sym typeface="Inter"/>
            </a:endParaRPr>
          </a:p>
          <a:p>
            <a:pPr indent="0" lvl="0" marL="0" rtl="0" algn="l">
              <a:spcBef>
                <a:spcPts val="0"/>
              </a:spcBef>
              <a:spcAft>
                <a:spcPts val="0"/>
              </a:spcAft>
              <a:buNone/>
            </a:pPr>
            <a:r>
              <a:t/>
            </a:r>
            <a:endParaRPr sz="3000">
              <a:solidFill>
                <a:schemeClr val="dk1"/>
              </a:solidFill>
              <a:latin typeface="Inter"/>
              <a:ea typeface="Inter"/>
              <a:cs typeface="Inter"/>
              <a:sym typeface="Inter"/>
            </a:endParaRPr>
          </a:p>
          <a:p>
            <a:pPr indent="0" lvl="0" marL="0" rtl="0" algn="l">
              <a:spcBef>
                <a:spcPts val="0"/>
              </a:spcBef>
              <a:spcAft>
                <a:spcPts val="0"/>
              </a:spcAft>
              <a:buNone/>
            </a:pPr>
            <a:r>
              <a:rPr b="1" lang="en-US" sz="3000" u="sng">
                <a:solidFill>
                  <a:schemeClr val="dk1"/>
                </a:solidFill>
                <a:latin typeface="Inter"/>
                <a:ea typeface="Inter"/>
                <a:cs typeface="Inter"/>
                <a:sym typeface="Inter"/>
              </a:rPr>
              <a:t>Feedback:</a:t>
            </a:r>
            <a:endParaRPr b="1" sz="3000" u="sng">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Glow:</a:t>
            </a:r>
            <a:r>
              <a:rPr lang="en-US" sz="3000">
                <a:solidFill>
                  <a:schemeClr val="dk1"/>
                </a:solidFill>
                <a:latin typeface="Inter"/>
                <a:ea typeface="Inter"/>
                <a:cs typeface="Inter"/>
                <a:sym typeface="Inter"/>
              </a:rPr>
              <a:t> Point out one or two strengths of the post.</a:t>
            </a:r>
            <a:endParaRPr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Grow:</a:t>
            </a:r>
            <a:r>
              <a:rPr lang="en-US" sz="3000">
                <a:solidFill>
                  <a:schemeClr val="dk1"/>
                </a:solidFill>
                <a:latin typeface="Inter"/>
                <a:ea typeface="Inter"/>
                <a:cs typeface="Inter"/>
                <a:sym typeface="Inter"/>
              </a:rPr>
              <a:t> Offer one or two areas for improvement, such as expanding ideas, improving transitions, or clarifying arguments.</a:t>
            </a:r>
            <a:endParaRPr sz="3000">
              <a:solidFill>
                <a:schemeClr val="dk1"/>
              </a:solidFill>
              <a:latin typeface="Inter"/>
              <a:ea typeface="Inter"/>
              <a:cs typeface="Inter"/>
              <a:sym typeface="Inter"/>
            </a:endParaRPr>
          </a:p>
        </p:txBody>
      </p:sp>
      <p:pic>
        <p:nvPicPr>
          <p:cNvPr id="524" name="Google Shape;524;p38"/>
          <p:cNvPicPr preferRelativeResize="0"/>
          <p:nvPr/>
        </p:nvPicPr>
        <p:blipFill rotWithShape="1">
          <a:blip r:embed="rId4">
            <a:alphaModFix/>
          </a:blip>
          <a:srcRect b="0" l="24442" r="24570" t="0"/>
          <a:stretch/>
        </p:blipFill>
        <p:spPr>
          <a:xfrm>
            <a:off x="1941875" y="2383375"/>
            <a:ext cx="5508526" cy="720122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1791340" y="3962780"/>
            <a:ext cx="14705400" cy="23088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did the interplay of territorial expansion, regional differences, and political ideologies fuel the sectional crisis?</a:t>
            </a:r>
            <a:endParaRPr i="1" sz="5000">
              <a:solidFill>
                <a:schemeClr val="dk1"/>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ESSENTIAL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b="1" sz="5575">
                <a:solidFill>
                  <a:schemeClr val="lt1"/>
                </a:solidFill>
                <a:latin typeface="Halant"/>
                <a:ea typeface="Halant"/>
                <a:cs typeface="Halant"/>
                <a:sym typeface="Halant"/>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pSp>
        <p:nvGrpSpPr>
          <p:cNvPr id="200" name="Google Shape;200;p27"/>
          <p:cNvGrpSpPr/>
          <p:nvPr/>
        </p:nvGrpSpPr>
        <p:grpSpPr>
          <a:xfrm>
            <a:off x="15859155" y="-21841"/>
            <a:ext cx="1562625" cy="1695071"/>
            <a:chOff x="0" y="-29121"/>
            <a:chExt cx="2083500" cy="2260095"/>
          </a:xfrm>
        </p:grpSpPr>
        <p:grpSp>
          <p:nvGrpSpPr>
            <p:cNvPr id="201" name="Google Shape;201;p27"/>
            <p:cNvGrpSpPr/>
            <p:nvPr/>
          </p:nvGrpSpPr>
          <p:grpSpPr>
            <a:xfrm>
              <a:off x="75599" y="-29121"/>
              <a:ext cx="1932614" cy="2260095"/>
              <a:chOff x="0" y="-10610"/>
              <a:chExt cx="704100" cy="823410"/>
            </a:xfrm>
          </p:grpSpPr>
          <p:sp>
            <p:nvSpPr>
              <p:cNvPr id="202" name="Google Shape;202;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7"/>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2</a:t>
                </a:r>
                <a:endParaRPr b="1" i="0" sz="5550" u="none" cap="none" strike="noStrike">
                  <a:solidFill>
                    <a:schemeClr val="dk1"/>
                  </a:solidFill>
                  <a:latin typeface="Halant"/>
                  <a:ea typeface="Halant"/>
                  <a:cs typeface="Halant"/>
                  <a:sym typeface="Halant"/>
                </a:endParaRPr>
              </a:p>
            </p:txBody>
          </p:sp>
        </p:grpSp>
        <p:sp>
          <p:nvSpPr>
            <p:cNvPr id="204" name="Google Shape;204;p27"/>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205" name="Google Shape;205;p27"/>
          <p:cNvSpPr/>
          <p:nvPr/>
        </p:nvSpPr>
        <p:spPr>
          <a:xfrm>
            <a:off x="1263762" y="-14586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06" name="Google Shape;206;p27"/>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7" name="Google Shape;207;p27"/>
          <p:cNvGrpSpPr/>
          <p:nvPr/>
        </p:nvGrpSpPr>
        <p:grpSpPr>
          <a:xfrm>
            <a:off x="185402" y="-144662"/>
            <a:ext cx="937448" cy="10431660"/>
            <a:chOff x="0" y="-53378"/>
            <a:chExt cx="1249931" cy="13908880"/>
          </a:xfrm>
        </p:grpSpPr>
        <p:grpSp>
          <p:nvGrpSpPr>
            <p:cNvPr id="208" name="Google Shape;208;p27"/>
            <p:cNvGrpSpPr/>
            <p:nvPr/>
          </p:nvGrpSpPr>
          <p:grpSpPr>
            <a:xfrm>
              <a:off x="0" y="-53378"/>
              <a:ext cx="1249931" cy="13908880"/>
              <a:chOff x="0" y="-38100"/>
              <a:chExt cx="246900" cy="2747433"/>
            </a:xfrm>
          </p:grpSpPr>
          <p:sp>
            <p:nvSpPr>
              <p:cNvPr id="209" name="Google Shape;209;p2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10" name="Google Shape;210;p27"/>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1" name="Google Shape;211;p27"/>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2" name="Google Shape;212;p27"/>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213" name="Google Shape;213;p27"/>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214" name="Google Shape;214;p27"/>
          <p:cNvSpPr txBox="1"/>
          <p:nvPr/>
        </p:nvSpPr>
        <p:spPr>
          <a:xfrm>
            <a:off x="1706200" y="2824225"/>
            <a:ext cx="10098600" cy="68835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i="1" lang="en-US" sz="3380">
                <a:solidFill>
                  <a:srgbClr val="231F20"/>
                </a:solidFill>
                <a:latin typeface="Inter"/>
                <a:ea typeface="Inter"/>
                <a:cs typeface="Inter"/>
                <a:sym typeface="Inter"/>
              </a:rPr>
              <a:t>It is the process of providing detailed analysis and commentary on a source of information.</a:t>
            </a:r>
            <a:endParaRPr i="1" sz="338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i="1" sz="240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Purposes:</a:t>
            </a:r>
            <a:endParaRPr sz="338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Clarification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Summarization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Analyze Credibility</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Understand Perspective</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Connections</a:t>
            </a:r>
            <a:endParaRPr sz="2400">
              <a:solidFill>
                <a:srgbClr val="231F20"/>
              </a:solidFill>
              <a:latin typeface="Inter"/>
              <a:ea typeface="Inter"/>
              <a:cs typeface="Inter"/>
              <a:sym typeface="Inter"/>
            </a:endParaRPr>
          </a:p>
          <a:p>
            <a:pPr indent="0" lvl="0" marL="914400" rtl="0" algn="l">
              <a:lnSpc>
                <a:spcPct val="100000"/>
              </a:lnSpc>
              <a:spcBef>
                <a:spcPts val="0"/>
              </a:spcBef>
              <a:spcAft>
                <a:spcPts val="0"/>
              </a:spcAft>
              <a:buNone/>
            </a:pPr>
            <a:r>
              <a:t/>
            </a:r>
            <a:endParaRPr sz="240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Ways to Annotate:</a:t>
            </a:r>
            <a:endParaRPr sz="338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Write a summary</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Identify attributes of author</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Contextualize background information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Highlight evidence</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Note personal thoughts and reflections</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Ask questions</a:t>
            </a:r>
            <a:endParaRPr sz="2400">
              <a:solidFill>
                <a:srgbClr val="231F20"/>
              </a:solidFill>
              <a:latin typeface="Inter"/>
              <a:ea typeface="Inter"/>
              <a:cs typeface="Inter"/>
              <a:sym typeface="Inter"/>
            </a:endParaRPr>
          </a:p>
        </p:txBody>
      </p:sp>
      <p:pic>
        <p:nvPicPr>
          <p:cNvPr id="215" name="Google Shape;215;p27"/>
          <p:cNvPicPr preferRelativeResize="0"/>
          <p:nvPr/>
        </p:nvPicPr>
        <p:blipFill rotWithShape="1">
          <a:blip r:embed="rId4">
            <a:alphaModFix/>
          </a:blip>
          <a:srcRect b="17096" l="18438" r="26239" t="11607"/>
          <a:stretch/>
        </p:blipFill>
        <p:spPr>
          <a:xfrm>
            <a:off x="11421075" y="3351500"/>
            <a:ext cx="6553526" cy="4750874"/>
          </a:xfrm>
          <a:prstGeom prst="rect">
            <a:avLst/>
          </a:prstGeom>
          <a:noFill/>
          <a:ln>
            <a:noFill/>
          </a:ln>
        </p:spPr>
      </p:pic>
      <p:sp>
        <p:nvSpPr>
          <p:cNvPr id="216" name="Google Shape;216;p27"/>
          <p:cNvSpPr txBox="1"/>
          <p:nvPr/>
        </p:nvSpPr>
        <p:spPr>
          <a:xfrm>
            <a:off x="2553980" y="2667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WHAT IS SOURCE ANNOTATION?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grpSp>
        <p:nvGrpSpPr>
          <p:cNvPr id="221" name="Google Shape;221;p28"/>
          <p:cNvGrpSpPr/>
          <p:nvPr/>
        </p:nvGrpSpPr>
        <p:grpSpPr>
          <a:xfrm>
            <a:off x="15859155" y="-21841"/>
            <a:ext cx="1562625" cy="1695071"/>
            <a:chOff x="0" y="-29121"/>
            <a:chExt cx="2083500" cy="2260095"/>
          </a:xfrm>
        </p:grpSpPr>
        <p:grpSp>
          <p:nvGrpSpPr>
            <p:cNvPr id="222" name="Google Shape;222;p28"/>
            <p:cNvGrpSpPr/>
            <p:nvPr/>
          </p:nvGrpSpPr>
          <p:grpSpPr>
            <a:xfrm>
              <a:off x="75599" y="-29121"/>
              <a:ext cx="1932614" cy="2260095"/>
              <a:chOff x="0" y="-10610"/>
              <a:chExt cx="704100" cy="823410"/>
            </a:xfrm>
          </p:grpSpPr>
          <p:sp>
            <p:nvSpPr>
              <p:cNvPr id="223" name="Google Shape;223;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8"/>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3</a:t>
                </a:r>
                <a:endParaRPr b="1" i="0" sz="5550" u="none" cap="none" strike="noStrike">
                  <a:solidFill>
                    <a:schemeClr val="dk1"/>
                  </a:solidFill>
                  <a:latin typeface="Halant"/>
                  <a:ea typeface="Halant"/>
                  <a:cs typeface="Halant"/>
                  <a:sym typeface="Halant"/>
                </a:endParaRPr>
              </a:p>
            </p:txBody>
          </p:sp>
        </p:grpSp>
        <p:sp>
          <p:nvSpPr>
            <p:cNvPr id="225" name="Google Shape;225;p28"/>
            <p:cNvSpPr txBox="1"/>
            <p:nvPr/>
          </p:nvSpPr>
          <p:spPr>
            <a:xfrm>
              <a:off x="0" y="6503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226" name="Google Shape;226;p28"/>
          <p:cNvSpPr/>
          <p:nvPr/>
        </p:nvSpPr>
        <p:spPr>
          <a:xfrm>
            <a:off x="-1831313" y="-3073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27" name="Google Shape;227;p28"/>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8" name="Google Shape;228;p28"/>
          <p:cNvGrpSpPr/>
          <p:nvPr/>
        </p:nvGrpSpPr>
        <p:grpSpPr>
          <a:xfrm>
            <a:off x="185402" y="-144662"/>
            <a:ext cx="937448" cy="10431660"/>
            <a:chOff x="0" y="-53378"/>
            <a:chExt cx="1249931" cy="13908880"/>
          </a:xfrm>
        </p:grpSpPr>
        <p:grpSp>
          <p:nvGrpSpPr>
            <p:cNvPr id="229" name="Google Shape;229;p28"/>
            <p:cNvGrpSpPr/>
            <p:nvPr/>
          </p:nvGrpSpPr>
          <p:grpSpPr>
            <a:xfrm>
              <a:off x="0" y="-53378"/>
              <a:ext cx="1249931" cy="13908880"/>
              <a:chOff x="0" y="-38100"/>
              <a:chExt cx="246900" cy="2747433"/>
            </a:xfrm>
          </p:grpSpPr>
          <p:sp>
            <p:nvSpPr>
              <p:cNvPr id="230" name="Google Shape;230;p2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1" name="Google Shape;231;p28"/>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2" name="Google Shape;232;p28"/>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3" name="Google Shape;233;p28"/>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234" name="Google Shape;234;p28"/>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235" name="Google Shape;235;p28"/>
          <p:cNvSpPr txBox="1"/>
          <p:nvPr/>
        </p:nvSpPr>
        <p:spPr>
          <a:xfrm>
            <a:off x="1685425" y="2244675"/>
            <a:ext cx="11212200" cy="738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2400">
                <a:solidFill>
                  <a:schemeClr val="dk1"/>
                </a:solidFill>
                <a:latin typeface="Halant"/>
                <a:ea typeface="Halant"/>
                <a:cs typeface="Halant"/>
                <a:sym typeface="Halant"/>
              </a:rPr>
              <a:t>Instructions:</a:t>
            </a:r>
            <a:r>
              <a:rPr lang="en-US" sz="2400">
                <a:solidFill>
                  <a:schemeClr val="dk1"/>
                </a:solidFill>
                <a:latin typeface="Halant"/>
                <a:ea typeface="Halant"/>
                <a:cs typeface="Halant"/>
                <a:sym typeface="Halant"/>
              </a:rPr>
              <a:t> You will create an </a:t>
            </a:r>
            <a:r>
              <a:rPr b="1" lang="en-US" sz="2400">
                <a:solidFill>
                  <a:schemeClr val="dk1"/>
                </a:solidFill>
                <a:latin typeface="Halant"/>
                <a:ea typeface="Halant"/>
                <a:cs typeface="Halant"/>
                <a:sym typeface="Halant"/>
              </a:rPr>
              <a:t>Annotated Source Collection</a:t>
            </a:r>
            <a:r>
              <a:rPr lang="en-US" sz="2400">
                <a:solidFill>
                  <a:schemeClr val="dk1"/>
                </a:solidFill>
                <a:latin typeface="Halant"/>
                <a:ea typeface="Halant"/>
                <a:cs typeface="Halant"/>
                <a:sym typeface="Halant"/>
              </a:rPr>
              <a:t> that demonstrates historical significance and answers the unit essential question.</a:t>
            </a:r>
            <a:endParaRPr b="1" sz="2400">
              <a:solidFill>
                <a:schemeClr val="dk1"/>
              </a:solidFill>
              <a:latin typeface="Halant"/>
              <a:ea typeface="Halant"/>
              <a:cs typeface="Halant"/>
              <a:sym typeface="Halant"/>
            </a:endParaRPr>
          </a:p>
        </p:txBody>
      </p:sp>
      <p:sp>
        <p:nvSpPr>
          <p:cNvPr id="236" name="Google Shape;236;p28"/>
          <p:cNvSpPr txBox="1"/>
          <p:nvPr/>
        </p:nvSpPr>
        <p:spPr>
          <a:xfrm>
            <a:off x="2554055" y="692200"/>
            <a:ext cx="131799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ASSESSMENT DESCRIPTION</a:t>
            </a:r>
            <a:endParaRPr sz="7500"/>
          </a:p>
        </p:txBody>
      </p:sp>
      <p:sp>
        <p:nvSpPr>
          <p:cNvPr id="237" name="Google Shape;237;p28"/>
          <p:cNvSpPr/>
          <p:nvPr/>
        </p:nvSpPr>
        <p:spPr>
          <a:xfrm>
            <a:off x="13053275" y="1846600"/>
            <a:ext cx="4496400" cy="3583800"/>
          </a:xfrm>
          <a:prstGeom prst="wave">
            <a:avLst>
              <a:gd fmla="val 12500" name="adj1"/>
              <a:gd fmla="val 0" name="adj2"/>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i="1" lang="en-US" sz="2000">
                <a:solidFill>
                  <a:schemeClr val="dk1"/>
                </a:solidFill>
                <a:latin typeface="Inter"/>
                <a:ea typeface="Inter"/>
                <a:cs typeface="Inter"/>
                <a:sym typeface="Inter"/>
              </a:rPr>
              <a:t>ESSENTIAL QUESTION</a:t>
            </a:r>
            <a:endParaRPr b="1" i="1"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US" sz="2000">
                <a:solidFill>
                  <a:schemeClr val="dk1"/>
                </a:solidFill>
                <a:latin typeface="Inter"/>
                <a:ea typeface="Inter"/>
                <a:cs typeface="Inter"/>
                <a:sym typeface="Inter"/>
              </a:rPr>
              <a:t>How did the interplay of territorial expansion, regional differences, and political ideologies fuel the sectional crisis?</a:t>
            </a:r>
            <a:endParaRPr i="1" sz="2000">
              <a:latin typeface="Calibri"/>
              <a:ea typeface="Calibri"/>
              <a:cs typeface="Calibri"/>
              <a:sym typeface="Calibri"/>
            </a:endParaRPr>
          </a:p>
        </p:txBody>
      </p:sp>
      <p:grpSp>
        <p:nvGrpSpPr>
          <p:cNvPr id="238" name="Google Shape;238;p28"/>
          <p:cNvGrpSpPr/>
          <p:nvPr/>
        </p:nvGrpSpPr>
        <p:grpSpPr>
          <a:xfrm>
            <a:off x="1568085" y="3256149"/>
            <a:ext cx="7085465" cy="4340700"/>
            <a:chOff x="1568085" y="3256149"/>
            <a:chExt cx="7085465" cy="4340700"/>
          </a:xfrm>
        </p:grpSpPr>
        <p:grpSp>
          <p:nvGrpSpPr>
            <p:cNvPr id="239" name="Google Shape;239;p28"/>
            <p:cNvGrpSpPr/>
            <p:nvPr/>
          </p:nvGrpSpPr>
          <p:grpSpPr>
            <a:xfrm>
              <a:off x="1568085" y="3256149"/>
              <a:ext cx="1105500" cy="1105408"/>
              <a:chOff x="1704735" y="2780838"/>
              <a:chExt cx="1105500" cy="1105408"/>
            </a:xfrm>
          </p:grpSpPr>
          <p:grpSp>
            <p:nvGrpSpPr>
              <p:cNvPr id="240" name="Google Shape;240;p28"/>
              <p:cNvGrpSpPr/>
              <p:nvPr/>
            </p:nvGrpSpPr>
            <p:grpSpPr>
              <a:xfrm>
                <a:off x="1704735" y="2780838"/>
                <a:ext cx="1105408" cy="1105408"/>
                <a:chOff x="0" y="-56030"/>
                <a:chExt cx="812800" cy="812800"/>
              </a:xfrm>
            </p:grpSpPr>
            <p:sp>
              <p:nvSpPr>
                <p:cNvPr id="241" name="Google Shape;241;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3" name="Google Shape;243;p28"/>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rgbClr val="FFFFFF"/>
                    </a:solidFill>
                    <a:latin typeface="Halant"/>
                    <a:ea typeface="Halant"/>
                    <a:cs typeface="Halant"/>
                    <a:sym typeface="Halant"/>
                  </a:rPr>
                  <a:t>1</a:t>
                </a:r>
                <a:endParaRPr>
                  <a:solidFill>
                    <a:srgbClr val="FFFFFF"/>
                  </a:solidFill>
                </a:endParaRPr>
              </a:p>
            </p:txBody>
          </p:sp>
        </p:grpSp>
        <p:sp>
          <p:nvSpPr>
            <p:cNvPr id="244" name="Google Shape;244;p28"/>
            <p:cNvSpPr txBox="1"/>
            <p:nvPr/>
          </p:nvSpPr>
          <p:spPr>
            <a:xfrm>
              <a:off x="2851850" y="3256149"/>
              <a:ext cx="5801700" cy="4340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Gather</a:t>
              </a:r>
              <a:r>
                <a:rPr b="1" lang="en-US" sz="2400">
                  <a:solidFill>
                    <a:schemeClr val="dk1"/>
                  </a:solidFill>
                  <a:latin typeface="Inter"/>
                  <a:ea typeface="Inter"/>
                  <a:cs typeface="Inter"/>
                  <a:sym typeface="Inter"/>
                </a:rPr>
                <a:t> 4-6 Sources:</a:t>
              </a:r>
              <a:endParaRPr b="1" sz="24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Include a mix of primary and secondary sources. It may include documents, images, maps, diaries, letters, articles, or scholarly analysis</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One source will be completed together</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Two sources will be provided to you</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You will select 1-3 independently</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No more than 2 visual sources may be chosen</a:t>
              </a:r>
              <a:endParaRPr sz="2000">
                <a:solidFill>
                  <a:schemeClr val="dk1"/>
                </a:solidFill>
                <a:latin typeface="Inter"/>
                <a:ea typeface="Inter"/>
                <a:cs typeface="Inter"/>
                <a:sym typeface="Inter"/>
              </a:endParaRPr>
            </a:p>
            <a:p>
              <a:pPr indent="0" lvl="0" marL="0" marR="0" rtl="0" algn="l">
                <a:lnSpc>
                  <a:spcPct val="100000"/>
                </a:lnSpc>
                <a:spcBef>
                  <a:spcPts val="1000"/>
                </a:spcBef>
                <a:spcAft>
                  <a:spcPts val="0"/>
                </a:spcAft>
                <a:buNone/>
              </a:pPr>
              <a:r>
                <a:t/>
              </a:r>
              <a:endParaRPr sz="2800">
                <a:solidFill>
                  <a:srgbClr val="231F20"/>
                </a:solidFill>
                <a:latin typeface="Inter"/>
                <a:ea typeface="Inter"/>
                <a:cs typeface="Inter"/>
                <a:sym typeface="Inter"/>
              </a:endParaRPr>
            </a:p>
          </p:txBody>
        </p:sp>
      </p:grpSp>
      <p:grpSp>
        <p:nvGrpSpPr>
          <p:cNvPr id="245" name="Google Shape;245;p28"/>
          <p:cNvGrpSpPr/>
          <p:nvPr/>
        </p:nvGrpSpPr>
        <p:grpSpPr>
          <a:xfrm>
            <a:off x="8868560" y="5576750"/>
            <a:ext cx="9030340" cy="3535200"/>
            <a:chOff x="8868560" y="5576750"/>
            <a:chExt cx="9030340" cy="3535200"/>
          </a:xfrm>
        </p:grpSpPr>
        <p:grpSp>
          <p:nvGrpSpPr>
            <p:cNvPr id="246" name="Google Shape;246;p28"/>
            <p:cNvGrpSpPr/>
            <p:nvPr/>
          </p:nvGrpSpPr>
          <p:grpSpPr>
            <a:xfrm>
              <a:off x="8868560" y="5576750"/>
              <a:ext cx="1105500" cy="1105408"/>
              <a:chOff x="1704735" y="2780838"/>
              <a:chExt cx="1105500" cy="1105408"/>
            </a:xfrm>
          </p:grpSpPr>
          <p:grpSp>
            <p:nvGrpSpPr>
              <p:cNvPr id="247" name="Google Shape;247;p28"/>
              <p:cNvGrpSpPr/>
              <p:nvPr/>
            </p:nvGrpSpPr>
            <p:grpSpPr>
              <a:xfrm>
                <a:off x="1704735" y="2780838"/>
                <a:ext cx="1105408" cy="1105408"/>
                <a:chOff x="0" y="-56030"/>
                <a:chExt cx="812800" cy="812800"/>
              </a:xfrm>
            </p:grpSpPr>
            <p:sp>
              <p:nvSpPr>
                <p:cNvPr id="248" name="Google Shape;248;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0" name="Google Shape;250;p28"/>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2</a:t>
                </a:r>
                <a:endParaRPr>
                  <a:solidFill>
                    <a:srgbClr val="FFFFFF"/>
                  </a:solidFill>
                </a:endParaRPr>
              </a:p>
            </p:txBody>
          </p:sp>
        </p:grpSp>
        <p:sp>
          <p:nvSpPr>
            <p:cNvPr id="251" name="Google Shape;251;p28"/>
            <p:cNvSpPr txBox="1"/>
            <p:nvPr/>
          </p:nvSpPr>
          <p:spPr>
            <a:xfrm>
              <a:off x="10583700" y="5576750"/>
              <a:ext cx="7315200" cy="35352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Annotate each source and complete a written component that includes:</a:t>
              </a:r>
              <a:endParaRPr sz="24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A summary of the content</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Connection to the Essential Question</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Discussion of the Historical Significance</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Personal Reflection on how the source contributes to your understanding of the period or any questions that it raises for you</a:t>
              </a:r>
              <a:endParaRPr sz="2000">
                <a:solidFill>
                  <a:schemeClr val="dk1"/>
                </a:solidFill>
                <a:latin typeface="Inter"/>
                <a:ea typeface="Inter"/>
                <a:cs typeface="Inter"/>
                <a:sym typeface="Inter"/>
              </a:endParaRPr>
            </a:p>
            <a:p>
              <a:pPr indent="0" lvl="0" marL="0" marR="0" rtl="0" algn="l">
                <a:lnSpc>
                  <a:spcPct val="100000"/>
                </a:lnSpc>
                <a:spcBef>
                  <a:spcPts val="1000"/>
                </a:spcBef>
                <a:spcAft>
                  <a:spcPts val="1000"/>
                </a:spcAft>
                <a:buNone/>
              </a:pPr>
              <a:r>
                <a:t/>
              </a:r>
              <a:endParaRPr sz="2000">
                <a:solidFill>
                  <a:srgbClr val="231F20"/>
                </a:solidFill>
                <a:latin typeface="Inter"/>
                <a:ea typeface="Inter"/>
                <a:cs typeface="Inter"/>
                <a:sym typeface="Inter"/>
              </a:endParaRPr>
            </a:p>
          </p:txBody>
        </p:sp>
      </p:grpSp>
      <p:grpSp>
        <p:nvGrpSpPr>
          <p:cNvPr id="252" name="Google Shape;252;p28"/>
          <p:cNvGrpSpPr/>
          <p:nvPr/>
        </p:nvGrpSpPr>
        <p:grpSpPr>
          <a:xfrm>
            <a:off x="2295035" y="7749249"/>
            <a:ext cx="8009765" cy="2108700"/>
            <a:chOff x="2295035" y="7749249"/>
            <a:chExt cx="8009765" cy="2108700"/>
          </a:xfrm>
        </p:grpSpPr>
        <p:grpSp>
          <p:nvGrpSpPr>
            <p:cNvPr id="253" name="Google Shape;253;p28"/>
            <p:cNvGrpSpPr/>
            <p:nvPr/>
          </p:nvGrpSpPr>
          <p:grpSpPr>
            <a:xfrm>
              <a:off x="2295035" y="7749249"/>
              <a:ext cx="1105500" cy="1105408"/>
              <a:chOff x="1704735" y="2780838"/>
              <a:chExt cx="1105500" cy="1105408"/>
            </a:xfrm>
          </p:grpSpPr>
          <p:grpSp>
            <p:nvGrpSpPr>
              <p:cNvPr id="254" name="Google Shape;254;p28"/>
              <p:cNvGrpSpPr/>
              <p:nvPr/>
            </p:nvGrpSpPr>
            <p:grpSpPr>
              <a:xfrm>
                <a:off x="1704735" y="2780838"/>
                <a:ext cx="1105408" cy="1105408"/>
                <a:chOff x="0" y="-56030"/>
                <a:chExt cx="812800" cy="812800"/>
              </a:xfrm>
            </p:grpSpPr>
            <p:sp>
              <p:nvSpPr>
                <p:cNvPr id="255" name="Google Shape;255;p2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8"/>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57" name="Google Shape;257;p28"/>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3</a:t>
                </a:r>
                <a:endParaRPr>
                  <a:solidFill>
                    <a:srgbClr val="FFFFFF"/>
                  </a:solidFill>
                </a:endParaRPr>
              </a:p>
            </p:txBody>
          </p:sp>
        </p:grpSp>
        <p:sp>
          <p:nvSpPr>
            <p:cNvPr id="258" name="Google Shape;258;p28"/>
            <p:cNvSpPr txBox="1"/>
            <p:nvPr/>
          </p:nvSpPr>
          <p:spPr>
            <a:xfrm>
              <a:off x="3578800" y="7749249"/>
              <a:ext cx="6726000" cy="2108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Peer Review:</a:t>
              </a:r>
              <a:endParaRPr sz="24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Exchange a source with a partner and complete the review process</a:t>
              </a:r>
              <a:endParaRPr sz="2000">
                <a:solidFill>
                  <a:schemeClr val="dk1"/>
                </a:solidFill>
                <a:latin typeface="Inter"/>
                <a:ea typeface="Inter"/>
                <a:cs typeface="Inter"/>
                <a:sym typeface="Inter"/>
              </a:endParaRPr>
            </a:p>
            <a:p>
              <a:pPr indent="-355600" lvl="0" marL="457200" rtl="0" algn="l">
                <a:spcBef>
                  <a:spcPts val="1000"/>
                </a:spcBef>
                <a:spcAft>
                  <a:spcPts val="0"/>
                </a:spcAft>
                <a:buClr>
                  <a:schemeClr val="dk1"/>
                </a:buClr>
                <a:buSzPts val="2000"/>
                <a:buFont typeface="Inter"/>
                <a:buChar char="●"/>
              </a:pPr>
              <a:r>
                <a:rPr lang="en-US" sz="2000">
                  <a:solidFill>
                    <a:schemeClr val="dk1"/>
                  </a:solidFill>
                  <a:latin typeface="Inter"/>
                  <a:ea typeface="Inter"/>
                  <a:cs typeface="Inter"/>
                  <a:sym typeface="Inter"/>
                </a:rPr>
                <a:t>Make revisions as needed</a:t>
              </a:r>
              <a:endParaRPr sz="2000">
                <a:solidFill>
                  <a:schemeClr val="dk1"/>
                </a:solidFill>
                <a:latin typeface="Inter"/>
                <a:ea typeface="Inter"/>
                <a:cs typeface="Inter"/>
                <a:sym typeface="Inter"/>
              </a:endParaRPr>
            </a:p>
            <a:p>
              <a:pPr indent="0" lvl="0" marL="0" marR="0" rtl="0" algn="l">
                <a:lnSpc>
                  <a:spcPct val="100000"/>
                </a:lnSpc>
                <a:spcBef>
                  <a:spcPts val="1000"/>
                </a:spcBef>
                <a:spcAft>
                  <a:spcPts val="1000"/>
                </a:spcAft>
                <a:buNone/>
              </a:pPr>
              <a:r>
                <a:t/>
              </a:r>
              <a:endParaRPr sz="2800">
                <a:solidFill>
                  <a:srgbClr val="231F20"/>
                </a:solidFill>
                <a:latin typeface="Inter"/>
                <a:ea typeface="Inter"/>
                <a:cs typeface="Inter"/>
                <a:sym typeface="Inte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9"/>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64" name="Google Shape;264;p29"/>
          <p:cNvGrpSpPr/>
          <p:nvPr/>
        </p:nvGrpSpPr>
        <p:grpSpPr>
          <a:xfrm>
            <a:off x="15859155" y="-98041"/>
            <a:ext cx="1562625" cy="1771271"/>
            <a:chOff x="0" y="-130721"/>
            <a:chExt cx="2083500" cy="2361695"/>
          </a:xfrm>
        </p:grpSpPr>
        <p:grpSp>
          <p:nvGrpSpPr>
            <p:cNvPr id="265" name="Google Shape;265;p29"/>
            <p:cNvGrpSpPr/>
            <p:nvPr/>
          </p:nvGrpSpPr>
          <p:grpSpPr>
            <a:xfrm>
              <a:off x="75599" y="-130721"/>
              <a:ext cx="1932614" cy="2361695"/>
              <a:chOff x="0" y="-47625"/>
              <a:chExt cx="704100" cy="860425"/>
            </a:xfrm>
          </p:grpSpPr>
          <p:sp>
            <p:nvSpPr>
              <p:cNvPr id="266" name="Google Shape;266;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8" name="Google Shape;268;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4</a:t>
              </a:r>
              <a:endParaRPr/>
            </a:p>
          </p:txBody>
        </p:sp>
      </p:grpSp>
      <p:sp>
        <p:nvSpPr>
          <p:cNvPr id="269" name="Google Shape;269;p29"/>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70" name="Google Shape;270;p29"/>
          <p:cNvGrpSpPr/>
          <p:nvPr/>
        </p:nvGrpSpPr>
        <p:grpSpPr>
          <a:xfrm>
            <a:off x="-254016" y="9230009"/>
            <a:ext cx="18796043" cy="937448"/>
            <a:chOff x="204" y="0"/>
            <a:chExt cx="25061391" cy="1249931"/>
          </a:xfrm>
        </p:grpSpPr>
        <p:grpSp>
          <p:nvGrpSpPr>
            <p:cNvPr id="271" name="Google Shape;271;p29"/>
            <p:cNvGrpSpPr/>
            <p:nvPr/>
          </p:nvGrpSpPr>
          <p:grpSpPr>
            <a:xfrm rot="5400000">
              <a:off x="12002369" y="-11663474"/>
              <a:ext cx="1249931" cy="24576878"/>
              <a:chOff x="0" y="-38100"/>
              <a:chExt cx="246900" cy="4854692"/>
            </a:xfrm>
          </p:grpSpPr>
          <p:sp>
            <p:nvSpPr>
              <p:cNvPr id="272" name="Google Shape;272;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3" name="Google Shape;273;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4" name="Google Shape;274;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75" name="Google Shape;275;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6" name="Google Shape;276;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77" name="Google Shape;277;p29"/>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278" name="Google Shape;278;p29"/>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279" name="Google Shape;279;p29"/>
          <p:cNvSpPr txBox="1"/>
          <p:nvPr/>
        </p:nvSpPr>
        <p:spPr>
          <a:xfrm>
            <a:off x="15153975" y="23486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1st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a:t>
            </a:r>
            <a:r>
              <a:rPr lang="en-US" sz="2200">
                <a:solidFill>
                  <a:schemeClr val="dk1"/>
                </a:solidFill>
                <a:latin typeface="Inter"/>
                <a:ea typeface="Inter"/>
                <a:cs typeface="Inter"/>
                <a:sym typeface="Inter"/>
              </a:rPr>
              <a:t> next to things you don’t understand</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u="sng">
                <a:solidFill>
                  <a:schemeClr val="dk1"/>
                </a:solidFill>
                <a:latin typeface="Inter"/>
                <a:ea typeface="Inter"/>
                <a:cs typeface="Inter"/>
                <a:sym typeface="Inter"/>
              </a:rPr>
              <a:t>Underline</a:t>
            </a:r>
            <a:r>
              <a:rPr lang="en-US" sz="2200">
                <a:solidFill>
                  <a:schemeClr val="dk1"/>
                </a:solidFill>
                <a:latin typeface="Inter"/>
                <a:ea typeface="Inter"/>
                <a:cs typeface="Inter"/>
                <a:sym typeface="Inter"/>
              </a:rPr>
              <a:t> or </a:t>
            </a:r>
            <a:r>
              <a:rPr lang="en-US" sz="2200">
                <a:solidFill>
                  <a:schemeClr val="dk1"/>
                </a:solidFill>
                <a:highlight>
                  <a:srgbClr val="E95C3D"/>
                </a:highlight>
                <a:latin typeface="Inter"/>
                <a:ea typeface="Inter"/>
                <a:cs typeface="Inter"/>
                <a:sym typeface="Inter"/>
              </a:rPr>
              <a:t>Highlight</a:t>
            </a:r>
            <a:r>
              <a:rPr lang="en-US" sz="2200">
                <a:solidFill>
                  <a:schemeClr val="dk1"/>
                </a:solidFill>
                <a:latin typeface="Inter"/>
                <a:ea typeface="Inter"/>
                <a:cs typeface="Inter"/>
                <a:sym typeface="Inter"/>
              </a:rPr>
              <a:t> things you think are important</a:t>
            </a:r>
            <a:endParaRPr sz="2200">
              <a:solidFill>
                <a:schemeClr val="dk1"/>
              </a:solidFill>
              <a:latin typeface="Inter"/>
              <a:ea typeface="Inter"/>
              <a:cs typeface="Inter"/>
              <a:sym typeface="Inter"/>
            </a:endParaRPr>
          </a:p>
        </p:txBody>
      </p:sp>
      <p:sp>
        <p:nvSpPr>
          <p:cNvPr id="280" name="Google Shape;280;p29"/>
          <p:cNvSpPr txBox="1"/>
          <p:nvPr/>
        </p:nvSpPr>
        <p:spPr>
          <a:xfrm>
            <a:off x="753750" y="1568350"/>
            <a:ext cx="13373400" cy="680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words “people of the United States” and “citizens” are synonymous terms, and mean the same thing. They both describe the political body who, according to our republican institutions, form the sovereignty, and who hold the power and conduct the government through their representatives. They are what we familiarly call the “sovereign people,” and every citizen is one of this people and a constituent member of this sovereignty. The question before us is, whether the class of persons described in the plea . . . compose a portion of this people, and are constituent members of this sovereignty? We think they are not, and that they are not included and were not intended to be included, under the word “citizens” in the Constitution, and can therefore claim none of the rights and privileges which that instrument provides for and secures to citizens of the United States. On the contrary, they were at that time considered as a subordinate and inferior class of beings, who had been subjugated by the dominant race, and, whether emancipated or not, yet remained subject to their authority, and had no rights or privileges but such as those who held the power and the government might choose to grant them . .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general words [of the Declaration of Independence] would seem to embrace the whole human family, . . . but it is too clear for dispute, that the enslaved African race were not intended to be included.</a:t>
            </a:r>
            <a:endParaRPr sz="2200">
              <a:solidFill>
                <a:srgbClr val="000000"/>
              </a:solidFill>
              <a:latin typeface="Inter"/>
              <a:ea typeface="Inter"/>
              <a:cs typeface="Inter"/>
              <a:sym typeface="Inter"/>
            </a:endParaRPr>
          </a:p>
        </p:txBody>
      </p:sp>
      <p:sp>
        <p:nvSpPr>
          <p:cNvPr id="281" name="Google Shape;281;p29"/>
          <p:cNvSpPr txBox="1"/>
          <p:nvPr/>
        </p:nvSpPr>
        <p:spPr>
          <a:xfrm>
            <a:off x="753750" y="8565500"/>
            <a:ext cx="11930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solidFill>
                  <a:schemeClr val="dk1"/>
                </a:solidFill>
                <a:latin typeface="Halant"/>
                <a:ea typeface="Halant"/>
                <a:cs typeface="Halant"/>
                <a:sym typeface="Halant"/>
              </a:rPr>
              <a:t>Source: Chief Justice Roger B. Taney, “The Opinion of the Court,” The Dred Scott Decision, 1857.</a:t>
            </a:r>
            <a:endParaRPr sz="23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0"/>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87" name="Google Shape;287;p30"/>
          <p:cNvGrpSpPr/>
          <p:nvPr/>
        </p:nvGrpSpPr>
        <p:grpSpPr>
          <a:xfrm>
            <a:off x="15859155" y="-98041"/>
            <a:ext cx="1562625" cy="1771271"/>
            <a:chOff x="0" y="-130721"/>
            <a:chExt cx="2083500" cy="2361695"/>
          </a:xfrm>
        </p:grpSpPr>
        <p:grpSp>
          <p:nvGrpSpPr>
            <p:cNvPr id="288" name="Google Shape;288;p30"/>
            <p:cNvGrpSpPr/>
            <p:nvPr/>
          </p:nvGrpSpPr>
          <p:grpSpPr>
            <a:xfrm>
              <a:off x="75599" y="-130721"/>
              <a:ext cx="1932614" cy="2361695"/>
              <a:chOff x="0" y="-47625"/>
              <a:chExt cx="704100" cy="860425"/>
            </a:xfrm>
          </p:grpSpPr>
          <p:sp>
            <p:nvSpPr>
              <p:cNvPr id="289" name="Google Shape;289;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1" name="Google Shape;291;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5</a:t>
              </a:r>
              <a:endParaRPr/>
            </a:p>
          </p:txBody>
        </p:sp>
      </p:grpSp>
      <p:sp>
        <p:nvSpPr>
          <p:cNvPr id="292" name="Google Shape;292;p30"/>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93" name="Google Shape;293;p30"/>
          <p:cNvGrpSpPr/>
          <p:nvPr/>
        </p:nvGrpSpPr>
        <p:grpSpPr>
          <a:xfrm>
            <a:off x="-254016" y="9230009"/>
            <a:ext cx="18796043" cy="937448"/>
            <a:chOff x="204" y="0"/>
            <a:chExt cx="25061391" cy="1249931"/>
          </a:xfrm>
        </p:grpSpPr>
        <p:grpSp>
          <p:nvGrpSpPr>
            <p:cNvPr id="294" name="Google Shape;294;p30"/>
            <p:cNvGrpSpPr/>
            <p:nvPr/>
          </p:nvGrpSpPr>
          <p:grpSpPr>
            <a:xfrm rot="5400000">
              <a:off x="12002369" y="-11663474"/>
              <a:ext cx="1249931" cy="24576878"/>
              <a:chOff x="0" y="-38100"/>
              <a:chExt cx="246900" cy="4854692"/>
            </a:xfrm>
          </p:grpSpPr>
          <p:sp>
            <p:nvSpPr>
              <p:cNvPr id="295" name="Google Shape;295;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6" name="Google Shape;296;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7" name="Google Shape;297;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98" name="Google Shape;298;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99" name="Google Shape;299;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00" name="Google Shape;300;p30"/>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01" name="Google Shape;301;p30"/>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02" name="Google Shape;302;p30"/>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1st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a:t>
            </a:r>
            <a:r>
              <a:rPr lang="en-US" sz="2200">
                <a:solidFill>
                  <a:schemeClr val="dk1"/>
                </a:solidFill>
                <a:latin typeface="Inter"/>
                <a:ea typeface="Inter"/>
                <a:cs typeface="Inter"/>
                <a:sym typeface="Inter"/>
              </a:rPr>
              <a:t> next things you don’t understand</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u="sng">
                <a:solidFill>
                  <a:schemeClr val="dk1"/>
                </a:solidFill>
                <a:latin typeface="Inter"/>
                <a:ea typeface="Inter"/>
                <a:cs typeface="Inter"/>
                <a:sym typeface="Inter"/>
              </a:rPr>
              <a:t>Underline</a:t>
            </a:r>
            <a:r>
              <a:rPr lang="en-US" sz="2200">
                <a:solidFill>
                  <a:schemeClr val="dk1"/>
                </a:solidFill>
                <a:latin typeface="Inter"/>
                <a:ea typeface="Inter"/>
                <a:cs typeface="Inter"/>
                <a:sym typeface="Inter"/>
              </a:rPr>
              <a:t> or </a:t>
            </a:r>
            <a:r>
              <a:rPr lang="en-US" sz="2200">
                <a:solidFill>
                  <a:schemeClr val="dk1"/>
                </a:solidFill>
                <a:highlight>
                  <a:srgbClr val="E95C3D"/>
                </a:highlight>
                <a:latin typeface="Inter"/>
                <a:ea typeface="Inter"/>
                <a:cs typeface="Inter"/>
                <a:sym typeface="Inter"/>
              </a:rPr>
              <a:t>Highlight</a:t>
            </a:r>
            <a:r>
              <a:rPr lang="en-US" sz="2200">
                <a:solidFill>
                  <a:schemeClr val="dk1"/>
                </a:solidFill>
                <a:latin typeface="Inter"/>
                <a:ea typeface="Inter"/>
                <a:cs typeface="Inter"/>
                <a:sym typeface="Inter"/>
              </a:rPr>
              <a:t> things you think are important</a:t>
            </a:r>
            <a:endParaRPr sz="2200">
              <a:solidFill>
                <a:schemeClr val="dk1"/>
              </a:solidFill>
              <a:latin typeface="Inter"/>
              <a:ea typeface="Inter"/>
              <a:cs typeface="Inter"/>
              <a:sym typeface="Inter"/>
            </a:endParaRPr>
          </a:p>
        </p:txBody>
      </p:sp>
      <p:sp>
        <p:nvSpPr>
          <p:cNvPr id="303" name="Google Shape;303;p30"/>
          <p:cNvSpPr txBox="1"/>
          <p:nvPr/>
        </p:nvSpPr>
        <p:spPr>
          <a:xfrm>
            <a:off x="753750" y="1568350"/>
            <a:ext cx="13373400" cy="680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words </a:t>
            </a:r>
            <a:r>
              <a:rPr lang="en-US" sz="2200">
                <a:solidFill>
                  <a:srgbClr val="000000"/>
                </a:solidFill>
                <a:highlight>
                  <a:srgbClr val="E95C3D"/>
                </a:highlight>
                <a:latin typeface="Inter"/>
                <a:ea typeface="Inter"/>
                <a:cs typeface="Inter"/>
                <a:sym typeface="Inter"/>
              </a:rPr>
              <a:t>“people of the United States” and “citizens” are synonymous terms, and mean the same thing</a:t>
            </a:r>
            <a:r>
              <a:rPr lang="en-US" sz="2200">
                <a:solidFill>
                  <a:srgbClr val="000000"/>
                </a:solidFill>
                <a:latin typeface="Inter"/>
                <a:ea typeface="Inter"/>
                <a:cs typeface="Inter"/>
                <a:sym typeface="Inter"/>
              </a:rPr>
              <a:t>. They both describe the political body who, according to our republican institutions, form the sovereignty, and </a:t>
            </a:r>
            <a:r>
              <a:rPr lang="en-US" sz="2200">
                <a:solidFill>
                  <a:srgbClr val="000000"/>
                </a:solidFill>
                <a:highlight>
                  <a:srgbClr val="E95C3D"/>
                </a:highlight>
                <a:latin typeface="Inter"/>
                <a:ea typeface="Inter"/>
                <a:cs typeface="Inter"/>
                <a:sym typeface="Inter"/>
              </a:rPr>
              <a:t>who hold the power and conduct the government through their representatives</a:t>
            </a:r>
            <a:r>
              <a:rPr lang="en-US" sz="2200">
                <a:solidFill>
                  <a:srgbClr val="000000"/>
                </a:solidFill>
                <a:latin typeface="Inter"/>
                <a:ea typeface="Inter"/>
                <a:cs typeface="Inter"/>
                <a:sym typeface="Inter"/>
              </a:rPr>
              <a:t>. They are what we familiarly call the “sovereign people,” and </a:t>
            </a:r>
            <a:r>
              <a:rPr lang="en-US" sz="2200">
                <a:solidFill>
                  <a:srgbClr val="000000"/>
                </a:solidFill>
                <a:highlight>
                  <a:srgbClr val="E95C3D"/>
                </a:highlight>
                <a:latin typeface="Inter"/>
                <a:ea typeface="Inter"/>
                <a:cs typeface="Inter"/>
                <a:sym typeface="Inter"/>
              </a:rPr>
              <a:t>every citizen is one of this people and a constituent member of this sovereignty</a:t>
            </a:r>
            <a:r>
              <a:rPr lang="en-US" sz="2200">
                <a:solidFill>
                  <a:srgbClr val="000000"/>
                </a:solidFill>
                <a:latin typeface="Inter"/>
                <a:ea typeface="Inter"/>
                <a:cs typeface="Inter"/>
                <a:sym typeface="Inter"/>
              </a:rPr>
              <a:t>. The question before us is, whether the class of persons described in the plea . . . compose a portion of this people, and are constituent members of this sovereignty? </a:t>
            </a:r>
            <a:r>
              <a:rPr lang="en-US" sz="2200">
                <a:solidFill>
                  <a:srgbClr val="000000"/>
                </a:solidFill>
                <a:highlight>
                  <a:srgbClr val="E95C3D"/>
                </a:highlight>
                <a:latin typeface="Inter"/>
                <a:ea typeface="Inter"/>
                <a:cs typeface="Inter"/>
                <a:sym typeface="Inter"/>
              </a:rPr>
              <a:t>We think they are not, and that they are not included and were not intended to be included, under the word “citizens” in the Constitution, and can therefore claim none of the rights and privileges</a:t>
            </a:r>
            <a:r>
              <a:rPr lang="en-US" sz="2200">
                <a:solidFill>
                  <a:srgbClr val="000000"/>
                </a:solidFill>
                <a:latin typeface="Inter"/>
                <a:ea typeface="Inter"/>
                <a:cs typeface="Inter"/>
                <a:sym typeface="Inter"/>
              </a:rPr>
              <a:t> which that instrument provides for and secures to citizens of the United States. On the contrary, they were at that time </a:t>
            </a:r>
            <a:r>
              <a:rPr lang="en-US" sz="2200">
                <a:solidFill>
                  <a:srgbClr val="000000"/>
                </a:solidFill>
                <a:highlight>
                  <a:srgbClr val="E95C3D"/>
                </a:highlight>
                <a:latin typeface="Inter"/>
                <a:ea typeface="Inter"/>
                <a:cs typeface="Inter"/>
                <a:sym typeface="Inter"/>
              </a:rPr>
              <a:t>considered as a subordinate and inferior class of beings</a:t>
            </a:r>
            <a:r>
              <a:rPr lang="en-US" sz="2200">
                <a:solidFill>
                  <a:srgbClr val="000000"/>
                </a:solidFill>
                <a:latin typeface="Inter"/>
                <a:ea typeface="Inter"/>
                <a:cs typeface="Inter"/>
                <a:sym typeface="Inter"/>
              </a:rPr>
              <a:t>, who had been subjugated by the dominant race, and, whether emancipated or not, yet remained subject to their authority, and had no rights or privileges but such as those who held the power and the government might choose to grant them . .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general words [of the </a:t>
            </a:r>
            <a:r>
              <a:rPr lang="en-US" sz="2200">
                <a:solidFill>
                  <a:srgbClr val="000000"/>
                </a:solidFill>
                <a:highlight>
                  <a:srgbClr val="E95C3D"/>
                </a:highlight>
                <a:latin typeface="Inter"/>
                <a:ea typeface="Inter"/>
                <a:cs typeface="Inter"/>
                <a:sym typeface="Inter"/>
              </a:rPr>
              <a:t>Declaration of Independence] would seem to embrace the whole human family, . . . but it is too clear for dispute, that the enslaved African race were not intended to be included</a:t>
            </a:r>
            <a:r>
              <a:rPr lang="en-US" sz="2200">
                <a:solidFill>
                  <a:srgbClr val="000000"/>
                </a:solidFill>
                <a:latin typeface="Inter"/>
                <a:ea typeface="Inter"/>
                <a:cs typeface="Inter"/>
                <a:sym typeface="Inter"/>
              </a:rPr>
              <a:t>.</a:t>
            </a:r>
            <a:endParaRPr sz="2200">
              <a:solidFill>
                <a:srgbClr val="000000"/>
              </a:solidFill>
              <a:latin typeface="Inter"/>
              <a:ea typeface="Inter"/>
              <a:cs typeface="Inter"/>
              <a:sym typeface="Inter"/>
            </a:endParaRPr>
          </a:p>
        </p:txBody>
      </p:sp>
      <p:sp>
        <p:nvSpPr>
          <p:cNvPr id="304" name="Google Shape;304;p30"/>
          <p:cNvSpPr txBox="1"/>
          <p:nvPr/>
        </p:nvSpPr>
        <p:spPr>
          <a:xfrm rot="-818743">
            <a:off x="454172" y="4413712"/>
            <a:ext cx="405650" cy="434541"/>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rgbClr val="000000"/>
                </a:solidFill>
                <a:highlight>
                  <a:srgbClr val="F4CCCC"/>
                </a:highlight>
                <a:latin typeface="Inter"/>
                <a:ea typeface="Inter"/>
                <a:cs typeface="Inter"/>
                <a:sym typeface="Inter"/>
              </a:rPr>
              <a:t>?</a:t>
            </a:r>
            <a:endParaRPr b="1" sz="2600">
              <a:solidFill>
                <a:srgbClr val="000000"/>
              </a:solidFill>
              <a:highlight>
                <a:srgbClr val="F4CCCC"/>
              </a:highlight>
              <a:latin typeface="Inter"/>
              <a:ea typeface="Inter"/>
              <a:cs typeface="Inter"/>
              <a:sym typeface="Inter"/>
            </a:endParaRPr>
          </a:p>
        </p:txBody>
      </p:sp>
      <p:sp>
        <p:nvSpPr>
          <p:cNvPr id="305" name="Google Shape;305;p30"/>
          <p:cNvSpPr txBox="1"/>
          <p:nvPr/>
        </p:nvSpPr>
        <p:spPr>
          <a:xfrm>
            <a:off x="753750" y="8565500"/>
            <a:ext cx="11930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solidFill>
                  <a:schemeClr val="dk1"/>
                </a:solidFill>
                <a:latin typeface="Halant"/>
                <a:ea typeface="Halant"/>
                <a:cs typeface="Halant"/>
                <a:sym typeface="Halant"/>
              </a:rPr>
              <a:t>Source: Chief Justice Roger B. Taney, “The Opinion of the Court,” The Dred Scott Decision, 1857.</a:t>
            </a:r>
            <a:endParaRPr sz="23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1"/>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11" name="Google Shape;311;p31"/>
          <p:cNvGrpSpPr/>
          <p:nvPr/>
        </p:nvGrpSpPr>
        <p:grpSpPr>
          <a:xfrm>
            <a:off x="15859155" y="-98041"/>
            <a:ext cx="1562625" cy="1771271"/>
            <a:chOff x="0" y="-130721"/>
            <a:chExt cx="2083500" cy="2361695"/>
          </a:xfrm>
        </p:grpSpPr>
        <p:grpSp>
          <p:nvGrpSpPr>
            <p:cNvPr id="312" name="Google Shape;312;p31"/>
            <p:cNvGrpSpPr/>
            <p:nvPr/>
          </p:nvGrpSpPr>
          <p:grpSpPr>
            <a:xfrm>
              <a:off x="75599" y="-130721"/>
              <a:ext cx="1932614" cy="2361695"/>
              <a:chOff x="0" y="-47625"/>
              <a:chExt cx="704100" cy="860425"/>
            </a:xfrm>
          </p:grpSpPr>
          <p:sp>
            <p:nvSpPr>
              <p:cNvPr id="313" name="Google Shape;313;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5" name="Google Shape;315;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6</a:t>
              </a:r>
              <a:endParaRPr/>
            </a:p>
          </p:txBody>
        </p:sp>
      </p:grpSp>
      <p:sp>
        <p:nvSpPr>
          <p:cNvPr id="316" name="Google Shape;316;p31"/>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7" name="Google Shape;317;p31"/>
          <p:cNvGrpSpPr/>
          <p:nvPr/>
        </p:nvGrpSpPr>
        <p:grpSpPr>
          <a:xfrm>
            <a:off x="-254016" y="9230009"/>
            <a:ext cx="18796043" cy="937448"/>
            <a:chOff x="204" y="0"/>
            <a:chExt cx="25061391" cy="1249931"/>
          </a:xfrm>
        </p:grpSpPr>
        <p:grpSp>
          <p:nvGrpSpPr>
            <p:cNvPr id="318" name="Google Shape;318;p31"/>
            <p:cNvGrpSpPr/>
            <p:nvPr/>
          </p:nvGrpSpPr>
          <p:grpSpPr>
            <a:xfrm rot="5400000">
              <a:off x="12002369" y="-11663474"/>
              <a:ext cx="1249931" cy="24576878"/>
              <a:chOff x="0" y="-38100"/>
              <a:chExt cx="246900" cy="4854692"/>
            </a:xfrm>
          </p:grpSpPr>
          <p:sp>
            <p:nvSpPr>
              <p:cNvPr id="319" name="Google Shape;319;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20" name="Google Shape;320;p3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1" name="Google Shape;321;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22" name="Google Shape;322;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23" name="Google Shape;323;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24" name="Google Shape;324;p31"/>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25" name="Google Shape;325;p31"/>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26" name="Google Shape;326;p31"/>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2nd</a:t>
            </a:r>
            <a:r>
              <a:rPr lang="en-US" sz="2200">
                <a:solidFill>
                  <a:schemeClr val="dk1"/>
                </a:solidFill>
                <a:latin typeface="Inter"/>
                <a:ea typeface="Inter"/>
                <a:cs typeface="Inter"/>
                <a:sym typeface="Inter"/>
              </a:rPr>
              <a: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question</a:t>
            </a:r>
            <a:r>
              <a:rPr lang="en-US" sz="2200">
                <a:solidFill>
                  <a:schemeClr val="dk1"/>
                </a:solidFill>
                <a:latin typeface="Inter"/>
                <a:ea typeface="Inter"/>
                <a:cs typeface="Inter"/>
                <a:sym typeface="Inter"/>
              </a:rPr>
              <a:t> that you have about the source or the author in the margin.</a:t>
            </a:r>
            <a:endParaRPr sz="2200">
              <a:solidFill>
                <a:schemeClr val="dk1"/>
              </a:solidFill>
              <a:latin typeface="Inter"/>
              <a:ea typeface="Inter"/>
              <a:cs typeface="Inter"/>
              <a:sym typeface="Inter"/>
            </a:endParaRPr>
          </a:p>
        </p:txBody>
      </p:sp>
      <p:sp>
        <p:nvSpPr>
          <p:cNvPr id="327" name="Google Shape;327;p31"/>
          <p:cNvSpPr txBox="1"/>
          <p:nvPr/>
        </p:nvSpPr>
        <p:spPr>
          <a:xfrm>
            <a:off x="753750" y="1568350"/>
            <a:ext cx="13373400" cy="680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words </a:t>
            </a:r>
            <a:r>
              <a:rPr lang="en-US" sz="2200">
                <a:solidFill>
                  <a:srgbClr val="000000"/>
                </a:solidFill>
                <a:highlight>
                  <a:srgbClr val="E95C3D"/>
                </a:highlight>
                <a:latin typeface="Inter"/>
                <a:ea typeface="Inter"/>
                <a:cs typeface="Inter"/>
                <a:sym typeface="Inter"/>
              </a:rPr>
              <a:t>“people of the United States” and “citizens” are synonymous terms, and mean the same thing</a:t>
            </a:r>
            <a:r>
              <a:rPr lang="en-US" sz="2200">
                <a:solidFill>
                  <a:srgbClr val="000000"/>
                </a:solidFill>
                <a:latin typeface="Inter"/>
                <a:ea typeface="Inter"/>
                <a:cs typeface="Inter"/>
                <a:sym typeface="Inter"/>
              </a:rPr>
              <a:t>. They both describe the political body who, according to our republican institutions, form the sovereignty, and </a:t>
            </a:r>
            <a:r>
              <a:rPr lang="en-US" sz="2200">
                <a:solidFill>
                  <a:srgbClr val="000000"/>
                </a:solidFill>
                <a:highlight>
                  <a:srgbClr val="E95C3D"/>
                </a:highlight>
                <a:latin typeface="Inter"/>
                <a:ea typeface="Inter"/>
                <a:cs typeface="Inter"/>
                <a:sym typeface="Inter"/>
              </a:rPr>
              <a:t>who hold the power and conduct the government through their representatives</a:t>
            </a:r>
            <a:r>
              <a:rPr lang="en-US" sz="2200">
                <a:solidFill>
                  <a:srgbClr val="000000"/>
                </a:solidFill>
                <a:latin typeface="Inter"/>
                <a:ea typeface="Inter"/>
                <a:cs typeface="Inter"/>
                <a:sym typeface="Inter"/>
              </a:rPr>
              <a:t>. They are what we familiarly call the “sovereign people,” and </a:t>
            </a:r>
            <a:r>
              <a:rPr lang="en-US" sz="2200">
                <a:solidFill>
                  <a:srgbClr val="000000"/>
                </a:solidFill>
                <a:highlight>
                  <a:srgbClr val="E95C3D"/>
                </a:highlight>
                <a:latin typeface="Inter"/>
                <a:ea typeface="Inter"/>
                <a:cs typeface="Inter"/>
                <a:sym typeface="Inter"/>
              </a:rPr>
              <a:t>every citizen is one of this people and a constituent member of this sovereignty</a:t>
            </a:r>
            <a:r>
              <a:rPr lang="en-US" sz="2200">
                <a:solidFill>
                  <a:srgbClr val="000000"/>
                </a:solidFill>
                <a:latin typeface="Inter"/>
                <a:ea typeface="Inter"/>
                <a:cs typeface="Inter"/>
                <a:sym typeface="Inter"/>
              </a:rPr>
              <a:t>. The question before us is, whether the class of persons described in the plea . . . compose a portion of this people, and are constituent members of this sovereignty? </a:t>
            </a:r>
            <a:r>
              <a:rPr lang="en-US" sz="2200">
                <a:solidFill>
                  <a:srgbClr val="000000"/>
                </a:solidFill>
                <a:highlight>
                  <a:srgbClr val="E95C3D"/>
                </a:highlight>
                <a:latin typeface="Inter"/>
                <a:ea typeface="Inter"/>
                <a:cs typeface="Inter"/>
                <a:sym typeface="Inter"/>
              </a:rPr>
              <a:t>We think they are not, and that they are not included and were not intended to be included, under the word “citizens” in the Constitution, and can therefore claim none of the rights and privileges</a:t>
            </a:r>
            <a:r>
              <a:rPr lang="en-US" sz="2200">
                <a:solidFill>
                  <a:srgbClr val="000000"/>
                </a:solidFill>
                <a:latin typeface="Inter"/>
                <a:ea typeface="Inter"/>
                <a:cs typeface="Inter"/>
                <a:sym typeface="Inter"/>
              </a:rPr>
              <a:t> which that instrument provides for and secures to citizens of the United States. On the contrary, they were at that time </a:t>
            </a:r>
            <a:r>
              <a:rPr lang="en-US" sz="2200">
                <a:solidFill>
                  <a:srgbClr val="000000"/>
                </a:solidFill>
                <a:highlight>
                  <a:srgbClr val="E95C3D"/>
                </a:highlight>
                <a:latin typeface="Inter"/>
                <a:ea typeface="Inter"/>
                <a:cs typeface="Inter"/>
                <a:sym typeface="Inter"/>
              </a:rPr>
              <a:t>considered as a subordinate and inferior class of beings</a:t>
            </a:r>
            <a:r>
              <a:rPr lang="en-US" sz="2200">
                <a:solidFill>
                  <a:srgbClr val="000000"/>
                </a:solidFill>
                <a:latin typeface="Inter"/>
                <a:ea typeface="Inter"/>
                <a:cs typeface="Inter"/>
                <a:sym typeface="Inter"/>
              </a:rPr>
              <a:t>, who had been subjugated by the dominant race, and, whether emancipated or not, yet remained subject to their authority, and had no rights or privileges but such as those who held the power and the government might choose to grant them . .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general words [of the </a:t>
            </a:r>
            <a:r>
              <a:rPr lang="en-US" sz="2200">
                <a:solidFill>
                  <a:srgbClr val="000000"/>
                </a:solidFill>
                <a:highlight>
                  <a:srgbClr val="E95C3D"/>
                </a:highlight>
                <a:latin typeface="Inter"/>
                <a:ea typeface="Inter"/>
                <a:cs typeface="Inter"/>
                <a:sym typeface="Inter"/>
              </a:rPr>
              <a:t>Declaration of Independence] would seem to embrace the whole human family, . . . but it is too clear for dispute, that the enslaved African race were not intended to be included</a:t>
            </a:r>
            <a:r>
              <a:rPr lang="en-US" sz="2200">
                <a:solidFill>
                  <a:srgbClr val="000000"/>
                </a:solidFill>
                <a:latin typeface="Inter"/>
                <a:ea typeface="Inter"/>
                <a:cs typeface="Inter"/>
                <a:sym typeface="Inter"/>
              </a:rPr>
              <a:t>.</a:t>
            </a:r>
            <a:endParaRPr sz="2200">
              <a:solidFill>
                <a:srgbClr val="000000"/>
              </a:solidFill>
              <a:latin typeface="Inter"/>
              <a:ea typeface="Inter"/>
              <a:cs typeface="Inter"/>
              <a:sym typeface="Inter"/>
            </a:endParaRPr>
          </a:p>
        </p:txBody>
      </p:sp>
      <p:sp>
        <p:nvSpPr>
          <p:cNvPr id="328" name="Google Shape;328;p31"/>
          <p:cNvSpPr txBox="1"/>
          <p:nvPr/>
        </p:nvSpPr>
        <p:spPr>
          <a:xfrm rot="-818743">
            <a:off x="454172" y="4413712"/>
            <a:ext cx="405650" cy="434541"/>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rgbClr val="000000"/>
                </a:solidFill>
                <a:highlight>
                  <a:srgbClr val="F4CCCC"/>
                </a:highlight>
                <a:latin typeface="Inter"/>
                <a:ea typeface="Inter"/>
                <a:cs typeface="Inter"/>
                <a:sym typeface="Inter"/>
              </a:rPr>
              <a:t>?</a:t>
            </a:r>
            <a:endParaRPr b="1" sz="2600">
              <a:solidFill>
                <a:srgbClr val="000000"/>
              </a:solidFill>
              <a:highlight>
                <a:srgbClr val="F4CCCC"/>
              </a:highlight>
              <a:latin typeface="Inter"/>
              <a:ea typeface="Inter"/>
              <a:cs typeface="Inter"/>
              <a:sym typeface="Inter"/>
            </a:endParaRPr>
          </a:p>
        </p:txBody>
      </p:sp>
      <p:sp>
        <p:nvSpPr>
          <p:cNvPr id="329" name="Google Shape;329;p31"/>
          <p:cNvSpPr txBox="1"/>
          <p:nvPr/>
        </p:nvSpPr>
        <p:spPr>
          <a:xfrm>
            <a:off x="753750" y="8565500"/>
            <a:ext cx="11930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solidFill>
                  <a:schemeClr val="dk1"/>
                </a:solidFill>
                <a:latin typeface="Halant"/>
                <a:ea typeface="Halant"/>
                <a:cs typeface="Halant"/>
                <a:sym typeface="Halant"/>
              </a:rPr>
              <a:t>Source: Chief Justice Roger B. Taney, “The Opinion of the Court,” The Dred Scott Decision, 1857.</a:t>
            </a:r>
            <a:endParaRPr sz="23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2"/>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35" name="Google Shape;335;p32"/>
          <p:cNvGrpSpPr/>
          <p:nvPr/>
        </p:nvGrpSpPr>
        <p:grpSpPr>
          <a:xfrm>
            <a:off x="15859155" y="-98041"/>
            <a:ext cx="1562625" cy="1771271"/>
            <a:chOff x="0" y="-130721"/>
            <a:chExt cx="2083500" cy="2361695"/>
          </a:xfrm>
        </p:grpSpPr>
        <p:grpSp>
          <p:nvGrpSpPr>
            <p:cNvPr id="336" name="Google Shape;336;p32"/>
            <p:cNvGrpSpPr/>
            <p:nvPr/>
          </p:nvGrpSpPr>
          <p:grpSpPr>
            <a:xfrm>
              <a:off x="75599" y="-130721"/>
              <a:ext cx="1932614" cy="2361695"/>
              <a:chOff x="0" y="-47625"/>
              <a:chExt cx="704100" cy="860425"/>
            </a:xfrm>
          </p:grpSpPr>
          <p:sp>
            <p:nvSpPr>
              <p:cNvPr id="337" name="Google Shape;337;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9" name="Google Shape;339;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7</a:t>
              </a:r>
              <a:endParaRPr/>
            </a:p>
          </p:txBody>
        </p:sp>
      </p:grpSp>
      <p:sp>
        <p:nvSpPr>
          <p:cNvPr id="340" name="Google Shape;340;p32"/>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41" name="Google Shape;341;p32"/>
          <p:cNvGrpSpPr/>
          <p:nvPr/>
        </p:nvGrpSpPr>
        <p:grpSpPr>
          <a:xfrm>
            <a:off x="-254016" y="9230009"/>
            <a:ext cx="18796043" cy="937448"/>
            <a:chOff x="204" y="0"/>
            <a:chExt cx="25061391" cy="1249931"/>
          </a:xfrm>
        </p:grpSpPr>
        <p:grpSp>
          <p:nvGrpSpPr>
            <p:cNvPr id="342" name="Google Shape;342;p32"/>
            <p:cNvGrpSpPr/>
            <p:nvPr/>
          </p:nvGrpSpPr>
          <p:grpSpPr>
            <a:xfrm rot="5400000">
              <a:off x="12002369" y="-11663474"/>
              <a:ext cx="1249931" cy="24576878"/>
              <a:chOff x="0" y="-38100"/>
              <a:chExt cx="246900" cy="4854692"/>
            </a:xfrm>
          </p:grpSpPr>
          <p:sp>
            <p:nvSpPr>
              <p:cNvPr id="343" name="Google Shape;343;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44" name="Google Shape;344;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5" name="Google Shape;345;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46" name="Google Shape;346;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47" name="Google Shape;347;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48" name="Google Shape;348;p32"/>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49" name="Google Shape;349;p32"/>
          <p:cNvSpPr/>
          <p:nvPr/>
        </p:nvSpPr>
        <p:spPr>
          <a:xfrm rot="-5400000">
            <a:off x="14744625" y="2355875"/>
            <a:ext cx="3506700" cy="32853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50" name="Google Shape;350;p32"/>
          <p:cNvSpPr txBox="1"/>
          <p:nvPr/>
        </p:nvSpPr>
        <p:spPr>
          <a:xfrm>
            <a:off x="15153975" y="2577275"/>
            <a:ext cx="27708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2nd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lang="en-US" sz="2200">
                <a:solidFill>
                  <a:schemeClr val="dk1"/>
                </a:solidFill>
                <a:latin typeface="Inter"/>
                <a:ea typeface="Inter"/>
                <a:cs typeface="Inter"/>
                <a:sym typeface="Inter"/>
              </a:rPr>
              <a:t>Write a </a:t>
            </a:r>
            <a:r>
              <a:rPr b="1" lang="en-US" sz="2200">
                <a:solidFill>
                  <a:schemeClr val="dk1"/>
                </a:solidFill>
                <a:latin typeface="Inter"/>
                <a:ea typeface="Inter"/>
                <a:cs typeface="Inter"/>
                <a:sym typeface="Inter"/>
              </a:rPr>
              <a:t>question</a:t>
            </a:r>
            <a:r>
              <a:rPr lang="en-US" sz="2200">
                <a:solidFill>
                  <a:schemeClr val="dk1"/>
                </a:solidFill>
                <a:latin typeface="Inter"/>
                <a:ea typeface="Inter"/>
                <a:cs typeface="Inter"/>
                <a:sym typeface="Inter"/>
              </a:rPr>
              <a:t> that you have about the source or the author in the margin.</a:t>
            </a:r>
            <a:endParaRPr sz="2200">
              <a:solidFill>
                <a:schemeClr val="dk1"/>
              </a:solidFill>
              <a:latin typeface="Inter"/>
              <a:ea typeface="Inter"/>
              <a:cs typeface="Inter"/>
              <a:sym typeface="Inter"/>
            </a:endParaRPr>
          </a:p>
        </p:txBody>
      </p:sp>
      <p:sp>
        <p:nvSpPr>
          <p:cNvPr id="351" name="Google Shape;351;p32"/>
          <p:cNvSpPr txBox="1"/>
          <p:nvPr/>
        </p:nvSpPr>
        <p:spPr>
          <a:xfrm>
            <a:off x="753750" y="1568350"/>
            <a:ext cx="13373400" cy="680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words </a:t>
            </a:r>
            <a:r>
              <a:rPr lang="en-US" sz="2200">
                <a:solidFill>
                  <a:srgbClr val="000000"/>
                </a:solidFill>
                <a:highlight>
                  <a:srgbClr val="E95C3D"/>
                </a:highlight>
                <a:latin typeface="Inter"/>
                <a:ea typeface="Inter"/>
                <a:cs typeface="Inter"/>
                <a:sym typeface="Inter"/>
              </a:rPr>
              <a:t>“people of the United States” and “citizens” are synonymous terms, and mean the same thing</a:t>
            </a:r>
            <a:r>
              <a:rPr lang="en-US" sz="2200">
                <a:solidFill>
                  <a:srgbClr val="000000"/>
                </a:solidFill>
                <a:latin typeface="Inter"/>
                <a:ea typeface="Inter"/>
                <a:cs typeface="Inter"/>
                <a:sym typeface="Inter"/>
              </a:rPr>
              <a:t>. They both describe the political body who, according to our republican institutions, form the sovereignty, and </a:t>
            </a:r>
            <a:r>
              <a:rPr lang="en-US" sz="2200">
                <a:solidFill>
                  <a:srgbClr val="000000"/>
                </a:solidFill>
                <a:highlight>
                  <a:srgbClr val="E95C3D"/>
                </a:highlight>
                <a:latin typeface="Inter"/>
                <a:ea typeface="Inter"/>
                <a:cs typeface="Inter"/>
                <a:sym typeface="Inter"/>
              </a:rPr>
              <a:t>who hold the power and conduct the government through their representatives</a:t>
            </a:r>
            <a:r>
              <a:rPr lang="en-US" sz="2200">
                <a:solidFill>
                  <a:srgbClr val="000000"/>
                </a:solidFill>
                <a:latin typeface="Inter"/>
                <a:ea typeface="Inter"/>
                <a:cs typeface="Inter"/>
                <a:sym typeface="Inter"/>
              </a:rPr>
              <a:t>. They are what we familiarly call the “sovereign people,” and </a:t>
            </a:r>
            <a:r>
              <a:rPr lang="en-US" sz="2200">
                <a:solidFill>
                  <a:srgbClr val="000000"/>
                </a:solidFill>
                <a:highlight>
                  <a:srgbClr val="E95C3D"/>
                </a:highlight>
                <a:latin typeface="Inter"/>
                <a:ea typeface="Inter"/>
                <a:cs typeface="Inter"/>
                <a:sym typeface="Inter"/>
              </a:rPr>
              <a:t>every citizen is one of this people and a constituent member of this sovereignty</a:t>
            </a:r>
            <a:r>
              <a:rPr lang="en-US" sz="2200">
                <a:solidFill>
                  <a:srgbClr val="000000"/>
                </a:solidFill>
                <a:latin typeface="Inter"/>
                <a:ea typeface="Inter"/>
                <a:cs typeface="Inter"/>
                <a:sym typeface="Inter"/>
              </a:rPr>
              <a:t>. The question before us is, whether the class of persons described in the plea . . . compose a portion of this people, and are constituent members of this sovereignty? </a:t>
            </a:r>
            <a:r>
              <a:rPr lang="en-US" sz="2200">
                <a:solidFill>
                  <a:srgbClr val="000000"/>
                </a:solidFill>
                <a:highlight>
                  <a:srgbClr val="E95C3D"/>
                </a:highlight>
                <a:latin typeface="Inter"/>
                <a:ea typeface="Inter"/>
                <a:cs typeface="Inter"/>
                <a:sym typeface="Inter"/>
              </a:rPr>
              <a:t>We think they are not, and that they are not included and were not intended to be included, under the word “citizens” in the Constitution, and can therefore claim none of the rights and privileges</a:t>
            </a:r>
            <a:r>
              <a:rPr lang="en-US" sz="2200">
                <a:solidFill>
                  <a:srgbClr val="000000"/>
                </a:solidFill>
                <a:latin typeface="Inter"/>
                <a:ea typeface="Inter"/>
                <a:cs typeface="Inter"/>
                <a:sym typeface="Inter"/>
              </a:rPr>
              <a:t> which that instrument provides for and secures to citizens of the United States. On the contrary, they were at that time </a:t>
            </a:r>
            <a:r>
              <a:rPr lang="en-US" sz="2200">
                <a:solidFill>
                  <a:srgbClr val="000000"/>
                </a:solidFill>
                <a:highlight>
                  <a:srgbClr val="E95C3D"/>
                </a:highlight>
                <a:latin typeface="Inter"/>
                <a:ea typeface="Inter"/>
                <a:cs typeface="Inter"/>
                <a:sym typeface="Inter"/>
              </a:rPr>
              <a:t>considered as a subordinate and inferior class of beings</a:t>
            </a:r>
            <a:r>
              <a:rPr lang="en-US" sz="2200">
                <a:solidFill>
                  <a:srgbClr val="000000"/>
                </a:solidFill>
                <a:latin typeface="Inter"/>
                <a:ea typeface="Inter"/>
                <a:cs typeface="Inter"/>
                <a:sym typeface="Inter"/>
              </a:rPr>
              <a:t>, who had been subjugated by the dominant race, and, whether emancipated or not, yet remained subject to their authority, and had no rights or privileges but such as those who held the power and the government might choose to grant them . .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general words [of the </a:t>
            </a:r>
            <a:r>
              <a:rPr lang="en-US" sz="2200">
                <a:solidFill>
                  <a:srgbClr val="000000"/>
                </a:solidFill>
                <a:highlight>
                  <a:srgbClr val="E95C3D"/>
                </a:highlight>
                <a:latin typeface="Inter"/>
                <a:ea typeface="Inter"/>
                <a:cs typeface="Inter"/>
                <a:sym typeface="Inter"/>
              </a:rPr>
              <a:t>Declaration of Independence] would seem to embrace the whole human family, . . . but it is too clear for dispute, that the enslaved African race were not intended to be included</a:t>
            </a:r>
            <a:r>
              <a:rPr lang="en-US" sz="2200">
                <a:solidFill>
                  <a:srgbClr val="000000"/>
                </a:solidFill>
                <a:latin typeface="Inter"/>
                <a:ea typeface="Inter"/>
                <a:cs typeface="Inter"/>
                <a:sym typeface="Inter"/>
              </a:rPr>
              <a:t>.</a:t>
            </a:r>
            <a:endParaRPr sz="2200">
              <a:solidFill>
                <a:srgbClr val="000000"/>
              </a:solidFill>
              <a:latin typeface="Inter"/>
              <a:ea typeface="Inter"/>
              <a:cs typeface="Inter"/>
              <a:sym typeface="Inter"/>
            </a:endParaRPr>
          </a:p>
        </p:txBody>
      </p:sp>
      <p:sp>
        <p:nvSpPr>
          <p:cNvPr id="352" name="Google Shape;352;p32"/>
          <p:cNvSpPr txBox="1"/>
          <p:nvPr/>
        </p:nvSpPr>
        <p:spPr>
          <a:xfrm rot="-818743">
            <a:off x="454172" y="4413712"/>
            <a:ext cx="405650" cy="434541"/>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rgbClr val="000000"/>
                </a:solidFill>
                <a:highlight>
                  <a:srgbClr val="F4CCCC"/>
                </a:highlight>
                <a:latin typeface="Inter"/>
                <a:ea typeface="Inter"/>
                <a:cs typeface="Inter"/>
                <a:sym typeface="Inter"/>
              </a:rPr>
              <a:t>?</a:t>
            </a:r>
            <a:endParaRPr b="1" sz="2600">
              <a:solidFill>
                <a:srgbClr val="000000"/>
              </a:solidFill>
              <a:highlight>
                <a:srgbClr val="F4CCCC"/>
              </a:highlight>
              <a:latin typeface="Inter"/>
              <a:ea typeface="Inter"/>
              <a:cs typeface="Inter"/>
              <a:sym typeface="Inter"/>
            </a:endParaRPr>
          </a:p>
        </p:txBody>
      </p:sp>
      <p:sp>
        <p:nvSpPr>
          <p:cNvPr id="353" name="Google Shape;353;p32"/>
          <p:cNvSpPr txBox="1"/>
          <p:nvPr/>
        </p:nvSpPr>
        <p:spPr>
          <a:xfrm>
            <a:off x="14287975" y="6030025"/>
            <a:ext cx="3133800" cy="2694600"/>
          </a:xfrm>
          <a:prstGeom prst="rect">
            <a:avLst/>
          </a:prstGeom>
          <a:solidFill>
            <a:srgbClr val="FFFFFF"/>
          </a:solid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US" sz="2600">
                <a:latin typeface="Inter"/>
                <a:ea typeface="Inter"/>
                <a:cs typeface="Inter"/>
                <a:sym typeface="Inter"/>
              </a:rPr>
              <a:t>What about Free Black People wrongfully captured into slavery?</a:t>
            </a:r>
            <a:endParaRPr b="1" sz="2600">
              <a:solidFill>
                <a:srgbClr val="000000"/>
              </a:solidFill>
              <a:latin typeface="Inter"/>
              <a:ea typeface="Inter"/>
              <a:cs typeface="Inter"/>
              <a:sym typeface="Inter"/>
            </a:endParaRPr>
          </a:p>
        </p:txBody>
      </p:sp>
      <p:sp>
        <p:nvSpPr>
          <p:cNvPr id="354" name="Google Shape;354;p32"/>
          <p:cNvSpPr txBox="1"/>
          <p:nvPr/>
        </p:nvSpPr>
        <p:spPr>
          <a:xfrm>
            <a:off x="753750" y="8565500"/>
            <a:ext cx="11930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solidFill>
                  <a:schemeClr val="dk1"/>
                </a:solidFill>
                <a:latin typeface="Halant"/>
                <a:ea typeface="Halant"/>
                <a:cs typeface="Halant"/>
                <a:sym typeface="Halant"/>
              </a:rPr>
              <a:t>Source: Chief Justice Roger B. Taney, “The Opinion of the Court,” The Dred Scott Decision, 1857.</a:t>
            </a:r>
            <a:endParaRPr sz="2300">
              <a:solidFill>
                <a:schemeClr val="dk1"/>
              </a:solidFill>
              <a:latin typeface="Halant"/>
              <a:ea typeface="Halant"/>
              <a:cs typeface="Halant"/>
              <a:sym typeface="Halan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3"/>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60" name="Google Shape;360;p33"/>
          <p:cNvGrpSpPr/>
          <p:nvPr/>
        </p:nvGrpSpPr>
        <p:grpSpPr>
          <a:xfrm>
            <a:off x="15859155" y="-98041"/>
            <a:ext cx="1562625" cy="1771271"/>
            <a:chOff x="0" y="-130721"/>
            <a:chExt cx="2083500" cy="2361695"/>
          </a:xfrm>
        </p:grpSpPr>
        <p:grpSp>
          <p:nvGrpSpPr>
            <p:cNvPr id="361" name="Google Shape;361;p33"/>
            <p:cNvGrpSpPr/>
            <p:nvPr/>
          </p:nvGrpSpPr>
          <p:grpSpPr>
            <a:xfrm>
              <a:off x="75599" y="-130721"/>
              <a:ext cx="1932614" cy="2361695"/>
              <a:chOff x="0" y="-47625"/>
              <a:chExt cx="704100" cy="860425"/>
            </a:xfrm>
          </p:grpSpPr>
          <p:sp>
            <p:nvSpPr>
              <p:cNvPr id="362" name="Google Shape;362;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4" name="Google Shape;364;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8</a:t>
              </a:r>
              <a:endParaRPr/>
            </a:p>
          </p:txBody>
        </p:sp>
      </p:grpSp>
      <p:sp>
        <p:nvSpPr>
          <p:cNvPr id="365" name="Google Shape;365;p33"/>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66" name="Google Shape;366;p33"/>
          <p:cNvGrpSpPr/>
          <p:nvPr/>
        </p:nvGrpSpPr>
        <p:grpSpPr>
          <a:xfrm>
            <a:off x="-254016" y="9230009"/>
            <a:ext cx="18796043" cy="937448"/>
            <a:chOff x="204" y="0"/>
            <a:chExt cx="25061391" cy="1249931"/>
          </a:xfrm>
        </p:grpSpPr>
        <p:grpSp>
          <p:nvGrpSpPr>
            <p:cNvPr id="367" name="Google Shape;367;p33"/>
            <p:cNvGrpSpPr/>
            <p:nvPr/>
          </p:nvGrpSpPr>
          <p:grpSpPr>
            <a:xfrm rot="5400000">
              <a:off x="12002369" y="-11663474"/>
              <a:ext cx="1249931" cy="24576878"/>
              <a:chOff x="0" y="-38100"/>
              <a:chExt cx="246900" cy="4854692"/>
            </a:xfrm>
          </p:grpSpPr>
          <p:sp>
            <p:nvSpPr>
              <p:cNvPr id="368" name="Google Shape;368;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69" name="Google Shape;369;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0" name="Google Shape;370;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71" name="Google Shape;371;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72" name="Google Shape;372;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73" name="Google Shape;373;p33"/>
          <p:cNvSpPr txBox="1"/>
          <p:nvPr/>
        </p:nvSpPr>
        <p:spPr>
          <a:xfrm>
            <a:off x="3591000" y="360300"/>
            <a:ext cx="11106000" cy="1154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500">
                <a:solidFill>
                  <a:srgbClr val="231F20"/>
                </a:solidFill>
                <a:latin typeface="Halant"/>
                <a:ea typeface="Halant"/>
                <a:cs typeface="Halant"/>
                <a:sym typeface="Halant"/>
              </a:rPr>
              <a:t>SOURCE 1</a:t>
            </a:r>
            <a:endParaRPr b="1" sz="7500">
              <a:solidFill>
                <a:srgbClr val="231F20"/>
              </a:solidFill>
              <a:latin typeface="Halant"/>
              <a:ea typeface="Halant"/>
              <a:cs typeface="Halant"/>
              <a:sym typeface="Halant"/>
            </a:endParaRPr>
          </a:p>
        </p:txBody>
      </p:sp>
      <p:sp>
        <p:nvSpPr>
          <p:cNvPr id="374" name="Google Shape;374;p33"/>
          <p:cNvSpPr/>
          <p:nvPr/>
        </p:nvSpPr>
        <p:spPr>
          <a:xfrm rot="-5400000">
            <a:off x="14994675" y="2029600"/>
            <a:ext cx="3086400" cy="3517500"/>
          </a:xfrm>
          <a:prstGeom prst="teardrop">
            <a:avLst>
              <a:gd fmla="val 100000" name="adj"/>
            </a:avLst>
          </a:prstGeom>
          <a:solidFill>
            <a:srgbClr val="EFFEF9"/>
          </a:solid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5" name="Google Shape;375;p33"/>
          <p:cNvSpPr txBox="1"/>
          <p:nvPr/>
        </p:nvSpPr>
        <p:spPr>
          <a:xfrm>
            <a:off x="15153975" y="2577275"/>
            <a:ext cx="3134100" cy="150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chemeClr val="dk1"/>
                </a:solidFill>
                <a:latin typeface="Inter"/>
                <a:ea typeface="Inter"/>
                <a:cs typeface="Inter"/>
                <a:sym typeface="Inter"/>
              </a:rPr>
              <a:t>3rd</a:t>
            </a:r>
            <a:r>
              <a:rPr lang="en-US" sz="2200">
                <a:solidFill>
                  <a:schemeClr val="dk1"/>
                </a:solidFill>
                <a:latin typeface="Inter"/>
                <a:ea typeface="Inter"/>
                <a:cs typeface="Inter"/>
                <a:sym typeface="Inter"/>
              </a:rPr>
              <a:t> Reading:</a:t>
            </a:r>
            <a:endParaRPr sz="2200">
              <a:solidFill>
                <a:schemeClr val="dk1"/>
              </a:solidFill>
              <a:latin typeface="Inter"/>
              <a:ea typeface="Inter"/>
              <a:cs typeface="Inter"/>
              <a:sym typeface="Inter"/>
            </a:endParaRPr>
          </a:p>
          <a:p>
            <a:pPr indent="-368300" lvl="0" marL="457200" rtl="0" algn="l">
              <a:spcBef>
                <a:spcPts val="0"/>
              </a:spcBef>
              <a:spcAft>
                <a:spcPts val="0"/>
              </a:spcAft>
              <a:buClr>
                <a:schemeClr val="dk1"/>
              </a:buClr>
              <a:buSzPts val="2200"/>
              <a:buFont typeface="Inter"/>
              <a:buChar char="●"/>
            </a:pPr>
            <a:r>
              <a:rPr b="1" lang="en-US" sz="2200">
                <a:solidFill>
                  <a:schemeClr val="dk1"/>
                </a:solidFill>
                <a:latin typeface="Inter"/>
                <a:ea typeface="Inter"/>
                <a:cs typeface="Inter"/>
                <a:sym typeface="Inter"/>
              </a:rPr>
              <a:t>Circle</a:t>
            </a:r>
            <a:r>
              <a:rPr lang="en-US" sz="2200">
                <a:solidFill>
                  <a:schemeClr val="dk1"/>
                </a:solidFill>
                <a:latin typeface="Inter"/>
                <a:ea typeface="Inter"/>
                <a:cs typeface="Inter"/>
                <a:sym typeface="Inter"/>
              </a:rPr>
              <a:t> anything related to the Essential Question (impacts) and/or Historical Significance</a:t>
            </a:r>
            <a:endParaRPr sz="2200">
              <a:solidFill>
                <a:schemeClr val="dk1"/>
              </a:solidFill>
              <a:latin typeface="Inter"/>
              <a:ea typeface="Inter"/>
              <a:cs typeface="Inter"/>
              <a:sym typeface="Inter"/>
            </a:endParaRPr>
          </a:p>
        </p:txBody>
      </p:sp>
      <p:sp>
        <p:nvSpPr>
          <p:cNvPr id="376" name="Google Shape;376;p33"/>
          <p:cNvSpPr txBox="1"/>
          <p:nvPr/>
        </p:nvSpPr>
        <p:spPr>
          <a:xfrm>
            <a:off x="753750" y="1568350"/>
            <a:ext cx="13373400" cy="680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words </a:t>
            </a:r>
            <a:r>
              <a:rPr lang="en-US" sz="2200">
                <a:solidFill>
                  <a:srgbClr val="000000"/>
                </a:solidFill>
                <a:highlight>
                  <a:srgbClr val="E95C3D"/>
                </a:highlight>
                <a:latin typeface="Inter"/>
                <a:ea typeface="Inter"/>
                <a:cs typeface="Inter"/>
                <a:sym typeface="Inter"/>
              </a:rPr>
              <a:t>“people of the United States” and “citizens” are synonymous terms, and mean the same thing</a:t>
            </a:r>
            <a:r>
              <a:rPr lang="en-US" sz="2200">
                <a:solidFill>
                  <a:srgbClr val="000000"/>
                </a:solidFill>
                <a:latin typeface="Inter"/>
                <a:ea typeface="Inter"/>
                <a:cs typeface="Inter"/>
                <a:sym typeface="Inter"/>
              </a:rPr>
              <a:t>. They both describe the political body who, according to our republican institutions, form the sovereignty, and </a:t>
            </a:r>
            <a:r>
              <a:rPr lang="en-US" sz="2200">
                <a:solidFill>
                  <a:srgbClr val="000000"/>
                </a:solidFill>
                <a:highlight>
                  <a:srgbClr val="E95C3D"/>
                </a:highlight>
                <a:latin typeface="Inter"/>
                <a:ea typeface="Inter"/>
                <a:cs typeface="Inter"/>
                <a:sym typeface="Inter"/>
              </a:rPr>
              <a:t>who hold the power and conduct the government through their representatives</a:t>
            </a:r>
            <a:r>
              <a:rPr lang="en-US" sz="2200">
                <a:solidFill>
                  <a:srgbClr val="000000"/>
                </a:solidFill>
                <a:latin typeface="Inter"/>
                <a:ea typeface="Inter"/>
                <a:cs typeface="Inter"/>
                <a:sym typeface="Inter"/>
              </a:rPr>
              <a:t>. They are what we familiarly call the “sovereign people,” and </a:t>
            </a:r>
            <a:r>
              <a:rPr lang="en-US" sz="2200">
                <a:solidFill>
                  <a:srgbClr val="000000"/>
                </a:solidFill>
                <a:highlight>
                  <a:srgbClr val="E95C3D"/>
                </a:highlight>
                <a:latin typeface="Inter"/>
                <a:ea typeface="Inter"/>
                <a:cs typeface="Inter"/>
                <a:sym typeface="Inter"/>
              </a:rPr>
              <a:t>every citizen is one of this people and a constituent member of this sovereignty</a:t>
            </a:r>
            <a:r>
              <a:rPr lang="en-US" sz="2200">
                <a:solidFill>
                  <a:srgbClr val="000000"/>
                </a:solidFill>
                <a:latin typeface="Inter"/>
                <a:ea typeface="Inter"/>
                <a:cs typeface="Inter"/>
                <a:sym typeface="Inter"/>
              </a:rPr>
              <a:t>. The question before us is, whether the class of persons described in the plea . . . compose a portion of this people, and are constituent members of this sovereignty? </a:t>
            </a:r>
            <a:r>
              <a:rPr lang="en-US" sz="2200">
                <a:solidFill>
                  <a:srgbClr val="000000"/>
                </a:solidFill>
                <a:highlight>
                  <a:srgbClr val="E95C3D"/>
                </a:highlight>
                <a:latin typeface="Inter"/>
                <a:ea typeface="Inter"/>
                <a:cs typeface="Inter"/>
                <a:sym typeface="Inter"/>
              </a:rPr>
              <a:t>We think they are not, and that they are not included and were not intended to be included, under the word “citizens” in the Constitution, and can therefore claim none of the rights and privileges</a:t>
            </a:r>
            <a:r>
              <a:rPr lang="en-US" sz="2200">
                <a:solidFill>
                  <a:srgbClr val="000000"/>
                </a:solidFill>
                <a:latin typeface="Inter"/>
                <a:ea typeface="Inter"/>
                <a:cs typeface="Inter"/>
                <a:sym typeface="Inter"/>
              </a:rPr>
              <a:t> which that instrument provides for and secures to citizens of the United States. On the contrary, they were at that time </a:t>
            </a:r>
            <a:r>
              <a:rPr lang="en-US" sz="2200">
                <a:solidFill>
                  <a:srgbClr val="000000"/>
                </a:solidFill>
                <a:highlight>
                  <a:srgbClr val="E95C3D"/>
                </a:highlight>
                <a:latin typeface="Inter"/>
                <a:ea typeface="Inter"/>
                <a:cs typeface="Inter"/>
                <a:sym typeface="Inter"/>
              </a:rPr>
              <a:t>considered as a subordinate and inferior class of beings</a:t>
            </a:r>
            <a:r>
              <a:rPr lang="en-US" sz="2200">
                <a:solidFill>
                  <a:srgbClr val="000000"/>
                </a:solidFill>
                <a:latin typeface="Inter"/>
                <a:ea typeface="Inter"/>
                <a:cs typeface="Inter"/>
                <a:sym typeface="Inter"/>
              </a:rPr>
              <a:t>, who had been subjugated by the dominant race, and, whether emancipated or not, yet remained subject to their authority, and had no rights or privileges but such as those who held the power and the government might choose to grant them . .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2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US" sz="2200">
                <a:solidFill>
                  <a:srgbClr val="000000"/>
                </a:solidFill>
                <a:latin typeface="Inter"/>
                <a:ea typeface="Inter"/>
                <a:cs typeface="Inter"/>
                <a:sym typeface="Inter"/>
              </a:rPr>
              <a:t>The general words [of the </a:t>
            </a:r>
            <a:r>
              <a:rPr lang="en-US" sz="2200">
                <a:solidFill>
                  <a:srgbClr val="000000"/>
                </a:solidFill>
                <a:highlight>
                  <a:srgbClr val="E95C3D"/>
                </a:highlight>
                <a:latin typeface="Inter"/>
                <a:ea typeface="Inter"/>
                <a:cs typeface="Inter"/>
                <a:sym typeface="Inter"/>
              </a:rPr>
              <a:t>Declaration of Independence] would seem to embrace the whole human family, . . . but it is too clear for dispute, that the enslaved African race were not intended to be included</a:t>
            </a:r>
            <a:r>
              <a:rPr lang="en-US" sz="2200">
                <a:solidFill>
                  <a:srgbClr val="000000"/>
                </a:solidFill>
                <a:latin typeface="Inter"/>
                <a:ea typeface="Inter"/>
                <a:cs typeface="Inter"/>
                <a:sym typeface="Inter"/>
              </a:rPr>
              <a:t>.</a:t>
            </a:r>
            <a:endParaRPr sz="2200">
              <a:solidFill>
                <a:srgbClr val="000000"/>
              </a:solidFill>
              <a:latin typeface="Inter"/>
              <a:ea typeface="Inter"/>
              <a:cs typeface="Inter"/>
              <a:sym typeface="Inter"/>
            </a:endParaRPr>
          </a:p>
        </p:txBody>
      </p:sp>
      <p:sp>
        <p:nvSpPr>
          <p:cNvPr id="377" name="Google Shape;377;p33"/>
          <p:cNvSpPr txBox="1"/>
          <p:nvPr/>
        </p:nvSpPr>
        <p:spPr>
          <a:xfrm rot="-818743">
            <a:off x="454172" y="4413712"/>
            <a:ext cx="405650" cy="434541"/>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rgbClr val="000000"/>
                </a:solidFill>
                <a:highlight>
                  <a:srgbClr val="F4CCCC"/>
                </a:highlight>
                <a:latin typeface="Inter"/>
                <a:ea typeface="Inter"/>
                <a:cs typeface="Inter"/>
                <a:sym typeface="Inter"/>
              </a:rPr>
              <a:t>?</a:t>
            </a:r>
            <a:endParaRPr b="1" sz="2600">
              <a:solidFill>
                <a:srgbClr val="000000"/>
              </a:solidFill>
              <a:highlight>
                <a:srgbClr val="F4CCCC"/>
              </a:highlight>
              <a:latin typeface="Inter"/>
              <a:ea typeface="Inter"/>
              <a:cs typeface="Inter"/>
              <a:sym typeface="Inter"/>
            </a:endParaRPr>
          </a:p>
        </p:txBody>
      </p:sp>
      <p:sp>
        <p:nvSpPr>
          <p:cNvPr id="378" name="Google Shape;378;p33"/>
          <p:cNvSpPr txBox="1"/>
          <p:nvPr/>
        </p:nvSpPr>
        <p:spPr>
          <a:xfrm>
            <a:off x="14287975" y="6030025"/>
            <a:ext cx="3133800" cy="2694600"/>
          </a:xfrm>
          <a:prstGeom prst="rect">
            <a:avLst/>
          </a:prstGeom>
          <a:solidFill>
            <a:srgbClr val="FFFFFF"/>
          </a:solid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US" sz="2600">
                <a:latin typeface="Inter"/>
                <a:ea typeface="Inter"/>
                <a:cs typeface="Inter"/>
                <a:sym typeface="Inter"/>
              </a:rPr>
              <a:t>What about Free Black People wrongfully captured into slavery?</a:t>
            </a:r>
            <a:endParaRPr b="1" sz="2600">
              <a:solidFill>
                <a:srgbClr val="000000"/>
              </a:solidFill>
              <a:latin typeface="Inter"/>
              <a:ea typeface="Inter"/>
              <a:cs typeface="Inter"/>
              <a:sym typeface="Inter"/>
            </a:endParaRPr>
          </a:p>
        </p:txBody>
      </p:sp>
      <p:sp>
        <p:nvSpPr>
          <p:cNvPr id="379" name="Google Shape;379;p33"/>
          <p:cNvSpPr txBox="1"/>
          <p:nvPr/>
        </p:nvSpPr>
        <p:spPr>
          <a:xfrm>
            <a:off x="753750" y="8565500"/>
            <a:ext cx="119304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a:solidFill>
                  <a:schemeClr val="dk1"/>
                </a:solidFill>
                <a:latin typeface="Halant"/>
                <a:ea typeface="Halant"/>
                <a:cs typeface="Halant"/>
                <a:sym typeface="Halant"/>
              </a:rPr>
              <a:t>Source: Chief Justice Roger B. Taney, “The Opinion of the Court,” The Dred Scott Decision, 1857.</a:t>
            </a:r>
            <a:endParaRPr sz="23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