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D880D05-72FA-4E69-A184-5ABB144DB83C}">
  <a:tblStyle styleId="{DD880D05-72FA-4E69-A184-5ABB144DB83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BCFD575-6DDF-455B-B4D1-1908B29FFEC6}"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5.xml"/><Relationship Id="rId22" Type="http://schemas.openxmlformats.org/officeDocument/2006/relationships/font" Target="fonts/PlusJakartaSansMedium-italic.fntdata"/><Relationship Id="rId10" Type="http://schemas.openxmlformats.org/officeDocument/2006/relationships/slide" Target="slides/slide4.xml"/><Relationship Id="rId21" Type="http://schemas.openxmlformats.org/officeDocument/2006/relationships/font" Target="fonts/PlusJakartaSansMedium-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e28a79ab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e28a79a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194f925c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194f925c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60e28a79ab_0_1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60e28a79ab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60e28a79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60e28a79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60e28a79ab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60e28a79ab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0gmPxr65brg?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image" Target="../media/image12.png"/><Relationship Id="rId10" Type="http://schemas.openxmlformats.org/officeDocument/2006/relationships/image" Target="../media/image6.png"/><Relationship Id="rId9" Type="http://schemas.openxmlformats.org/officeDocument/2006/relationships/image" Target="../media/image10.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15.png"/><Relationship Id="rId8"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15.png"/><Relationship Id="rId9" Type="http://schemas.openxmlformats.org/officeDocument/2006/relationships/image" Target="../media/image17.png"/><Relationship Id="rId5" Type="http://schemas.openxmlformats.org/officeDocument/2006/relationships/image" Target="../media/image13.png"/><Relationship Id="rId6" Type="http://schemas.openxmlformats.org/officeDocument/2006/relationships/image" Target="../media/image10.png"/><Relationship Id="rId7" Type="http://schemas.openxmlformats.org/officeDocument/2006/relationships/image" Target="../media/image8.png"/><Relationship Id="rId8"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0gmPxr65brg?feature=shared"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4.jpg"/><Relationship Id="rId4" Type="http://schemas.openxmlformats.org/officeDocument/2006/relationships/image" Target="../media/image1.png"/><Relationship Id="rId11" Type="http://schemas.openxmlformats.org/officeDocument/2006/relationships/image" Target="../media/image22.png"/><Relationship Id="rId10" Type="http://schemas.openxmlformats.org/officeDocument/2006/relationships/image" Target="../media/image17.png"/><Relationship Id="rId9" Type="http://schemas.openxmlformats.org/officeDocument/2006/relationships/image" Target="../media/image7.png"/><Relationship Id="rId5" Type="http://schemas.openxmlformats.org/officeDocument/2006/relationships/image" Target="../media/image15.png"/><Relationship Id="rId6" Type="http://schemas.openxmlformats.org/officeDocument/2006/relationships/image" Target="../media/image13.png"/><Relationship Id="rId7" Type="http://schemas.openxmlformats.org/officeDocument/2006/relationships/image" Target="../media/image10.png"/><Relationship Id="rId8"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Who Am I?!</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60" name="Google Shape;60;p13"/>
          <p:cNvGraphicFramePr/>
          <p:nvPr/>
        </p:nvGraphicFramePr>
        <p:xfrm>
          <a:off x="315750" y="1358675"/>
          <a:ext cx="3000000" cy="3000000"/>
        </p:xfrm>
        <a:graphic>
          <a:graphicData uri="http://schemas.openxmlformats.org/drawingml/2006/table">
            <a:tbl>
              <a:tblPr>
                <a:noFill/>
                <a:tableStyleId>{DD880D05-72FA-4E69-A184-5ABB144DB83C}</a:tableStyleId>
              </a:tblPr>
              <a:tblGrid>
                <a:gridCol w="7140900"/>
              </a:tblGrid>
              <a:tr h="5393100">
                <a:tc>
                  <a:txBody>
                    <a:bodyPr/>
                    <a:lstStyle/>
                    <a:p>
                      <a:pPr indent="0" lvl="0" marL="0" rtl="0" algn="l">
                        <a:lnSpc>
                          <a:spcPct val="100000"/>
                        </a:lnSpc>
                        <a:spcBef>
                          <a:spcPts val="0"/>
                        </a:spcBef>
                        <a:spcAft>
                          <a:spcPts val="0"/>
                        </a:spcAft>
                        <a:buNone/>
                      </a:pPr>
                      <a:r>
                        <a:rPr b="1" lang="en" sz="1000" u="sng">
                          <a:solidFill>
                            <a:schemeClr val="hlink"/>
                          </a:solidFill>
                          <a:latin typeface="Halant"/>
                          <a:ea typeface="Halant"/>
                          <a:cs typeface="Halant"/>
                          <a:sym typeface="Halant"/>
                          <a:hlinkClick r:id="rId5"/>
                        </a:rPr>
                        <a:t>Video Transcript: </a:t>
                      </a:r>
                      <a:endParaRPr sz="1000">
                        <a:latin typeface="Halant"/>
                        <a:ea typeface="Halant"/>
                        <a:cs typeface="Halant"/>
                        <a:sym typeface="Halant"/>
                      </a:endParaRPr>
                    </a:p>
                    <a:p>
                      <a:pPr indent="0" lvl="0" marL="38100" marR="152400" rtl="0" algn="l">
                        <a:lnSpc>
                          <a:spcPct val="100000"/>
                        </a:lnSpc>
                        <a:spcBef>
                          <a:spcPts val="0"/>
                        </a:spcBef>
                        <a:spcAft>
                          <a:spcPts val="1800"/>
                        </a:spcAft>
                        <a:buNone/>
                      </a:pPr>
                      <a:r>
                        <a:rPr lang="en" sz="1000">
                          <a:solidFill>
                            <a:srgbClr val="0F0F0F"/>
                          </a:solidFill>
                          <a:highlight>
                            <a:srgbClr val="FFFFFF"/>
                          </a:highlight>
                          <a:latin typeface="Inter"/>
                          <a:ea typeface="Inter"/>
                          <a:cs typeface="Inter"/>
                          <a:sym typeface="Inter"/>
                        </a:rPr>
                        <a:t>Good morning John! Who the heck are you? Who the heck am I? How do I know who I am? Do other people know who I am? Do other people have different ideas of who I am? Are those ideas close together or far apart? And what is more me, the me in their heads or the me in mine? And when I go to sleep at night, and lose consciousness for eight hours, and wake up, am I still the same me that I was when I went to bed?! Who am I? Hi. My name is Hank Green. I'm a heterosexual, white, cis male. I'm a Taurus and an ENFP. I'm a Montanan, an American, a book lover. I don't have any tattoos, and I think that climate change is the greatest challenge that humanity has ever faced. I'm an entrepreneur, a YouTuber, a Slytherclaw, and I am Divergent. I once took a Buzzfeed quiz to tell me what YouTuber I was, in which I was one of the options, and I came up, you guessed it: Miranda Sings. Thanks for the identity crisis, Buzzfeed. I am now 35, and based on what I thought about 35-year-olds when I was 25, and when I was 15, I should know who the frick I am. Nevertheless, I don't. I can describe myself all day long. I can take personality tests that validate my behavior, until the cows have baby cows, and then those baby cows have their own baby cows and those third-generation cows finally come home. But that won't change the fact that myself is just a story that I tell to myself that is just like any other story: subjective, and incomplete, and at least a little bit of a lie. I got my way of seeing the world, I got my values, I got the stuff that I care about, the people I care about. All those things, they're important, they're real But where do they come from? Certainly not things that I was born with. I am me, right now. I have not always been this me. Throughout my life, who I am has been largely dependent upon what people expect of me. There is a truly weird and unexplained link between bad eyesight and intelligence. One of the theories that explains this and my favorite is that kids who wear glasses look smarter to their peers, and to their parents, and to their teachers, and those people then expect them to be smart, and then those kids are smart. They just fulfill those expectations and become smart. It's certainly well-known that the belief that a child is intelligent will result in that child becoming more intelligent, even if the original belief was falsely planted there. So like now I have a bunch of people who watch me make videos, and they respect me, and-and trust me. And so I try to become a person worthy of that trust and respect. But not all the time. Sometimes I'm down to clown, Sometimes I'm introspective and I just want to stare at the wall and sing. I crave consistency in myself, but myself denies me that simplicity. So we look to books and Buzzfeed quizzes and personality tests and horoscopes to tell us who we might be. To see what others might think, to tell us that we are doing a good job of becoming the kind of person we want to be. And to tell us that it's okay to be the kind of person that you are but all of these things are such pale reflections of the indescribably weird and complex thing that is the self Identity is important to try to define, but there isn't some perfect, Platonic ideal of what you is buried beneath all of the gunk. Figuring out who you are, at least at this particular moment, is all about trying to tease out which bits are you, trying to fill other people's expectations for your whole life, what bits you want to change to make yourself better, and what bits you cherish as vital to your you-ness. But people who are like, "Be yourself," and they expect that to mean something. That is not advice, that's an existential crisis waiting too happen. These tools that we use to help us define ourselves, to help us figure out who we are, they are fine as tools. But they are not walls to box ourselves in with. You will wake up one day, and you will not be the you you once were. And that will keep happening to you until you die, which is kind of wonderful. Why live life as just one person, when you can be so many different people? A little scarier perhaps, but as with a lot of things that scare me, turns out, also pretty fun. John, I'll see you on Tuesday.</a:t>
                      </a:r>
                      <a:endParaRPr sz="100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315750" y="7675625"/>
            <a:ext cx="71409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How does Hank Green challenge the idea that identity is fixed or permanent?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what ways does Green suggest that other people’s expectations shape who we become?</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E"/>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607775"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Unit Essential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can we engage in meaningful and responsible scholarship?</a:t>
            </a:r>
            <a:endParaRPr b="1" sz="2000">
              <a:solidFill>
                <a:schemeClr val="dk1"/>
              </a:solidFill>
              <a:latin typeface="Halant"/>
              <a:ea typeface="Halant"/>
              <a:cs typeface="Halant"/>
              <a:sym typeface="Halant"/>
            </a:endParaRPr>
          </a:p>
        </p:txBody>
      </p:sp>
      <p:sp>
        <p:nvSpPr>
          <p:cNvPr id="68" name="Google Shape;68;p14"/>
          <p:cNvSpPr txBox="1"/>
          <p:nvPr/>
        </p:nvSpPr>
        <p:spPr>
          <a:xfrm>
            <a:off x="0" y="0"/>
            <a:ext cx="7772400" cy="125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Thinking Like a Historian End-of-Unit Project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Thinking Historically About Me</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0" name="Google Shape;70;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 name="Google Shape;71;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1908350" y="6802200"/>
            <a:ext cx="3955800" cy="3075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 refresher, this is what was covered in this unit:</a:t>
            </a:r>
            <a:endParaRPr sz="1200">
              <a:solidFill>
                <a:schemeClr val="dk1"/>
              </a:solidFill>
              <a:latin typeface="Inter"/>
              <a:ea typeface="Inter"/>
              <a:cs typeface="Inter"/>
              <a:sym typeface="Inter"/>
            </a:endParaRPr>
          </a:p>
        </p:txBody>
      </p:sp>
      <p:graphicFrame>
        <p:nvGraphicFramePr>
          <p:cNvPr id="73" name="Google Shape;73;p14"/>
          <p:cNvGraphicFramePr/>
          <p:nvPr/>
        </p:nvGraphicFramePr>
        <p:xfrm>
          <a:off x="593150" y="7207200"/>
          <a:ext cx="3000000" cy="3000000"/>
        </p:xfrm>
        <a:graphic>
          <a:graphicData uri="http://schemas.openxmlformats.org/drawingml/2006/table">
            <a:tbl>
              <a:tblPr>
                <a:noFill/>
                <a:tableStyleId>{DD880D05-72FA-4E69-A184-5ABB144DB83C}</a:tableStyleId>
              </a:tblPr>
              <a:tblGrid>
                <a:gridCol w="2216100"/>
                <a:gridCol w="2197775"/>
                <a:gridCol w="2172325"/>
              </a:tblGrid>
              <a:tr h="150875">
                <a:tc>
                  <a:txBody>
                    <a:bodyPr/>
                    <a:lstStyle/>
                    <a:p>
                      <a:pPr indent="0" lvl="0" marL="0" rtl="0" algn="ctr">
                        <a:spcBef>
                          <a:spcPts val="0"/>
                        </a:spcBef>
                        <a:spcAft>
                          <a:spcPts val="0"/>
                        </a:spcAft>
                        <a:buNone/>
                      </a:pPr>
                      <a:r>
                        <a:rPr b="1" lang="en" sz="1200">
                          <a:latin typeface="Inter"/>
                          <a:ea typeface="Inter"/>
                          <a:cs typeface="Inter"/>
                          <a:sym typeface="Inter"/>
                        </a:rPr>
                        <a:t>Dispositions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Tools</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Methods</a:t>
                      </a:r>
                      <a:endParaRPr sz="1200">
                        <a:latin typeface="Inter"/>
                        <a:ea typeface="Inter"/>
                        <a:cs typeface="Inter"/>
                        <a:sym typeface="Inter"/>
                      </a:endParaRPr>
                    </a:p>
                  </a:txBody>
                  <a:tcPr marT="91425" marB="91425" marR="91425" marL="91425"/>
                </a:tc>
              </a:tr>
              <a:tr h="765950">
                <a:tc>
                  <a:txBody>
                    <a:bodyPr/>
                    <a:lstStyle/>
                    <a:p>
                      <a:pPr indent="0" lvl="0" marL="0" rtl="0" algn="l">
                        <a:spcBef>
                          <a:spcPts val="0"/>
                        </a:spcBef>
                        <a:spcAft>
                          <a:spcPts val="0"/>
                        </a:spcAft>
                        <a:buNone/>
                      </a:pPr>
                      <a:r>
                        <a:rPr b="1" lang="en" sz="1200">
                          <a:latin typeface="Inter"/>
                          <a:ea typeface="Inter"/>
                          <a:cs typeface="Inter"/>
                          <a:sym typeface="Inter"/>
                        </a:rPr>
                        <a:t>Lesson 1: </a:t>
                      </a:r>
                      <a:r>
                        <a:rPr lang="en" sz="1200">
                          <a:latin typeface="Inter"/>
                          <a:ea typeface="Inter"/>
                          <a:cs typeface="Inter"/>
                          <a:sym typeface="Inter"/>
                        </a:rPr>
                        <a:t>Defining History and Its Investigative Nature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2:</a:t>
                      </a:r>
                      <a:r>
                        <a:rPr lang="en" sz="1200">
                          <a:latin typeface="Inter"/>
                          <a:ea typeface="Inter"/>
                          <a:cs typeface="Inter"/>
                          <a:sym typeface="Inter"/>
                        </a:rPr>
                        <a:t> Contextualization</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3:</a:t>
                      </a:r>
                      <a:r>
                        <a:rPr lang="en" sz="1200">
                          <a:latin typeface="Inter"/>
                          <a:ea typeface="Inter"/>
                          <a:cs typeface="Inter"/>
                          <a:sym typeface="Inter"/>
                        </a:rPr>
                        <a:t> </a:t>
                      </a:r>
                      <a:r>
                        <a:rPr lang="en" sz="1200">
                          <a:latin typeface="Inter"/>
                          <a:ea typeface="Inter"/>
                          <a:cs typeface="Inter"/>
                          <a:sym typeface="Inter"/>
                        </a:rPr>
                        <a:t>Epistemology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4:</a:t>
                      </a:r>
                      <a:r>
                        <a:rPr lang="en" sz="1200">
                          <a:latin typeface="Inter"/>
                          <a:ea typeface="Inter"/>
                          <a:cs typeface="Inter"/>
                          <a:sym typeface="Inter"/>
                        </a:rPr>
                        <a:t> Historical Empathy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5:</a:t>
                      </a:r>
                      <a:r>
                        <a:rPr lang="en" sz="1200">
                          <a:latin typeface="Inter"/>
                          <a:ea typeface="Inter"/>
                          <a:cs typeface="Inter"/>
                          <a:sym typeface="Inter"/>
                        </a:rPr>
                        <a:t> Geography </a:t>
                      </a:r>
                      <a:r>
                        <a:rPr b="1" lang="en" sz="1200">
                          <a:latin typeface="Inter"/>
                          <a:ea typeface="Inter"/>
                          <a:cs typeface="Inter"/>
                          <a:sym typeface="Inter"/>
                        </a:rPr>
                        <a:t>Lesson 6:</a:t>
                      </a:r>
                      <a:r>
                        <a:rPr lang="en" sz="1200">
                          <a:latin typeface="Inter"/>
                          <a:ea typeface="Inter"/>
                          <a:cs typeface="Inter"/>
                          <a:sym typeface="Inter"/>
                        </a:rPr>
                        <a:t> Evidence and Sourcing</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7:</a:t>
                      </a:r>
                      <a:r>
                        <a:rPr lang="en" sz="1200">
                          <a:latin typeface="Inter"/>
                          <a:ea typeface="Inter"/>
                          <a:cs typeface="Inter"/>
                          <a:sym typeface="Inter"/>
                        </a:rPr>
                        <a:t> Chronology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latin typeface="Inter"/>
                          <a:ea typeface="Inter"/>
                          <a:cs typeface="Inter"/>
                          <a:sym typeface="Inter"/>
                        </a:rPr>
                        <a:t>Lesson 8: </a:t>
                      </a:r>
                      <a:r>
                        <a:rPr lang="en" sz="1200">
                          <a:latin typeface="Inter"/>
                          <a:ea typeface="Inter"/>
                          <a:cs typeface="Inter"/>
                          <a:sym typeface="Inter"/>
                        </a:rPr>
                        <a:t>Historiography</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9:</a:t>
                      </a:r>
                      <a:r>
                        <a:rPr lang="en" sz="1200">
                          <a:latin typeface="Inter"/>
                          <a:ea typeface="Inter"/>
                          <a:cs typeface="Inter"/>
                          <a:sym typeface="Inter"/>
                        </a:rPr>
                        <a:t> Evaluating Arguments and Evidence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10: </a:t>
                      </a:r>
                      <a:r>
                        <a:rPr lang="en" sz="1200">
                          <a:latin typeface="Inter"/>
                          <a:ea typeface="Inter"/>
                          <a:cs typeface="Inter"/>
                          <a:sym typeface="Inter"/>
                        </a:rPr>
                        <a:t>Fallacies</a:t>
                      </a:r>
                      <a:endParaRPr sz="1200">
                        <a:latin typeface="Inter"/>
                        <a:ea typeface="Inter"/>
                        <a:cs typeface="Inter"/>
                        <a:sym typeface="Inter"/>
                      </a:endParaRPr>
                    </a:p>
                  </a:txBody>
                  <a:tcPr marT="91425" marB="91425" marR="91425" marL="91425"/>
                </a:tc>
              </a:tr>
            </a:tbl>
          </a:graphicData>
        </a:graphic>
      </p:graphicFrame>
      <p:sp>
        <p:nvSpPr>
          <p:cNvPr id="74" name="Google Shape;74;p14"/>
          <p:cNvSpPr txBox="1"/>
          <p:nvPr/>
        </p:nvSpPr>
        <p:spPr>
          <a:xfrm>
            <a:off x="427100" y="2680575"/>
            <a:ext cx="6918300" cy="2094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In this unit, you’ve explored the dispositions, tools, and methods that effective scholars engage in when studying the past. To end the unit, you will apply these tools to yourself.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You are the primary source to analyze, understand, and tell an accurate story about.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project has two components: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presentable poster </a:t>
            </a:r>
            <a:r>
              <a:rPr lang="en" sz="1200">
                <a:solidFill>
                  <a:schemeClr val="dk1"/>
                </a:solidFill>
                <a:latin typeface="Inter"/>
                <a:ea typeface="Inter"/>
                <a:cs typeface="Inter"/>
                <a:sym typeface="Inter"/>
              </a:rPr>
              <a:t>that centers your identity through the scholarly methods introduced in this unit. </a:t>
            </a:r>
            <a:endParaRPr sz="1200">
              <a:solidFill>
                <a:schemeClr val="dk1"/>
              </a:solidFill>
              <a:latin typeface="Inter"/>
              <a:ea typeface="Inter"/>
              <a:cs typeface="Inter"/>
              <a:sym typeface="Inter"/>
            </a:endParaRPr>
          </a:p>
          <a:p>
            <a:pPr indent="-304800" lvl="0" marL="457200" rtl="0" algn="l">
              <a:spcBef>
                <a:spcPts val="1000"/>
              </a:spcBef>
              <a:spcAft>
                <a:spcPts val="0"/>
              </a:spcAft>
              <a:buClr>
                <a:schemeClr val="dk1"/>
              </a:buClr>
              <a:buSzPts val="1200"/>
              <a:buFont typeface="Inter"/>
              <a:buAutoNum type="arabicPeriod"/>
            </a:pPr>
            <a:r>
              <a:rPr b="1" lang="en" sz="1200">
                <a:solidFill>
                  <a:schemeClr val="dk1"/>
                </a:solidFill>
                <a:latin typeface="Inter"/>
                <a:ea typeface="Inter"/>
                <a:cs typeface="Inter"/>
                <a:sym typeface="Inter"/>
              </a:rPr>
              <a:t>A writing component</a:t>
            </a:r>
            <a:r>
              <a:rPr lang="en" sz="1200">
                <a:solidFill>
                  <a:schemeClr val="dk1"/>
                </a:solidFill>
                <a:latin typeface="Inter"/>
                <a:ea typeface="Inter"/>
                <a:cs typeface="Inter"/>
                <a:sym typeface="Inter"/>
              </a:rPr>
              <a:t> where you can elaborate on how you might apply these scholarly methods to your own life.</a:t>
            </a:r>
            <a:endParaRPr sz="1200">
              <a:solidFill>
                <a:schemeClr val="dk1"/>
              </a:solidFill>
              <a:latin typeface="Inter"/>
              <a:ea typeface="Inter"/>
              <a:cs typeface="Inter"/>
              <a:sym typeface="Inter"/>
            </a:endParaRPr>
          </a:p>
        </p:txBody>
      </p:sp>
      <p:pic>
        <p:nvPicPr>
          <p:cNvPr id="75" name="Google Shape;75;p14" title="Perspective@2x transparent.png"/>
          <p:cNvPicPr preferRelativeResize="0"/>
          <p:nvPr/>
        </p:nvPicPr>
        <p:blipFill>
          <a:blip r:embed="rId5">
            <a:alphaModFix/>
          </a:blip>
          <a:stretch>
            <a:fillRect/>
          </a:stretch>
        </p:blipFill>
        <p:spPr>
          <a:xfrm>
            <a:off x="607775" y="1577275"/>
            <a:ext cx="928650" cy="928650"/>
          </a:xfrm>
          <a:prstGeom prst="rect">
            <a:avLst/>
          </a:prstGeom>
          <a:noFill/>
          <a:ln>
            <a:noFill/>
          </a:ln>
        </p:spPr>
      </p:pic>
      <p:pic>
        <p:nvPicPr>
          <p:cNvPr id="76" name="Google Shape;76;p14" title="Causation@2x transparent.png"/>
          <p:cNvPicPr preferRelativeResize="0"/>
          <p:nvPr/>
        </p:nvPicPr>
        <p:blipFill rotWithShape="1">
          <a:blip r:embed="rId6">
            <a:alphaModFix/>
          </a:blip>
          <a:srcRect b="0" l="0" r="0" t="0"/>
          <a:stretch/>
        </p:blipFill>
        <p:spPr>
          <a:xfrm>
            <a:off x="1536425" y="1577275"/>
            <a:ext cx="928650" cy="928650"/>
          </a:xfrm>
          <a:prstGeom prst="rect">
            <a:avLst/>
          </a:prstGeom>
          <a:noFill/>
          <a:ln>
            <a:noFill/>
          </a:ln>
        </p:spPr>
      </p:pic>
      <p:pic>
        <p:nvPicPr>
          <p:cNvPr id="77" name="Google Shape;77;p14" title="Significance@2x transparent.png"/>
          <p:cNvPicPr preferRelativeResize="0"/>
          <p:nvPr/>
        </p:nvPicPr>
        <p:blipFill rotWithShape="1">
          <a:blip r:embed="rId7">
            <a:alphaModFix/>
          </a:blip>
          <a:srcRect b="0" l="0" r="0" t="0"/>
          <a:stretch/>
        </p:blipFill>
        <p:spPr>
          <a:xfrm>
            <a:off x="2465075" y="1577275"/>
            <a:ext cx="928650" cy="928650"/>
          </a:xfrm>
          <a:prstGeom prst="rect">
            <a:avLst/>
          </a:prstGeom>
          <a:noFill/>
          <a:ln>
            <a:noFill/>
          </a:ln>
        </p:spPr>
      </p:pic>
      <p:pic>
        <p:nvPicPr>
          <p:cNvPr id="78" name="Google Shape;78;p14" title="Context@2x transparent.png"/>
          <p:cNvPicPr preferRelativeResize="0"/>
          <p:nvPr/>
        </p:nvPicPr>
        <p:blipFill rotWithShape="1">
          <a:blip r:embed="rId8">
            <a:alphaModFix/>
          </a:blip>
          <a:srcRect b="0" l="0" r="0" t="0"/>
          <a:stretch/>
        </p:blipFill>
        <p:spPr>
          <a:xfrm>
            <a:off x="3393725" y="1577275"/>
            <a:ext cx="928650" cy="928650"/>
          </a:xfrm>
          <a:prstGeom prst="rect">
            <a:avLst/>
          </a:prstGeom>
          <a:noFill/>
          <a:ln>
            <a:noFill/>
          </a:ln>
        </p:spPr>
      </p:pic>
      <p:pic>
        <p:nvPicPr>
          <p:cNvPr id="79" name="Google Shape;79;p14" title="Continuity_Change@2x transparent.png"/>
          <p:cNvPicPr preferRelativeResize="0"/>
          <p:nvPr/>
        </p:nvPicPr>
        <p:blipFill rotWithShape="1">
          <a:blip r:embed="rId9">
            <a:alphaModFix/>
          </a:blip>
          <a:srcRect b="0" l="0" r="0" t="0"/>
          <a:stretch/>
        </p:blipFill>
        <p:spPr>
          <a:xfrm>
            <a:off x="4322375" y="1577275"/>
            <a:ext cx="928650" cy="928650"/>
          </a:xfrm>
          <a:prstGeom prst="rect">
            <a:avLst/>
          </a:prstGeom>
          <a:noFill/>
          <a:ln>
            <a:noFill/>
          </a:ln>
        </p:spPr>
      </p:pic>
      <p:pic>
        <p:nvPicPr>
          <p:cNvPr id="80" name="Google Shape;80;p14" title="Historical_Empathy@2x transparent.png"/>
          <p:cNvPicPr preferRelativeResize="0"/>
          <p:nvPr/>
        </p:nvPicPr>
        <p:blipFill rotWithShape="1">
          <a:blip r:embed="rId10">
            <a:alphaModFix/>
          </a:blip>
          <a:srcRect b="0" l="0" r="0" t="0"/>
          <a:stretch/>
        </p:blipFill>
        <p:spPr>
          <a:xfrm>
            <a:off x="5251025" y="1577275"/>
            <a:ext cx="928650" cy="928650"/>
          </a:xfrm>
          <a:prstGeom prst="rect">
            <a:avLst/>
          </a:prstGeom>
          <a:noFill/>
          <a:ln>
            <a:noFill/>
          </a:ln>
        </p:spPr>
      </p:pic>
      <p:pic>
        <p:nvPicPr>
          <p:cNvPr id="81" name="Google Shape;81;p14" title="Thesis_Statement@2x transparent.png"/>
          <p:cNvPicPr preferRelativeResize="0"/>
          <p:nvPr/>
        </p:nvPicPr>
        <p:blipFill rotWithShape="1">
          <a:blip r:embed="rId11">
            <a:alphaModFix/>
          </a:blip>
          <a:srcRect b="0" l="0" r="0" t="0"/>
          <a:stretch/>
        </p:blipFill>
        <p:spPr>
          <a:xfrm>
            <a:off x="6179675" y="1577275"/>
            <a:ext cx="928650" cy="928650"/>
          </a:xfrm>
          <a:prstGeom prst="rect">
            <a:avLst/>
          </a:prstGeom>
          <a:noFill/>
          <a:ln>
            <a:noFill/>
          </a:ln>
        </p:spPr>
      </p:pic>
      <p:sp>
        <p:nvSpPr>
          <p:cNvPr id="82" name="Google Shape;82;p14"/>
          <p:cNvSpPr txBox="1"/>
          <p:nvPr/>
        </p:nvSpPr>
        <p:spPr>
          <a:xfrm>
            <a:off x="4284050" y="5123400"/>
            <a:ext cx="28626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Supporting</a:t>
            </a:r>
            <a:r>
              <a:rPr lang="en" sz="1500">
                <a:solidFill>
                  <a:schemeClr val="dk1"/>
                </a:solidFill>
                <a:latin typeface="Halant"/>
                <a:ea typeface="Halant"/>
                <a:cs typeface="Halant"/>
                <a:sym typeface="Halant"/>
              </a:rPr>
              <a:t> Question:</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How do I tell my own story in a meaningful and responsible way?</a:t>
            </a:r>
            <a:endParaRPr b="1" sz="20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Poster: Thinking Historically About Me</a:t>
            </a:r>
            <a:endParaRPr sz="1900">
              <a:latin typeface="Halant"/>
              <a:ea typeface="Halant"/>
              <a:cs typeface="Halant"/>
              <a:sym typeface="Halant"/>
            </a:endParaRPr>
          </a:p>
        </p:txBody>
      </p:sp>
      <p:pic>
        <p:nvPicPr>
          <p:cNvPr id="88" name="Google Shape;88;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5"/>
          <p:cNvGraphicFramePr/>
          <p:nvPr/>
        </p:nvGraphicFramePr>
        <p:xfrm>
          <a:off x="538294" y="794788"/>
          <a:ext cx="3000000" cy="3000000"/>
        </p:xfrm>
        <a:graphic>
          <a:graphicData uri="http://schemas.openxmlformats.org/drawingml/2006/table">
            <a:tbl>
              <a:tblPr>
                <a:noFill/>
                <a:tableStyleId>{BBCFD575-6DDF-455B-B4D1-1908B29FFEC6}</a:tableStyleId>
              </a:tblPr>
              <a:tblGrid>
                <a:gridCol w="1112025"/>
                <a:gridCol w="632800"/>
              </a:tblGrid>
              <a:tr h="2192650">
                <a:tc gridSpan="2">
                  <a:txBody>
                    <a:bodyPr/>
                    <a:lstStyle/>
                    <a:p>
                      <a:pPr indent="0" lvl="0" marL="0" rtl="0" algn="ctr">
                        <a:spcBef>
                          <a:spcPts val="0"/>
                        </a:spcBef>
                        <a:spcAft>
                          <a:spcPts val="0"/>
                        </a:spcAft>
                        <a:buNone/>
                      </a:pPr>
                      <a:r>
                        <a:rPr lang="en" sz="1300">
                          <a:solidFill>
                            <a:schemeClr val="dk1"/>
                          </a:solidFill>
                          <a:latin typeface="Halant"/>
                          <a:ea typeface="Halant"/>
                          <a:cs typeface="Halant"/>
                          <a:sym typeface="Halant"/>
                        </a:rPr>
                        <a:t>[Picture]</a:t>
                      </a:r>
                      <a:endParaRPr sz="1300">
                        <a:solidFill>
                          <a:schemeClr val="dk1"/>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pic>
        <p:nvPicPr>
          <p:cNvPr id="92" name="Google Shape;92;p15"/>
          <p:cNvPicPr preferRelativeResize="0"/>
          <p:nvPr/>
        </p:nvPicPr>
        <p:blipFill>
          <a:blip r:embed="rId4">
            <a:alphaModFix/>
          </a:blip>
          <a:stretch>
            <a:fillRect/>
          </a:stretch>
        </p:blipFill>
        <p:spPr>
          <a:xfrm>
            <a:off x="6898125" y="8415550"/>
            <a:ext cx="551700" cy="551700"/>
          </a:xfrm>
          <a:prstGeom prst="rect">
            <a:avLst/>
          </a:prstGeom>
          <a:noFill/>
          <a:ln>
            <a:noFill/>
          </a:ln>
        </p:spPr>
      </p:pic>
      <p:sp>
        <p:nvSpPr>
          <p:cNvPr id="93" name="Google Shape;93;p15"/>
          <p:cNvSpPr txBox="1"/>
          <p:nvPr/>
        </p:nvSpPr>
        <p:spPr>
          <a:xfrm>
            <a:off x="3067750" y="2585163"/>
            <a:ext cx="3786000" cy="492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Name:</a:t>
            </a:r>
            <a:endParaRPr sz="1600"/>
          </a:p>
        </p:txBody>
      </p:sp>
      <p:graphicFrame>
        <p:nvGraphicFramePr>
          <p:cNvPr id="94" name="Google Shape;94;p15"/>
          <p:cNvGraphicFramePr/>
          <p:nvPr/>
        </p:nvGraphicFramePr>
        <p:xfrm>
          <a:off x="2633800" y="790038"/>
          <a:ext cx="3000000" cy="3000000"/>
        </p:xfrm>
        <a:graphic>
          <a:graphicData uri="http://schemas.openxmlformats.org/drawingml/2006/table">
            <a:tbl>
              <a:tblPr>
                <a:noFill/>
                <a:tableStyleId>{DD880D05-72FA-4E69-A184-5ABB144DB83C}</a:tableStyleId>
              </a:tblPr>
              <a:tblGrid>
                <a:gridCol w="1551300"/>
                <a:gridCol w="1551300"/>
                <a:gridCol w="1551300"/>
              </a:tblGrid>
              <a:tr h="162250">
                <a:tc gridSpan="3">
                  <a:txBody>
                    <a:bodyPr/>
                    <a:lstStyle/>
                    <a:p>
                      <a:pPr indent="0" lvl="0" marL="0" rtl="0" algn="ctr">
                        <a:spcBef>
                          <a:spcPts val="0"/>
                        </a:spcBef>
                        <a:spcAft>
                          <a:spcPts val="0"/>
                        </a:spcAft>
                        <a:buNone/>
                      </a:pPr>
                      <a:r>
                        <a:rPr lang="en" sz="1200">
                          <a:latin typeface="Inter"/>
                          <a:ea typeface="Inter"/>
                          <a:cs typeface="Inter"/>
                          <a:sym typeface="Inter"/>
                        </a:rPr>
                        <a:t>Three things I own that represent me well</a:t>
                      </a:r>
                      <a:endParaRPr sz="1200">
                        <a:latin typeface="Inter"/>
                        <a:ea typeface="Inter"/>
                        <a:cs typeface="Inter"/>
                        <a:sym typeface="Inter"/>
                      </a:endParaRPr>
                    </a:p>
                  </a:txBody>
                  <a:tcPr marT="91425" marB="91425" marR="91425" marL="91425"/>
                </a:tc>
                <a:tc hMerge="1"/>
                <a:tc hMerge="1"/>
              </a:tr>
              <a:tr h="1159625">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cxnSp>
        <p:nvCxnSpPr>
          <p:cNvPr id="95" name="Google Shape;95;p15"/>
          <p:cNvCxnSpPr/>
          <p:nvPr/>
        </p:nvCxnSpPr>
        <p:spPr>
          <a:xfrm flipH="1" rot="10800000">
            <a:off x="515400" y="4480675"/>
            <a:ext cx="6688800" cy="21300"/>
          </a:xfrm>
          <a:prstGeom prst="straightConnector1">
            <a:avLst/>
          </a:prstGeom>
          <a:noFill/>
          <a:ln cap="flat" cmpd="sng" w="9525">
            <a:solidFill>
              <a:schemeClr val="dk1"/>
            </a:solidFill>
            <a:prstDash val="solid"/>
            <a:round/>
            <a:headEnd len="med" w="med" type="none"/>
            <a:tailEnd len="med" w="med" type="none"/>
          </a:ln>
        </p:spPr>
      </p:cxnSp>
      <p:sp>
        <p:nvSpPr>
          <p:cNvPr id="96" name="Google Shape;96;p15"/>
          <p:cNvSpPr txBox="1"/>
          <p:nvPr/>
        </p:nvSpPr>
        <p:spPr>
          <a:xfrm>
            <a:off x="1586050" y="3285475"/>
            <a:ext cx="465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My Origin Story (4 life events that brought me to the present)</a:t>
            </a:r>
            <a:endParaRPr>
              <a:latin typeface="Inter"/>
              <a:ea typeface="Inter"/>
              <a:cs typeface="Inter"/>
              <a:sym typeface="Inter"/>
            </a:endParaRPr>
          </a:p>
        </p:txBody>
      </p:sp>
      <p:pic>
        <p:nvPicPr>
          <p:cNvPr id="97" name="Google Shape;97;p15"/>
          <p:cNvPicPr preferRelativeResize="0"/>
          <p:nvPr/>
        </p:nvPicPr>
        <p:blipFill>
          <a:blip r:embed="rId5">
            <a:alphaModFix/>
          </a:blip>
          <a:stretch>
            <a:fillRect/>
          </a:stretch>
        </p:blipFill>
        <p:spPr>
          <a:xfrm>
            <a:off x="2633799" y="1783262"/>
            <a:ext cx="431175" cy="431175"/>
          </a:xfrm>
          <a:prstGeom prst="rect">
            <a:avLst/>
          </a:prstGeom>
          <a:noFill/>
          <a:ln>
            <a:noFill/>
          </a:ln>
        </p:spPr>
      </p:pic>
      <p:sp>
        <p:nvSpPr>
          <p:cNvPr id="98" name="Google Shape;98;p15"/>
          <p:cNvSpPr txBox="1"/>
          <p:nvPr/>
        </p:nvSpPr>
        <p:spPr>
          <a:xfrm>
            <a:off x="2581125" y="2113438"/>
            <a:ext cx="908700" cy="26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1"/>
                </a:solidFill>
                <a:latin typeface="Inter"/>
                <a:ea typeface="Inter"/>
                <a:cs typeface="Inter"/>
                <a:sym typeface="Inter"/>
              </a:rPr>
              <a:t>Contextualization</a:t>
            </a:r>
            <a:endParaRPr sz="600">
              <a:solidFill>
                <a:schemeClr val="dk1"/>
              </a:solidFill>
              <a:latin typeface="Inter"/>
              <a:ea typeface="Inter"/>
              <a:cs typeface="Inter"/>
              <a:sym typeface="Inter"/>
            </a:endParaRPr>
          </a:p>
        </p:txBody>
      </p:sp>
      <p:pic>
        <p:nvPicPr>
          <p:cNvPr id="99" name="Google Shape;99;p15" title="Continuity_Change@2x transparent.png"/>
          <p:cNvPicPr preferRelativeResize="0"/>
          <p:nvPr/>
        </p:nvPicPr>
        <p:blipFill>
          <a:blip r:embed="rId6">
            <a:alphaModFix/>
          </a:blip>
          <a:stretch>
            <a:fillRect/>
          </a:stretch>
        </p:blipFill>
        <p:spPr>
          <a:xfrm>
            <a:off x="6769375" y="4235055"/>
            <a:ext cx="492000" cy="492000"/>
          </a:xfrm>
          <a:prstGeom prst="rect">
            <a:avLst/>
          </a:prstGeom>
          <a:noFill/>
          <a:ln>
            <a:noFill/>
          </a:ln>
        </p:spPr>
      </p:pic>
      <p:sp>
        <p:nvSpPr>
          <p:cNvPr id="100" name="Google Shape;100;p15"/>
          <p:cNvSpPr txBox="1"/>
          <p:nvPr/>
        </p:nvSpPr>
        <p:spPr>
          <a:xfrm>
            <a:off x="6591175" y="4572250"/>
            <a:ext cx="8484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Continuity and Change over Time</a:t>
            </a:r>
            <a:endParaRPr sz="600">
              <a:solidFill>
                <a:schemeClr val="dk1"/>
              </a:solidFill>
              <a:latin typeface="Inter"/>
              <a:ea typeface="Inter"/>
              <a:cs typeface="Inter"/>
              <a:sym typeface="Inter"/>
            </a:endParaRPr>
          </a:p>
        </p:txBody>
      </p:sp>
      <p:pic>
        <p:nvPicPr>
          <p:cNvPr id="101" name="Google Shape;101;p15" title="Causation@2x transparent.png"/>
          <p:cNvPicPr preferRelativeResize="0"/>
          <p:nvPr/>
        </p:nvPicPr>
        <p:blipFill>
          <a:blip r:embed="rId7">
            <a:alphaModFix/>
          </a:blip>
          <a:stretch>
            <a:fillRect/>
          </a:stretch>
        </p:blipFill>
        <p:spPr>
          <a:xfrm>
            <a:off x="416275" y="4235050"/>
            <a:ext cx="492000" cy="492000"/>
          </a:xfrm>
          <a:prstGeom prst="rect">
            <a:avLst/>
          </a:prstGeom>
          <a:noFill/>
          <a:ln>
            <a:noFill/>
          </a:ln>
        </p:spPr>
      </p:pic>
      <p:sp>
        <p:nvSpPr>
          <p:cNvPr id="102" name="Google Shape;102;p15"/>
          <p:cNvSpPr txBox="1"/>
          <p:nvPr/>
        </p:nvSpPr>
        <p:spPr>
          <a:xfrm>
            <a:off x="386425" y="457225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Causation</a:t>
            </a:r>
            <a:endParaRPr sz="600">
              <a:solidFill>
                <a:schemeClr val="dk1"/>
              </a:solidFill>
              <a:latin typeface="Inter"/>
              <a:ea typeface="Inter"/>
              <a:cs typeface="Inter"/>
              <a:sym typeface="Inter"/>
            </a:endParaRPr>
          </a:p>
        </p:txBody>
      </p:sp>
      <p:cxnSp>
        <p:nvCxnSpPr>
          <p:cNvPr id="103" name="Google Shape;103;p15"/>
          <p:cNvCxnSpPr/>
          <p:nvPr/>
        </p:nvCxnSpPr>
        <p:spPr>
          <a:xfrm>
            <a:off x="1319925"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4" name="Google Shape;104;p15"/>
          <p:cNvCxnSpPr/>
          <p:nvPr/>
        </p:nvCxnSpPr>
        <p:spPr>
          <a:xfrm>
            <a:off x="2847538"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5" name="Google Shape;105;p15"/>
          <p:cNvCxnSpPr/>
          <p:nvPr/>
        </p:nvCxnSpPr>
        <p:spPr>
          <a:xfrm>
            <a:off x="4375650"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06" name="Google Shape;106;p15"/>
          <p:cNvCxnSpPr/>
          <p:nvPr/>
        </p:nvCxnSpPr>
        <p:spPr>
          <a:xfrm>
            <a:off x="5886875" y="4388600"/>
            <a:ext cx="0" cy="231300"/>
          </a:xfrm>
          <a:prstGeom prst="straightConnector1">
            <a:avLst/>
          </a:prstGeom>
          <a:noFill/>
          <a:ln cap="flat" cmpd="sng" w="9525">
            <a:solidFill>
              <a:schemeClr val="dk2"/>
            </a:solidFill>
            <a:prstDash val="solid"/>
            <a:round/>
            <a:headEnd len="med" w="med" type="none"/>
            <a:tailEnd len="med" w="med" type="none"/>
          </a:ln>
        </p:spPr>
      </p:cxnSp>
      <p:sp>
        <p:nvSpPr>
          <p:cNvPr id="107" name="Google Shape;107;p15"/>
          <p:cNvSpPr txBox="1"/>
          <p:nvPr/>
        </p:nvSpPr>
        <p:spPr>
          <a:xfrm>
            <a:off x="515400" y="5621550"/>
            <a:ext cx="1839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A personal historiography: How might someone else describe my origin story?</a:t>
            </a:r>
            <a:endParaRPr sz="1000">
              <a:latin typeface="Inter"/>
              <a:ea typeface="Inter"/>
              <a:cs typeface="Inter"/>
              <a:sym typeface="Inter"/>
            </a:endParaRPr>
          </a:p>
        </p:txBody>
      </p:sp>
      <p:sp>
        <p:nvSpPr>
          <p:cNvPr id="108" name="Google Shape;108;p15"/>
          <p:cNvSpPr/>
          <p:nvPr/>
        </p:nvSpPr>
        <p:spPr>
          <a:xfrm>
            <a:off x="2464575" y="5504700"/>
            <a:ext cx="4796700" cy="9726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09" name="Google Shape;109;p15" title="Perspective@2x transparent.png"/>
          <p:cNvPicPr preferRelativeResize="0"/>
          <p:nvPr/>
        </p:nvPicPr>
        <p:blipFill>
          <a:blip r:embed="rId8">
            <a:alphaModFix/>
          </a:blip>
          <a:stretch>
            <a:fillRect/>
          </a:stretch>
        </p:blipFill>
        <p:spPr>
          <a:xfrm>
            <a:off x="2483150" y="5690800"/>
            <a:ext cx="551700" cy="551700"/>
          </a:xfrm>
          <a:prstGeom prst="rect">
            <a:avLst/>
          </a:prstGeom>
          <a:noFill/>
          <a:ln>
            <a:noFill/>
          </a:ln>
        </p:spPr>
      </p:pic>
      <p:sp>
        <p:nvSpPr>
          <p:cNvPr id="110" name="Google Shape;110;p15"/>
          <p:cNvSpPr txBox="1"/>
          <p:nvPr/>
        </p:nvSpPr>
        <p:spPr>
          <a:xfrm>
            <a:off x="2304650" y="6161300"/>
            <a:ext cx="908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Perspective</a:t>
            </a:r>
            <a:endParaRPr sz="600">
              <a:solidFill>
                <a:schemeClr val="dk1"/>
              </a:solidFill>
              <a:latin typeface="Inter"/>
              <a:ea typeface="Inter"/>
              <a:cs typeface="Inter"/>
              <a:sym typeface="Inter"/>
            </a:endParaRPr>
          </a:p>
        </p:txBody>
      </p:sp>
      <p:sp>
        <p:nvSpPr>
          <p:cNvPr id="111" name="Google Shape;111;p15"/>
          <p:cNvSpPr/>
          <p:nvPr/>
        </p:nvSpPr>
        <p:spPr>
          <a:xfrm>
            <a:off x="515400" y="6707800"/>
            <a:ext cx="1965300" cy="25020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txBox="1"/>
          <p:nvPr/>
        </p:nvSpPr>
        <p:spPr>
          <a:xfrm>
            <a:off x="499274" y="6722500"/>
            <a:ext cx="1965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Map to Understand My World (Neighborhood, country of origin, goals, etc.)</a:t>
            </a:r>
            <a:endParaRPr sz="1000">
              <a:latin typeface="Inter"/>
              <a:ea typeface="Inter"/>
              <a:cs typeface="Inter"/>
              <a:sym typeface="Inter"/>
            </a:endParaRPr>
          </a:p>
        </p:txBody>
      </p:sp>
      <p:sp>
        <p:nvSpPr>
          <p:cNvPr id="113" name="Google Shape;113;p15"/>
          <p:cNvSpPr txBox="1"/>
          <p:nvPr/>
        </p:nvSpPr>
        <p:spPr>
          <a:xfrm>
            <a:off x="2694675" y="6722500"/>
            <a:ext cx="465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 Personal Epistemology: How do I come to know what I know?</a:t>
            </a:r>
            <a:endParaRPr sz="1300">
              <a:latin typeface="Inter"/>
              <a:ea typeface="Inter"/>
              <a:cs typeface="Inter"/>
              <a:sym typeface="Inter"/>
            </a:endParaRPr>
          </a:p>
        </p:txBody>
      </p:sp>
      <p:sp>
        <p:nvSpPr>
          <p:cNvPr id="114" name="Google Shape;114;p15"/>
          <p:cNvSpPr/>
          <p:nvPr/>
        </p:nvSpPr>
        <p:spPr>
          <a:xfrm>
            <a:off x="2623275" y="7076500"/>
            <a:ext cx="4796700" cy="21333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15" name="Google Shape;115;p15" title="Evaluating_Evidence@2x transparent.png"/>
          <p:cNvPicPr preferRelativeResize="0"/>
          <p:nvPr/>
        </p:nvPicPr>
        <p:blipFill>
          <a:blip r:embed="rId9">
            <a:alphaModFix/>
          </a:blip>
          <a:stretch>
            <a:fillRect/>
          </a:stretch>
        </p:blipFill>
        <p:spPr>
          <a:xfrm>
            <a:off x="515400" y="8470100"/>
            <a:ext cx="492000" cy="492000"/>
          </a:xfrm>
          <a:prstGeom prst="rect">
            <a:avLst/>
          </a:prstGeom>
          <a:noFill/>
          <a:ln>
            <a:noFill/>
          </a:ln>
        </p:spPr>
      </p:pic>
      <p:sp>
        <p:nvSpPr>
          <p:cNvPr id="116" name="Google Shape;116;p15"/>
          <p:cNvSpPr txBox="1"/>
          <p:nvPr/>
        </p:nvSpPr>
        <p:spPr>
          <a:xfrm>
            <a:off x="6849225" y="888380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Significance</a:t>
            </a:r>
            <a:endParaRPr sz="600">
              <a:solidFill>
                <a:schemeClr val="dk1"/>
              </a:solidFill>
              <a:latin typeface="Inter"/>
              <a:ea typeface="Inter"/>
              <a:cs typeface="Inter"/>
              <a:sym typeface="Inter"/>
            </a:endParaRPr>
          </a:p>
        </p:txBody>
      </p:sp>
      <p:sp>
        <p:nvSpPr>
          <p:cNvPr id="117" name="Google Shape;117;p15"/>
          <p:cNvSpPr txBox="1"/>
          <p:nvPr/>
        </p:nvSpPr>
        <p:spPr>
          <a:xfrm>
            <a:off x="436650" y="890215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Evidence</a:t>
            </a:r>
            <a:endParaRPr sz="600">
              <a:solidFill>
                <a:schemeClr val="dk1"/>
              </a:solidFill>
              <a:latin typeface="Inter"/>
              <a:ea typeface="Inter"/>
              <a:cs typeface="Inter"/>
              <a:sym typeface="Inter"/>
            </a:endParaRPr>
          </a:p>
        </p:txBody>
      </p:sp>
      <p:sp>
        <p:nvSpPr>
          <p:cNvPr id="118" name="Google Shape;118;p15"/>
          <p:cNvSpPr txBox="1"/>
          <p:nvPr/>
        </p:nvSpPr>
        <p:spPr>
          <a:xfrm>
            <a:off x="1384200" y="3563538"/>
            <a:ext cx="4951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Mark events 2-4 with either an * to mark a change or a † to mark a continuity</a:t>
            </a:r>
            <a:endParaRPr sz="10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Writing Component: Thinking Historically About Me</a:t>
            </a:r>
            <a:endParaRPr sz="1900">
              <a:latin typeface="Halant"/>
              <a:ea typeface="Halant"/>
              <a:cs typeface="Halant"/>
              <a:sym typeface="Halant"/>
            </a:endParaRPr>
          </a:p>
        </p:txBody>
      </p:sp>
      <p:pic>
        <p:nvPicPr>
          <p:cNvPr id="124" name="Google Shape;12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16"/>
          <p:cNvSpPr txBox="1"/>
          <p:nvPr/>
        </p:nvSpPr>
        <p:spPr>
          <a:xfrm>
            <a:off x="1086200" y="870300"/>
            <a:ext cx="6198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One job of the historian is to understand the past on its own terms, that is, exercise historical empathy. Imagine a historian was understanding </a:t>
            </a:r>
            <a:r>
              <a:rPr i="1" lang="en" sz="1200">
                <a:latin typeface="Inter"/>
                <a:ea typeface="Inter"/>
                <a:cs typeface="Inter"/>
                <a:sym typeface="Inter"/>
              </a:rPr>
              <a:t>you</a:t>
            </a:r>
            <a:r>
              <a:rPr lang="en" sz="1200">
                <a:latin typeface="Inter"/>
                <a:ea typeface="Inter"/>
                <a:cs typeface="Inter"/>
                <a:sym typeface="Inter"/>
              </a:rPr>
              <a:t>. What things would you want them to consider as they research and write about you?</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Of the seven fallacies you engaged with in </a:t>
            </a:r>
            <a:r>
              <a:rPr i="1" lang="en" sz="1200">
                <a:latin typeface="Inter"/>
                <a:ea typeface="Inter"/>
                <a:cs typeface="Inter"/>
                <a:sym typeface="Inter"/>
              </a:rPr>
              <a:t>Historians’ Fallacies</a:t>
            </a:r>
            <a:r>
              <a:rPr lang="en" sz="1200">
                <a:latin typeface="Inter"/>
                <a:ea typeface="Inter"/>
                <a:cs typeface="Inter"/>
                <a:sym typeface="Inter"/>
              </a:rPr>
              <a:t>, pick 1-2 fallacies and explain why you </a:t>
            </a:r>
            <a:r>
              <a:rPr i="1" lang="en" sz="1200">
                <a:latin typeface="Inter"/>
                <a:ea typeface="Inter"/>
                <a:cs typeface="Inter"/>
                <a:sym typeface="Inter"/>
              </a:rPr>
              <a:t>would not</a:t>
            </a:r>
            <a:r>
              <a:rPr lang="en" sz="1200">
                <a:latin typeface="Inter"/>
                <a:ea typeface="Inter"/>
                <a:cs typeface="Inter"/>
                <a:sym typeface="Inter"/>
              </a:rPr>
              <a:t> want the above “imagined historian” to commit them when studying you. Use CER and cite </a:t>
            </a:r>
            <a:r>
              <a:rPr i="1" lang="en" sz="1200">
                <a:latin typeface="Inter"/>
                <a:ea typeface="Inter"/>
                <a:cs typeface="Inter"/>
                <a:sym typeface="Inter"/>
              </a:rPr>
              <a:t>Historians’ Fallacies</a:t>
            </a:r>
            <a:r>
              <a:rPr lang="en" sz="1200">
                <a:latin typeface="Inter"/>
                <a:ea typeface="Inter"/>
                <a:cs typeface="Inter"/>
                <a:sym typeface="Inter"/>
              </a:rPr>
              <a:t> in your answer.</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28" name="Google Shape;128;p16"/>
          <p:cNvSpPr txBox="1"/>
          <p:nvPr/>
        </p:nvSpPr>
        <p:spPr>
          <a:xfrm>
            <a:off x="379408" y="491998"/>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pic>
        <p:nvPicPr>
          <p:cNvPr id="129" name="Google Shape;129;p16" title="Historical_Empathy@2x transparent.png"/>
          <p:cNvPicPr preferRelativeResize="0"/>
          <p:nvPr/>
        </p:nvPicPr>
        <p:blipFill>
          <a:blip r:embed="rId4">
            <a:alphaModFix/>
          </a:blip>
          <a:stretch>
            <a:fillRect/>
          </a:stretch>
        </p:blipFill>
        <p:spPr>
          <a:xfrm>
            <a:off x="601800" y="936450"/>
            <a:ext cx="551700" cy="551700"/>
          </a:xfrm>
          <a:prstGeom prst="rect">
            <a:avLst/>
          </a:prstGeom>
          <a:noFill/>
          <a:ln>
            <a:noFill/>
          </a:ln>
        </p:spPr>
      </p:pic>
      <p:sp>
        <p:nvSpPr>
          <p:cNvPr id="130" name="Google Shape;130;p16"/>
          <p:cNvSpPr txBox="1"/>
          <p:nvPr/>
        </p:nvSpPr>
        <p:spPr>
          <a:xfrm>
            <a:off x="601800" y="140290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Empathy</a:t>
            </a:r>
            <a:endParaRPr sz="600">
              <a:solidFill>
                <a:schemeClr val="dk1"/>
              </a:solidFill>
              <a:latin typeface="Inter"/>
              <a:ea typeface="Inter"/>
              <a:cs typeface="Inter"/>
              <a:sym typeface="Inter"/>
            </a:endParaRPr>
          </a:p>
        </p:txBody>
      </p:sp>
      <p:sp>
        <p:nvSpPr>
          <p:cNvPr id="131" name="Google Shape;131;p16"/>
          <p:cNvSpPr txBox="1"/>
          <p:nvPr/>
        </p:nvSpPr>
        <p:spPr>
          <a:xfrm>
            <a:off x="601800" y="4122363"/>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Arguments</a:t>
            </a:r>
            <a:endParaRPr sz="600">
              <a:solidFill>
                <a:schemeClr val="dk1"/>
              </a:solidFill>
              <a:latin typeface="Inter"/>
              <a:ea typeface="Inter"/>
              <a:cs typeface="Inter"/>
              <a:sym typeface="Inter"/>
            </a:endParaRPr>
          </a:p>
        </p:txBody>
      </p:sp>
      <p:pic>
        <p:nvPicPr>
          <p:cNvPr id="132" name="Google Shape;132;p16" title="Thesis_Statement@2x transparent.png"/>
          <p:cNvPicPr preferRelativeResize="0"/>
          <p:nvPr/>
        </p:nvPicPr>
        <p:blipFill>
          <a:blip r:embed="rId5">
            <a:alphaModFix/>
          </a:blip>
          <a:stretch>
            <a:fillRect/>
          </a:stretch>
        </p:blipFill>
        <p:spPr>
          <a:xfrm>
            <a:off x="650700" y="3725087"/>
            <a:ext cx="551700" cy="551700"/>
          </a:xfrm>
          <a:prstGeom prst="rect">
            <a:avLst/>
          </a:prstGeom>
          <a:noFill/>
          <a:ln>
            <a:noFill/>
          </a:ln>
        </p:spPr>
      </p:pic>
      <p:graphicFrame>
        <p:nvGraphicFramePr>
          <p:cNvPr id="133" name="Google Shape;133;p16"/>
          <p:cNvGraphicFramePr/>
          <p:nvPr/>
        </p:nvGraphicFramePr>
        <p:xfrm>
          <a:off x="487634" y="7077308"/>
          <a:ext cx="3000000" cy="3000000"/>
        </p:xfrm>
        <a:graphic>
          <a:graphicData uri="http://schemas.openxmlformats.org/drawingml/2006/table">
            <a:tbl>
              <a:tblPr>
                <a:noFill/>
                <a:tableStyleId>{DD880D05-72FA-4E69-A184-5ABB144DB83C}</a:tableStyleId>
              </a:tblPr>
              <a:tblGrid>
                <a:gridCol w="3398575"/>
                <a:gridCol w="3398575"/>
              </a:tblGrid>
              <a:tr h="11320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Explicit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Implicit to the Text</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1320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related to the Text</a:t>
                      </a:r>
                      <a:endParaRPr sz="10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not related to the text</a:t>
                      </a:r>
                      <a:endParaRPr sz="1200">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134" name="Google Shape;134;p16"/>
          <p:cNvSpPr txBox="1"/>
          <p:nvPr/>
        </p:nvSpPr>
        <p:spPr>
          <a:xfrm>
            <a:off x="487650" y="6622700"/>
            <a:ext cx="679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Write four questions a scholar might ask if they were to think </a:t>
            </a:r>
            <a:r>
              <a:rPr lang="en" sz="1200">
                <a:latin typeface="Inter"/>
                <a:ea typeface="Inter"/>
                <a:cs typeface="Inter"/>
                <a:sym typeface="Inter"/>
              </a:rPr>
              <a:t>historically</a:t>
            </a:r>
            <a:r>
              <a:rPr lang="en" sz="1200">
                <a:latin typeface="Inter"/>
                <a:ea typeface="Inter"/>
                <a:cs typeface="Inter"/>
                <a:sym typeface="Inter"/>
              </a:rPr>
              <a:t> about you.</a:t>
            </a:r>
            <a:endParaRPr i="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Who Am I?!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0" name="Google Shape;140;p1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1" name="Google Shape;141;p1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2" name="Google Shape;142;p1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3" name="Google Shape;143;p1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4" name="Google Shape;144;p1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45" name="Google Shape;145;p17"/>
          <p:cNvGraphicFramePr/>
          <p:nvPr/>
        </p:nvGraphicFramePr>
        <p:xfrm>
          <a:off x="315750" y="1358675"/>
          <a:ext cx="3000000" cy="3000000"/>
        </p:xfrm>
        <a:graphic>
          <a:graphicData uri="http://schemas.openxmlformats.org/drawingml/2006/table">
            <a:tbl>
              <a:tblPr>
                <a:noFill/>
                <a:tableStyleId>{DD880D05-72FA-4E69-A184-5ABB144DB83C}</a:tableStyleId>
              </a:tblPr>
              <a:tblGrid>
                <a:gridCol w="7140900"/>
              </a:tblGrid>
              <a:tr h="5393100">
                <a:tc>
                  <a:txBody>
                    <a:bodyPr/>
                    <a:lstStyle/>
                    <a:p>
                      <a:pPr indent="0" lvl="0" marL="0" rtl="0" algn="l">
                        <a:lnSpc>
                          <a:spcPct val="100000"/>
                        </a:lnSpc>
                        <a:spcBef>
                          <a:spcPts val="0"/>
                        </a:spcBef>
                        <a:spcAft>
                          <a:spcPts val="0"/>
                        </a:spcAft>
                        <a:buNone/>
                      </a:pPr>
                      <a:r>
                        <a:rPr b="1" lang="en" sz="1000" u="sng">
                          <a:solidFill>
                            <a:schemeClr val="hlink"/>
                          </a:solidFill>
                          <a:latin typeface="Halant"/>
                          <a:ea typeface="Halant"/>
                          <a:cs typeface="Halant"/>
                          <a:sym typeface="Halant"/>
                          <a:hlinkClick r:id="rId5"/>
                        </a:rPr>
                        <a:t>Video Transcript: </a:t>
                      </a:r>
                      <a:endParaRPr sz="1000">
                        <a:latin typeface="Halant"/>
                        <a:ea typeface="Halant"/>
                        <a:cs typeface="Halant"/>
                        <a:sym typeface="Halant"/>
                      </a:endParaRPr>
                    </a:p>
                    <a:p>
                      <a:pPr indent="0" lvl="0" marL="38100" marR="152400" rtl="0" algn="l">
                        <a:lnSpc>
                          <a:spcPct val="100000"/>
                        </a:lnSpc>
                        <a:spcBef>
                          <a:spcPts val="0"/>
                        </a:spcBef>
                        <a:spcAft>
                          <a:spcPts val="1800"/>
                        </a:spcAft>
                        <a:buNone/>
                      </a:pPr>
                      <a:r>
                        <a:rPr lang="en" sz="1000">
                          <a:solidFill>
                            <a:srgbClr val="0F0F0F"/>
                          </a:solidFill>
                          <a:highlight>
                            <a:srgbClr val="FFFFFF"/>
                          </a:highlight>
                          <a:latin typeface="Inter"/>
                          <a:ea typeface="Inter"/>
                          <a:cs typeface="Inter"/>
                          <a:sym typeface="Inter"/>
                        </a:rPr>
                        <a:t>Good morning John! Who the heck are you? Who the heck am I? How do I know who I am? Do other people know who I am? Do other people have different ideas of who I am? Are those ideas close together or far apart? And what is more me, the me in their heads or the me in mine? And when I go to sleep at night, and lose consciousness for eight hours, and wake up, am I still the same me that I was when I went to bed?! Who am I? Hi. My name is Hank Green. I'm a heterosexual, white, cis male. I'm a Taurus and an ENFP. I'm a Montanan, an American, a book lover. I don't have any tattoos, and I think that climate change is the greatest challenge that humanity has ever faced. I'm an entrepreneur, a YouTuber, a Slytherclaw, and I am Divergent. I once took a Buzzfeed quiz to tell me what YouTuber I was, in which I was one of the options, and I came up, you guessed it: Miranda Sings. Thanks for the identity crisis, Buzzfeed. I am now 35, and based on what I thought about 35-year-olds when I was 25, and when I was 15, I should know who the frick I am. Nevertheless, I don't. I can describe myself all day long. I can take personality tests that validate my behavior, until the cows have baby cows, and then those baby cows have their own baby cows and those third-generation cows finally come home. But that won't change the fact that myself is just a story that I tell to myself that is just like any other story: subjective, and incomplete, and at least a little bit of a lie. I got my way of seeing the world, I got my values, I got the stuff that I care about, the people I care about. All those things, they're important, they're real But where do they come from? Certainly not things that I was born with. I am me, right now. I have not always been this me. Throughout my life, who I am has been largely dependent upon what people expect of me. There is a truly weird and unexplained link between bad eyesight and intelligence. One of the theories that explains this and my favorite is that kids who wear glasses look smarter to their peers, and to their parents, and to their teachers, and those people then expect them to be smart, and then those kids are smart. They just fulfill those expectations and become smart. It's certainly well-known that the belief that a child is intelligent will result in that child becoming more intelligent, even if the original belief was falsely planted there. So like now I have a bunch of people who watch me make videos, and they respect me, and-and trust me. And so I try to become a person worthy of that trust and respect. But not all the time. Sometimes I'm down to clown, Sometimes I'm introspective and I just want to stare at the wall and sing. I crave consistency in myself, but myself denies me that simplicity. So we look to books and Buzzfeed quizzes and personality tests and horoscopes to tell us who we might be. To see what others might think, to tell us that we are doing a good job of becoming the kind of person we want to be. And to tell us that it's okay to be the kind of person that you are but all of these things are such pale reflections of the indescribably weird and complex thing that is the self Identity is important to try to define, but there isn't some perfect, Platonic ideal of what you is buried beneath all of the gunk. Figuring out who you are, at least at this particular moment, is all about trying to tease out which bits are you, trying to fill other people's expectations for your whole life, what bits you want to change to make yourself better, and what bits you cherish as vital to your you-ness. But people who are like, "Be yourself," and they expect that to mean something. That is not advice, that's an existential crisis waiting too happen. These tools that we use to help us define ourselves, to help us figure out who we are, they are fine as tools. But they are not walls to box ourselves in with. You will wake up one day, and you will not be the you you once were. And that will keep happening to you until you die, which is kind of wonderful. Why live life as just one person, when you can be so many different people? A little scarier perhaps, but as with a lot of things that scare me, turns out, also pretty fun. John, I'll see you on Tuesday.</a:t>
                      </a:r>
                      <a:endParaRPr sz="1000">
                        <a:latin typeface="Inter"/>
                        <a:ea typeface="Inter"/>
                        <a:cs typeface="Inter"/>
                        <a:sym typeface="Inter"/>
                      </a:endParaRPr>
                    </a:p>
                  </a:txBody>
                  <a:tcPr marT="91425" marB="91425" marR="91425" marL="91425"/>
                </a:tc>
              </a:tr>
            </a:tbl>
          </a:graphicData>
        </a:graphic>
      </p:graphicFrame>
      <p:sp>
        <p:nvSpPr>
          <p:cNvPr id="146" name="Google Shape;146;p17"/>
          <p:cNvSpPr txBox="1"/>
          <p:nvPr/>
        </p:nvSpPr>
        <p:spPr>
          <a:xfrm>
            <a:off x="315750" y="7675625"/>
            <a:ext cx="7140900" cy="1723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rgbClr val="000000"/>
                </a:solidFill>
                <a:latin typeface="Halant"/>
                <a:ea typeface="Halant"/>
                <a:cs typeface="Halant"/>
                <a:sym typeface="Halant"/>
              </a:rPr>
              <a:t>Questions:</a:t>
            </a:r>
            <a:endParaRPr b="1" sz="1000">
              <a:solidFill>
                <a:srgbClr val="000000"/>
              </a:solidFill>
              <a:latin typeface="Halant"/>
              <a:ea typeface="Halant"/>
              <a:cs typeface="Halant"/>
              <a:sym typeface="Halant"/>
            </a:endParaRPr>
          </a:p>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How does Hank Green challenge the idea that identity is fixed or permanent?</a:t>
            </a:r>
            <a:endParaRPr sz="1000">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He describes how who we are constantly changes over time. He explains that even though we use tools like personality tests or labels to define ourselves, they only give us temporary answers, not permanent truths. He believes identity is a story we tell ourselves—always evolving, always incomplete.</a:t>
            </a:r>
            <a:endParaRPr b="1" sz="1000">
              <a:solidFill>
                <a:schemeClr val="accent1"/>
              </a:solidFill>
              <a:latin typeface="Inter"/>
              <a:ea typeface="Inter"/>
              <a:cs typeface="Inter"/>
              <a:sym typeface="Inter"/>
            </a:endParaRPr>
          </a:p>
          <a:p>
            <a:pPr indent="0" lvl="0" marL="457200" rtl="0" algn="l">
              <a:spcBef>
                <a:spcPts val="0"/>
              </a:spcBef>
              <a:spcAft>
                <a:spcPts val="0"/>
              </a:spcAft>
              <a:buNone/>
            </a:pPr>
            <a:r>
              <a:t/>
            </a:r>
            <a:endParaRPr sz="1000">
              <a:solidFill>
                <a:srgbClr val="000000"/>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In what ways does Green suggest that other people’s expectations shape who we become? </a:t>
            </a:r>
            <a:endParaRPr sz="1000">
              <a:solidFill>
                <a:schemeClr val="dk1"/>
              </a:solidFill>
              <a:latin typeface="Inter"/>
              <a:ea typeface="Inter"/>
              <a:cs typeface="Inter"/>
              <a:sym typeface="Inter"/>
            </a:endParaRPr>
          </a:p>
          <a:p>
            <a:pPr indent="0" lvl="0" marL="457200" rtl="0" algn="l">
              <a:spcBef>
                <a:spcPts val="0"/>
              </a:spcBef>
              <a:spcAft>
                <a:spcPts val="0"/>
              </a:spcAft>
              <a:buNone/>
            </a:pPr>
            <a:r>
              <a:rPr b="1" lang="en" sz="1000">
                <a:solidFill>
                  <a:schemeClr val="accent1"/>
                </a:solidFill>
                <a:latin typeface="Inter"/>
                <a:ea typeface="Inter"/>
                <a:cs typeface="Inter"/>
                <a:sym typeface="Inter"/>
              </a:rPr>
              <a:t>Green suggests that the way others see us can actually influence how we act and who we become. For example, he talks about kids with glasses being seen as smart, and then becoming smart because of how others treat them.</a:t>
            </a:r>
            <a:endParaRPr sz="10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pic>
        <p:nvPicPr>
          <p:cNvPr id="151" name="Google Shape;151;p18" title="US His DC Project - 2025-06-03T124020.831.jpg"/>
          <p:cNvPicPr preferRelativeResize="0"/>
          <p:nvPr/>
        </p:nvPicPr>
        <p:blipFill rotWithShape="1">
          <a:blip r:embed="rId3">
            <a:alphaModFix/>
          </a:blip>
          <a:srcRect b="0" l="25890" r="25398" t="0"/>
          <a:stretch/>
        </p:blipFill>
        <p:spPr>
          <a:xfrm>
            <a:off x="889011" y="7387625"/>
            <a:ext cx="1367890" cy="1579624"/>
          </a:xfrm>
          <a:prstGeom prst="rect">
            <a:avLst/>
          </a:prstGeom>
          <a:noFill/>
          <a:ln cap="flat" cmpd="sng" w="9525">
            <a:solidFill>
              <a:srgbClr val="9E9E9E"/>
            </a:solidFill>
            <a:prstDash val="solid"/>
            <a:round/>
            <a:headEnd len="sm" w="sm" type="none"/>
            <a:tailEnd len="sm" w="sm" type="none"/>
          </a:ln>
        </p:spPr>
      </p:pic>
      <p:sp>
        <p:nvSpPr>
          <p:cNvPr id="152" name="Google Shape;152;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Poster: Thinking Historically About Me (Exemplar)</a:t>
            </a:r>
            <a:endParaRPr sz="1900">
              <a:latin typeface="Halant"/>
              <a:ea typeface="Halant"/>
              <a:cs typeface="Halant"/>
              <a:sym typeface="Halant"/>
            </a:endParaRPr>
          </a:p>
        </p:txBody>
      </p:sp>
      <p:pic>
        <p:nvPicPr>
          <p:cNvPr id="153" name="Google Shape;153;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4" name="Google Shape;15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6" name="Google Shape;156;p18"/>
          <p:cNvGraphicFramePr/>
          <p:nvPr/>
        </p:nvGraphicFramePr>
        <p:xfrm>
          <a:off x="538294" y="794788"/>
          <a:ext cx="3000000" cy="3000000"/>
        </p:xfrm>
        <a:graphic>
          <a:graphicData uri="http://schemas.openxmlformats.org/drawingml/2006/table">
            <a:tbl>
              <a:tblPr>
                <a:noFill/>
                <a:tableStyleId>{BBCFD575-6DDF-455B-B4D1-1908B29FFEC6}</a:tableStyleId>
              </a:tblPr>
              <a:tblGrid>
                <a:gridCol w="1112025"/>
                <a:gridCol w="632800"/>
              </a:tblGrid>
              <a:tr h="2192650">
                <a:tc gridSpan="2">
                  <a:txBody>
                    <a:bodyPr/>
                    <a:lstStyle/>
                    <a:p>
                      <a:pPr indent="0" lvl="0" marL="0" rtl="0" algn="ctr">
                        <a:spcBef>
                          <a:spcPts val="0"/>
                        </a:spcBef>
                        <a:spcAft>
                          <a:spcPts val="0"/>
                        </a:spcAft>
                        <a:buNone/>
                      </a:pPr>
                      <a:r>
                        <a:t/>
                      </a:r>
                      <a:endParaRPr sz="1300">
                        <a:solidFill>
                          <a:schemeClr val="dk1"/>
                        </a:solidFill>
                        <a:latin typeface="Halant"/>
                        <a:ea typeface="Halant"/>
                        <a:cs typeface="Halant"/>
                        <a:sym typeface="Halant"/>
                      </a:endParaRPr>
                    </a:p>
                  </a:txBody>
                  <a:tcPr marT="66525" marB="66525" marR="67475" marL="67475" anchor="ctr">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r>
            </a:tbl>
          </a:graphicData>
        </a:graphic>
      </p:graphicFrame>
      <p:pic>
        <p:nvPicPr>
          <p:cNvPr id="157" name="Google Shape;157;p18"/>
          <p:cNvPicPr preferRelativeResize="0"/>
          <p:nvPr/>
        </p:nvPicPr>
        <p:blipFill>
          <a:blip r:embed="rId5">
            <a:alphaModFix/>
          </a:blip>
          <a:stretch>
            <a:fillRect/>
          </a:stretch>
        </p:blipFill>
        <p:spPr>
          <a:xfrm>
            <a:off x="6898125" y="8415550"/>
            <a:ext cx="551700" cy="551700"/>
          </a:xfrm>
          <a:prstGeom prst="rect">
            <a:avLst/>
          </a:prstGeom>
          <a:noFill/>
          <a:ln>
            <a:noFill/>
          </a:ln>
        </p:spPr>
      </p:pic>
      <p:sp>
        <p:nvSpPr>
          <p:cNvPr id="158" name="Google Shape;158;p18"/>
          <p:cNvSpPr txBox="1"/>
          <p:nvPr/>
        </p:nvSpPr>
        <p:spPr>
          <a:xfrm>
            <a:off x="3067750" y="2585163"/>
            <a:ext cx="3786000" cy="492000"/>
          </a:xfrm>
          <a:prstGeom prst="rect">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Name:</a:t>
            </a:r>
            <a:endParaRPr sz="1600"/>
          </a:p>
        </p:txBody>
      </p:sp>
      <p:graphicFrame>
        <p:nvGraphicFramePr>
          <p:cNvPr id="159" name="Google Shape;159;p18"/>
          <p:cNvGraphicFramePr/>
          <p:nvPr/>
        </p:nvGraphicFramePr>
        <p:xfrm>
          <a:off x="2633800" y="790038"/>
          <a:ext cx="3000000" cy="3000000"/>
        </p:xfrm>
        <a:graphic>
          <a:graphicData uri="http://schemas.openxmlformats.org/drawingml/2006/table">
            <a:tbl>
              <a:tblPr>
                <a:noFill/>
                <a:tableStyleId>{DD880D05-72FA-4E69-A184-5ABB144DB83C}</a:tableStyleId>
              </a:tblPr>
              <a:tblGrid>
                <a:gridCol w="1551300"/>
                <a:gridCol w="1551300"/>
                <a:gridCol w="1551300"/>
              </a:tblGrid>
              <a:tr h="162250">
                <a:tc gridSpan="3">
                  <a:txBody>
                    <a:bodyPr/>
                    <a:lstStyle/>
                    <a:p>
                      <a:pPr indent="0" lvl="0" marL="0" rtl="0" algn="ctr">
                        <a:spcBef>
                          <a:spcPts val="0"/>
                        </a:spcBef>
                        <a:spcAft>
                          <a:spcPts val="0"/>
                        </a:spcAft>
                        <a:buNone/>
                      </a:pPr>
                      <a:r>
                        <a:rPr lang="en" sz="1200">
                          <a:latin typeface="Inter"/>
                          <a:ea typeface="Inter"/>
                          <a:cs typeface="Inter"/>
                          <a:sym typeface="Inter"/>
                        </a:rPr>
                        <a:t>Three things I own that represent me well</a:t>
                      </a:r>
                      <a:endParaRPr sz="1200">
                        <a:latin typeface="Inter"/>
                        <a:ea typeface="Inter"/>
                        <a:cs typeface="Inter"/>
                        <a:sym typeface="Inter"/>
                      </a:endParaRPr>
                    </a:p>
                  </a:txBody>
                  <a:tcPr marT="91425" marB="91425" marR="91425" marL="91425"/>
                </a:tc>
                <a:tc hMerge="1"/>
                <a:tc hMerge="1"/>
              </a:tr>
              <a:tr h="1159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well-used library card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pair of running shoes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notebook full of doodles and ideas</a:t>
                      </a:r>
                      <a:endParaRPr b="1" sz="1200">
                        <a:solidFill>
                          <a:srgbClr val="E95C3D"/>
                        </a:solidFill>
                        <a:latin typeface="Inter"/>
                        <a:ea typeface="Inter"/>
                        <a:cs typeface="Inter"/>
                        <a:sym typeface="Inter"/>
                      </a:endParaRPr>
                    </a:p>
                  </a:txBody>
                  <a:tcPr marT="91425" marB="91425" marR="91425" marL="91425"/>
                </a:tc>
              </a:tr>
            </a:tbl>
          </a:graphicData>
        </a:graphic>
      </p:graphicFrame>
      <p:cxnSp>
        <p:nvCxnSpPr>
          <p:cNvPr id="160" name="Google Shape;160;p18"/>
          <p:cNvCxnSpPr/>
          <p:nvPr/>
        </p:nvCxnSpPr>
        <p:spPr>
          <a:xfrm flipH="1" rot="10800000">
            <a:off x="515400" y="4480675"/>
            <a:ext cx="6688800" cy="21300"/>
          </a:xfrm>
          <a:prstGeom prst="straightConnector1">
            <a:avLst/>
          </a:prstGeom>
          <a:noFill/>
          <a:ln cap="flat" cmpd="sng" w="9525">
            <a:solidFill>
              <a:schemeClr val="dk1"/>
            </a:solidFill>
            <a:prstDash val="solid"/>
            <a:round/>
            <a:headEnd len="med" w="med" type="none"/>
            <a:tailEnd len="med" w="med" type="none"/>
          </a:ln>
        </p:spPr>
      </p:cxnSp>
      <p:sp>
        <p:nvSpPr>
          <p:cNvPr id="161" name="Google Shape;161;p18"/>
          <p:cNvSpPr txBox="1"/>
          <p:nvPr/>
        </p:nvSpPr>
        <p:spPr>
          <a:xfrm>
            <a:off x="1586050" y="3285475"/>
            <a:ext cx="4653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My Origin Story (4 life events that brought me to the present)</a:t>
            </a:r>
            <a:endParaRPr>
              <a:latin typeface="Inter"/>
              <a:ea typeface="Inter"/>
              <a:cs typeface="Inter"/>
              <a:sym typeface="Inter"/>
            </a:endParaRPr>
          </a:p>
        </p:txBody>
      </p:sp>
      <p:pic>
        <p:nvPicPr>
          <p:cNvPr id="162" name="Google Shape;162;p18"/>
          <p:cNvPicPr preferRelativeResize="0"/>
          <p:nvPr/>
        </p:nvPicPr>
        <p:blipFill>
          <a:blip r:embed="rId6">
            <a:alphaModFix/>
          </a:blip>
          <a:stretch>
            <a:fillRect/>
          </a:stretch>
        </p:blipFill>
        <p:spPr>
          <a:xfrm>
            <a:off x="2633799" y="1783262"/>
            <a:ext cx="431175" cy="431175"/>
          </a:xfrm>
          <a:prstGeom prst="rect">
            <a:avLst/>
          </a:prstGeom>
          <a:noFill/>
          <a:ln>
            <a:noFill/>
          </a:ln>
        </p:spPr>
      </p:pic>
      <p:sp>
        <p:nvSpPr>
          <p:cNvPr id="163" name="Google Shape;163;p18"/>
          <p:cNvSpPr txBox="1"/>
          <p:nvPr/>
        </p:nvSpPr>
        <p:spPr>
          <a:xfrm>
            <a:off x="2581125" y="2113438"/>
            <a:ext cx="908700" cy="26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chemeClr val="dk1"/>
                </a:solidFill>
                <a:latin typeface="Inter"/>
                <a:ea typeface="Inter"/>
                <a:cs typeface="Inter"/>
                <a:sym typeface="Inter"/>
              </a:rPr>
              <a:t>Contextualization</a:t>
            </a:r>
            <a:endParaRPr sz="600">
              <a:solidFill>
                <a:schemeClr val="dk1"/>
              </a:solidFill>
              <a:latin typeface="Inter"/>
              <a:ea typeface="Inter"/>
              <a:cs typeface="Inter"/>
              <a:sym typeface="Inter"/>
            </a:endParaRPr>
          </a:p>
        </p:txBody>
      </p:sp>
      <p:pic>
        <p:nvPicPr>
          <p:cNvPr id="164" name="Google Shape;164;p18" title="Continuity_Change@2x transparent.png"/>
          <p:cNvPicPr preferRelativeResize="0"/>
          <p:nvPr/>
        </p:nvPicPr>
        <p:blipFill>
          <a:blip r:embed="rId7">
            <a:alphaModFix/>
          </a:blip>
          <a:stretch>
            <a:fillRect/>
          </a:stretch>
        </p:blipFill>
        <p:spPr>
          <a:xfrm>
            <a:off x="6769375" y="4235055"/>
            <a:ext cx="492000" cy="492000"/>
          </a:xfrm>
          <a:prstGeom prst="rect">
            <a:avLst/>
          </a:prstGeom>
          <a:noFill/>
          <a:ln>
            <a:noFill/>
          </a:ln>
        </p:spPr>
      </p:pic>
      <p:sp>
        <p:nvSpPr>
          <p:cNvPr id="165" name="Google Shape;165;p18"/>
          <p:cNvSpPr txBox="1"/>
          <p:nvPr/>
        </p:nvSpPr>
        <p:spPr>
          <a:xfrm>
            <a:off x="6591175" y="4572250"/>
            <a:ext cx="8484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Continuity and Change over Time</a:t>
            </a:r>
            <a:endParaRPr sz="600">
              <a:solidFill>
                <a:schemeClr val="dk1"/>
              </a:solidFill>
              <a:latin typeface="Inter"/>
              <a:ea typeface="Inter"/>
              <a:cs typeface="Inter"/>
              <a:sym typeface="Inter"/>
            </a:endParaRPr>
          </a:p>
        </p:txBody>
      </p:sp>
      <p:pic>
        <p:nvPicPr>
          <p:cNvPr id="166" name="Google Shape;166;p18" title="Causation@2x transparent.png"/>
          <p:cNvPicPr preferRelativeResize="0"/>
          <p:nvPr/>
        </p:nvPicPr>
        <p:blipFill>
          <a:blip r:embed="rId8">
            <a:alphaModFix/>
          </a:blip>
          <a:stretch>
            <a:fillRect/>
          </a:stretch>
        </p:blipFill>
        <p:spPr>
          <a:xfrm>
            <a:off x="416275" y="4235050"/>
            <a:ext cx="492000" cy="492000"/>
          </a:xfrm>
          <a:prstGeom prst="rect">
            <a:avLst/>
          </a:prstGeom>
          <a:noFill/>
          <a:ln>
            <a:noFill/>
          </a:ln>
        </p:spPr>
      </p:pic>
      <p:sp>
        <p:nvSpPr>
          <p:cNvPr id="167" name="Google Shape;167;p18"/>
          <p:cNvSpPr txBox="1"/>
          <p:nvPr/>
        </p:nvSpPr>
        <p:spPr>
          <a:xfrm>
            <a:off x="386425" y="457225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Causation</a:t>
            </a:r>
            <a:endParaRPr sz="600">
              <a:solidFill>
                <a:schemeClr val="dk1"/>
              </a:solidFill>
              <a:latin typeface="Inter"/>
              <a:ea typeface="Inter"/>
              <a:cs typeface="Inter"/>
              <a:sym typeface="Inter"/>
            </a:endParaRPr>
          </a:p>
        </p:txBody>
      </p:sp>
      <p:cxnSp>
        <p:nvCxnSpPr>
          <p:cNvPr id="168" name="Google Shape;168;p18"/>
          <p:cNvCxnSpPr/>
          <p:nvPr/>
        </p:nvCxnSpPr>
        <p:spPr>
          <a:xfrm>
            <a:off x="1319925"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69" name="Google Shape;169;p18"/>
          <p:cNvCxnSpPr/>
          <p:nvPr/>
        </p:nvCxnSpPr>
        <p:spPr>
          <a:xfrm>
            <a:off x="2847538"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70" name="Google Shape;170;p18"/>
          <p:cNvCxnSpPr/>
          <p:nvPr/>
        </p:nvCxnSpPr>
        <p:spPr>
          <a:xfrm>
            <a:off x="4375650" y="4388600"/>
            <a:ext cx="0" cy="231300"/>
          </a:xfrm>
          <a:prstGeom prst="straightConnector1">
            <a:avLst/>
          </a:prstGeom>
          <a:noFill/>
          <a:ln cap="flat" cmpd="sng" w="9525">
            <a:solidFill>
              <a:schemeClr val="dk2"/>
            </a:solidFill>
            <a:prstDash val="solid"/>
            <a:round/>
            <a:headEnd len="med" w="med" type="none"/>
            <a:tailEnd len="med" w="med" type="none"/>
          </a:ln>
        </p:spPr>
      </p:cxnSp>
      <p:cxnSp>
        <p:nvCxnSpPr>
          <p:cNvPr id="171" name="Google Shape;171;p18"/>
          <p:cNvCxnSpPr/>
          <p:nvPr/>
        </p:nvCxnSpPr>
        <p:spPr>
          <a:xfrm>
            <a:off x="5886875" y="4388600"/>
            <a:ext cx="0" cy="231300"/>
          </a:xfrm>
          <a:prstGeom prst="straightConnector1">
            <a:avLst/>
          </a:prstGeom>
          <a:noFill/>
          <a:ln cap="flat" cmpd="sng" w="9525">
            <a:solidFill>
              <a:schemeClr val="dk2"/>
            </a:solidFill>
            <a:prstDash val="solid"/>
            <a:round/>
            <a:headEnd len="med" w="med" type="none"/>
            <a:tailEnd len="med" w="med" type="none"/>
          </a:ln>
        </p:spPr>
      </p:cxnSp>
      <p:sp>
        <p:nvSpPr>
          <p:cNvPr id="172" name="Google Shape;172;p18"/>
          <p:cNvSpPr txBox="1"/>
          <p:nvPr/>
        </p:nvSpPr>
        <p:spPr>
          <a:xfrm>
            <a:off x="515400" y="5621550"/>
            <a:ext cx="1839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A personal historiography: How might someone else describe my origin story?</a:t>
            </a:r>
            <a:endParaRPr sz="1000">
              <a:latin typeface="Inter"/>
              <a:ea typeface="Inter"/>
              <a:cs typeface="Inter"/>
              <a:sym typeface="Inter"/>
            </a:endParaRPr>
          </a:p>
        </p:txBody>
      </p:sp>
      <p:sp>
        <p:nvSpPr>
          <p:cNvPr id="173" name="Google Shape;173;p18"/>
          <p:cNvSpPr/>
          <p:nvPr/>
        </p:nvSpPr>
        <p:spPr>
          <a:xfrm>
            <a:off x="2464575" y="5504700"/>
            <a:ext cx="4796700" cy="9726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914400" rtl="0" algn="l">
              <a:lnSpc>
                <a:spcPct val="100000"/>
              </a:lnSpc>
              <a:spcBef>
                <a:spcPts val="0"/>
              </a:spcBef>
              <a:spcAft>
                <a:spcPts val="0"/>
              </a:spcAft>
              <a:buNone/>
            </a:pPr>
            <a:r>
              <a:rPr b="1" lang="en" sz="1200">
                <a:solidFill>
                  <a:srgbClr val="E95C3D"/>
                </a:solidFill>
                <a:latin typeface="Inter"/>
                <a:ea typeface="Inter"/>
                <a:cs typeface="Inter"/>
                <a:sym typeface="Inter"/>
              </a:rPr>
              <a:t>A teacher might focus on how responsible and motivated I am because I balance school, work, and family. A friend might describe me as loyal and thoughtful, especially when supporting others during tough times.</a:t>
            </a:r>
            <a:endParaRPr b="1" sz="1200">
              <a:solidFill>
                <a:srgbClr val="E95C3D"/>
              </a:solidFill>
              <a:latin typeface="Inter"/>
              <a:ea typeface="Inter"/>
              <a:cs typeface="Inter"/>
              <a:sym typeface="Inter"/>
            </a:endParaRPr>
          </a:p>
        </p:txBody>
      </p:sp>
      <p:pic>
        <p:nvPicPr>
          <p:cNvPr id="174" name="Google Shape;174;p18" title="Perspective@2x transparent.png"/>
          <p:cNvPicPr preferRelativeResize="0"/>
          <p:nvPr/>
        </p:nvPicPr>
        <p:blipFill>
          <a:blip r:embed="rId9">
            <a:alphaModFix/>
          </a:blip>
          <a:stretch>
            <a:fillRect/>
          </a:stretch>
        </p:blipFill>
        <p:spPr>
          <a:xfrm>
            <a:off x="2483150" y="5690800"/>
            <a:ext cx="551700" cy="551700"/>
          </a:xfrm>
          <a:prstGeom prst="rect">
            <a:avLst/>
          </a:prstGeom>
          <a:noFill/>
          <a:ln>
            <a:noFill/>
          </a:ln>
        </p:spPr>
      </p:pic>
      <p:sp>
        <p:nvSpPr>
          <p:cNvPr id="175" name="Google Shape;175;p18"/>
          <p:cNvSpPr txBox="1"/>
          <p:nvPr/>
        </p:nvSpPr>
        <p:spPr>
          <a:xfrm>
            <a:off x="2304650" y="6161300"/>
            <a:ext cx="908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Perspective</a:t>
            </a:r>
            <a:endParaRPr sz="600">
              <a:solidFill>
                <a:schemeClr val="dk1"/>
              </a:solidFill>
              <a:latin typeface="Inter"/>
              <a:ea typeface="Inter"/>
              <a:cs typeface="Inter"/>
              <a:sym typeface="Inter"/>
            </a:endParaRPr>
          </a:p>
        </p:txBody>
      </p:sp>
      <p:sp>
        <p:nvSpPr>
          <p:cNvPr id="176" name="Google Shape;176;p18"/>
          <p:cNvSpPr/>
          <p:nvPr/>
        </p:nvSpPr>
        <p:spPr>
          <a:xfrm>
            <a:off x="515400" y="6707800"/>
            <a:ext cx="1965300" cy="25020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7" name="Google Shape;177;p18"/>
          <p:cNvSpPr txBox="1"/>
          <p:nvPr/>
        </p:nvSpPr>
        <p:spPr>
          <a:xfrm>
            <a:off x="499274" y="6722500"/>
            <a:ext cx="19653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Map to Understand My World (Neighborhood, country of origin, goals, etc.)</a:t>
            </a:r>
            <a:endParaRPr sz="1000">
              <a:latin typeface="Inter"/>
              <a:ea typeface="Inter"/>
              <a:cs typeface="Inter"/>
              <a:sym typeface="Inter"/>
            </a:endParaRPr>
          </a:p>
        </p:txBody>
      </p:sp>
      <p:sp>
        <p:nvSpPr>
          <p:cNvPr id="178" name="Google Shape;178;p18"/>
          <p:cNvSpPr txBox="1"/>
          <p:nvPr/>
        </p:nvSpPr>
        <p:spPr>
          <a:xfrm>
            <a:off x="2694675" y="6722500"/>
            <a:ext cx="4653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 Personal Epistemology: How do I come to know what I know?</a:t>
            </a:r>
            <a:endParaRPr sz="1300">
              <a:latin typeface="Inter"/>
              <a:ea typeface="Inter"/>
              <a:cs typeface="Inter"/>
              <a:sym typeface="Inter"/>
            </a:endParaRPr>
          </a:p>
        </p:txBody>
      </p:sp>
      <p:sp>
        <p:nvSpPr>
          <p:cNvPr id="179" name="Google Shape;179;p18"/>
          <p:cNvSpPr/>
          <p:nvPr/>
        </p:nvSpPr>
        <p:spPr>
          <a:xfrm>
            <a:off x="2623275" y="7076500"/>
            <a:ext cx="4796700" cy="21333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 learn by asking questions, making connections between personal experience and what I read or observe, and reflecting on different perspectives. I trust information that comes from multiple, credible sources and that makes sense based on what I’ve experienced in my life.</a:t>
            </a:r>
            <a:endParaRPr b="1" sz="1200">
              <a:solidFill>
                <a:srgbClr val="E95C3D"/>
              </a:solidFill>
              <a:latin typeface="Inter"/>
              <a:ea typeface="Inter"/>
              <a:cs typeface="Inter"/>
              <a:sym typeface="Inter"/>
            </a:endParaRPr>
          </a:p>
        </p:txBody>
      </p:sp>
      <p:pic>
        <p:nvPicPr>
          <p:cNvPr id="180" name="Google Shape;180;p18" title="Evaluating_Evidence@2x transparent.png"/>
          <p:cNvPicPr preferRelativeResize="0"/>
          <p:nvPr/>
        </p:nvPicPr>
        <p:blipFill>
          <a:blip r:embed="rId10">
            <a:alphaModFix/>
          </a:blip>
          <a:stretch>
            <a:fillRect/>
          </a:stretch>
        </p:blipFill>
        <p:spPr>
          <a:xfrm>
            <a:off x="515400" y="8470100"/>
            <a:ext cx="492000" cy="492000"/>
          </a:xfrm>
          <a:prstGeom prst="rect">
            <a:avLst/>
          </a:prstGeom>
          <a:noFill/>
          <a:ln>
            <a:noFill/>
          </a:ln>
        </p:spPr>
      </p:pic>
      <p:sp>
        <p:nvSpPr>
          <p:cNvPr id="181" name="Google Shape;181;p18"/>
          <p:cNvSpPr txBox="1"/>
          <p:nvPr/>
        </p:nvSpPr>
        <p:spPr>
          <a:xfrm>
            <a:off x="6849225" y="888380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Significance</a:t>
            </a:r>
            <a:endParaRPr sz="600">
              <a:solidFill>
                <a:schemeClr val="dk1"/>
              </a:solidFill>
              <a:latin typeface="Inter"/>
              <a:ea typeface="Inter"/>
              <a:cs typeface="Inter"/>
              <a:sym typeface="Inter"/>
            </a:endParaRPr>
          </a:p>
        </p:txBody>
      </p:sp>
      <p:sp>
        <p:nvSpPr>
          <p:cNvPr id="182" name="Google Shape;182;p18"/>
          <p:cNvSpPr txBox="1"/>
          <p:nvPr/>
        </p:nvSpPr>
        <p:spPr>
          <a:xfrm>
            <a:off x="436650" y="8902150"/>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Evidence</a:t>
            </a:r>
            <a:endParaRPr sz="600">
              <a:solidFill>
                <a:schemeClr val="dk1"/>
              </a:solidFill>
              <a:latin typeface="Inter"/>
              <a:ea typeface="Inter"/>
              <a:cs typeface="Inter"/>
              <a:sym typeface="Inter"/>
            </a:endParaRPr>
          </a:p>
        </p:txBody>
      </p:sp>
      <p:sp>
        <p:nvSpPr>
          <p:cNvPr id="183" name="Google Shape;183;p18"/>
          <p:cNvSpPr txBox="1"/>
          <p:nvPr/>
        </p:nvSpPr>
        <p:spPr>
          <a:xfrm>
            <a:off x="1384200" y="3563538"/>
            <a:ext cx="49512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latin typeface="Inter"/>
                <a:ea typeface="Inter"/>
                <a:cs typeface="Inter"/>
                <a:sym typeface="Inter"/>
              </a:rPr>
              <a:t>Mark events 2-4 with either an * to mark a change or a † to mark a continuity</a:t>
            </a:r>
            <a:endParaRPr sz="1000">
              <a:latin typeface="Inter"/>
              <a:ea typeface="Inter"/>
              <a:cs typeface="Inter"/>
              <a:sym typeface="Inter"/>
            </a:endParaRPr>
          </a:p>
        </p:txBody>
      </p:sp>
      <p:pic>
        <p:nvPicPr>
          <p:cNvPr id="184" name="Google Shape;184;p18" title="US His DC Project - 2025-06-06T094557.311.jpg"/>
          <p:cNvPicPr preferRelativeResize="0"/>
          <p:nvPr/>
        </p:nvPicPr>
        <p:blipFill rotWithShape="1">
          <a:blip r:embed="rId11">
            <a:alphaModFix/>
          </a:blip>
          <a:srcRect b="24105" l="37356" r="38971" t="23640"/>
          <a:stretch/>
        </p:blipFill>
        <p:spPr>
          <a:xfrm>
            <a:off x="578100" y="856550"/>
            <a:ext cx="1744824" cy="2166523"/>
          </a:xfrm>
          <a:prstGeom prst="rect">
            <a:avLst/>
          </a:prstGeom>
          <a:noFill/>
          <a:ln>
            <a:noFill/>
          </a:ln>
        </p:spPr>
      </p:pic>
      <p:sp>
        <p:nvSpPr>
          <p:cNvPr id="185" name="Google Shape;185;p18"/>
          <p:cNvSpPr txBox="1"/>
          <p:nvPr/>
        </p:nvSpPr>
        <p:spPr>
          <a:xfrm>
            <a:off x="293100" y="3883075"/>
            <a:ext cx="24099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*Moved to L.A. in 5th grade</a:t>
            </a:r>
            <a:endParaRPr b="1" sz="1200">
              <a:solidFill>
                <a:schemeClr val="accent1"/>
              </a:solidFill>
              <a:latin typeface="Inter"/>
              <a:ea typeface="Inter"/>
              <a:cs typeface="Inter"/>
              <a:sym typeface="Inter"/>
            </a:endParaRPr>
          </a:p>
        </p:txBody>
      </p:sp>
      <p:sp>
        <p:nvSpPr>
          <p:cNvPr id="186" name="Google Shape;186;p18"/>
          <p:cNvSpPr txBox="1"/>
          <p:nvPr/>
        </p:nvSpPr>
        <p:spPr>
          <a:xfrm>
            <a:off x="1839287" y="4693888"/>
            <a:ext cx="20202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†Joined robotics club at new school</a:t>
            </a:r>
            <a:endParaRPr b="1" sz="1200">
              <a:solidFill>
                <a:schemeClr val="accent1"/>
              </a:solidFill>
              <a:latin typeface="Inter"/>
              <a:ea typeface="Inter"/>
              <a:cs typeface="Inter"/>
              <a:sym typeface="Inter"/>
            </a:endParaRPr>
          </a:p>
        </p:txBody>
      </p:sp>
      <p:sp>
        <p:nvSpPr>
          <p:cNvPr id="187" name="Google Shape;187;p18"/>
          <p:cNvSpPr txBox="1"/>
          <p:nvPr/>
        </p:nvSpPr>
        <p:spPr>
          <a:xfrm>
            <a:off x="3170700" y="3854413"/>
            <a:ext cx="24099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*Took care of family during parent’s illness</a:t>
            </a:r>
            <a:endParaRPr b="1" sz="1200">
              <a:solidFill>
                <a:schemeClr val="accent1"/>
              </a:solidFill>
              <a:latin typeface="Inter"/>
              <a:ea typeface="Inter"/>
              <a:cs typeface="Inter"/>
              <a:sym typeface="Inter"/>
            </a:endParaRPr>
          </a:p>
        </p:txBody>
      </p:sp>
      <p:sp>
        <p:nvSpPr>
          <p:cNvPr id="188" name="Google Shape;188;p18"/>
          <p:cNvSpPr txBox="1"/>
          <p:nvPr/>
        </p:nvSpPr>
        <p:spPr>
          <a:xfrm>
            <a:off x="4681925" y="4715175"/>
            <a:ext cx="2409900" cy="36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*Got my first job at a bookstore</a:t>
            </a:r>
            <a:endParaRPr b="1" sz="1200">
              <a:solidFill>
                <a:schemeClr val="accent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Writing Component: Thinking Historically About Me (Exemplar)</a:t>
            </a:r>
            <a:endParaRPr sz="1900">
              <a:latin typeface="Halant"/>
              <a:ea typeface="Halant"/>
              <a:cs typeface="Halant"/>
              <a:sym typeface="Halant"/>
            </a:endParaRPr>
          </a:p>
        </p:txBody>
      </p:sp>
      <p:pic>
        <p:nvPicPr>
          <p:cNvPr id="194" name="Google Shape;194;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5" name="Google Shape;19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19"/>
          <p:cNvSpPr txBox="1"/>
          <p:nvPr/>
        </p:nvSpPr>
        <p:spPr>
          <a:xfrm>
            <a:off x="1086200" y="870300"/>
            <a:ext cx="6198600" cy="52797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One job of the historian is to understand the past on its own terms, that is, exercise historical empathy. Imagine a historian was understanding </a:t>
            </a:r>
            <a:r>
              <a:rPr i="1" lang="en" sz="1200">
                <a:latin typeface="Inter"/>
                <a:ea typeface="Inter"/>
                <a:cs typeface="Inter"/>
                <a:sym typeface="Inter"/>
              </a:rPr>
              <a:t>you</a:t>
            </a:r>
            <a:r>
              <a:rPr lang="en" sz="1200">
                <a:latin typeface="Inter"/>
                <a:ea typeface="Inter"/>
                <a:cs typeface="Inter"/>
                <a:sym typeface="Inter"/>
              </a:rPr>
              <a:t>. What things would you want them to consider as they research and write about you? </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If a historian were trying to understand me, I would want them to know about the responsibilities I’ve had at home and how that shaped my priorities. They should consider the cultural background of my family, including traditions from El Salvador, and how growing up in a tight-knit neighborhood influenced my values. I’d want them to think about the pressures I’ve faced to meet others’ expectations and how those shaped who I’ve become. Most of all, I’d want them to remember that I’m always changing—who I was last year might not be who I am now.</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Of the seven fallacies you engaged with in </a:t>
            </a:r>
            <a:r>
              <a:rPr i="1" lang="en" sz="1200">
                <a:latin typeface="Inter"/>
                <a:ea typeface="Inter"/>
                <a:cs typeface="Inter"/>
                <a:sym typeface="Inter"/>
              </a:rPr>
              <a:t>Historians’ Fallacies</a:t>
            </a:r>
            <a:r>
              <a:rPr lang="en" sz="1200">
                <a:latin typeface="Inter"/>
                <a:ea typeface="Inter"/>
                <a:cs typeface="Inter"/>
                <a:sym typeface="Inter"/>
              </a:rPr>
              <a:t>, pick 1-2 fallacies and explain why you </a:t>
            </a:r>
            <a:r>
              <a:rPr i="1" lang="en" sz="1200">
                <a:latin typeface="Inter"/>
                <a:ea typeface="Inter"/>
                <a:cs typeface="Inter"/>
                <a:sym typeface="Inter"/>
              </a:rPr>
              <a:t>would not</a:t>
            </a:r>
            <a:r>
              <a:rPr lang="en" sz="1200">
                <a:latin typeface="Inter"/>
                <a:ea typeface="Inter"/>
                <a:cs typeface="Inter"/>
                <a:sym typeface="Inter"/>
              </a:rPr>
              <a:t> want the above “imagined historian” to commit them when studying you. Use CER and cite </a:t>
            </a:r>
            <a:r>
              <a:rPr i="1" lang="en" sz="1200">
                <a:latin typeface="Inter"/>
                <a:ea typeface="Inter"/>
                <a:cs typeface="Inter"/>
                <a:sym typeface="Inter"/>
              </a:rPr>
              <a:t>Historians’ Fallacies</a:t>
            </a:r>
            <a:r>
              <a:rPr lang="en" sz="1200">
                <a:latin typeface="Inter"/>
                <a:ea typeface="Inter"/>
                <a:cs typeface="Inter"/>
                <a:sym typeface="Inter"/>
              </a:rPr>
              <a:t> in your answer. </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would not want a historian to commit the fallacy of the one-dimensional man when studying me. </a:t>
            </a:r>
            <a:r>
              <a:rPr b="1" lang="en" sz="1100">
                <a:solidFill>
                  <a:srgbClr val="E95C3D"/>
                </a:solidFill>
                <a:latin typeface="Inter"/>
                <a:ea typeface="Inter"/>
                <a:cs typeface="Inter"/>
                <a:sym typeface="Inter"/>
              </a:rPr>
              <a:t>According to </a:t>
            </a:r>
            <a:r>
              <a:rPr b="1" i="1" lang="en" sz="1100">
                <a:solidFill>
                  <a:srgbClr val="E95C3D"/>
                </a:solidFill>
                <a:latin typeface="Inter"/>
                <a:ea typeface="Inter"/>
                <a:cs typeface="Inter"/>
                <a:sym typeface="Inter"/>
              </a:rPr>
              <a:t>Historians' Fallacies</a:t>
            </a:r>
            <a:r>
              <a:rPr b="1" lang="en" sz="1100">
                <a:solidFill>
                  <a:srgbClr val="E95C3D"/>
                </a:solidFill>
                <a:latin typeface="Inter"/>
                <a:ea typeface="Inter"/>
                <a:cs typeface="Inter"/>
                <a:sym typeface="Inter"/>
              </a:rPr>
              <a:t>, this fallacy happens when people reduce others to one role or trait, like only seeing someone as a political figure or a student. If a historian only saw me as “a student” or “a sibling,” they would miss the full picture of who I am. I’m also creative, curious, and constantly evolving. Reducing me to one category would leave out the complexity and growth that define me.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sp>
        <p:nvSpPr>
          <p:cNvPr id="198" name="Google Shape;198;p19"/>
          <p:cNvSpPr txBox="1"/>
          <p:nvPr/>
        </p:nvSpPr>
        <p:spPr>
          <a:xfrm>
            <a:off x="379408" y="491998"/>
            <a:ext cx="70137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  Date: ________ Class: ____________________</a:t>
            </a:r>
            <a:endParaRPr b="1" sz="1300">
              <a:solidFill>
                <a:srgbClr val="000000"/>
              </a:solidFill>
              <a:latin typeface="Inter"/>
              <a:ea typeface="Inter"/>
              <a:cs typeface="Inter"/>
              <a:sym typeface="Inter"/>
            </a:endParaRPr>
          </a:p>
        </p:txBody>
      </p:sp>
      <p:pic>
        <p:nvPicPr>
          <p:cNvPr id="199" name="Google Shape;199;p19" title="Historical_Empathy@2x transparent.png"/>
          <p:cNvPicPr preferRelativeResize="0"/>
          <p:nvPr/>
        </p:nvPicPr>
        <p:blipFill>
          <a:blip r:embed="rId4">
            <a:alphaModFix/>
          </a:blip>
          <a:stretch>
            <a:fillRect/>
          </a:stretch>
        </p:blipFill>
        <p:spPr>
          <a:xfrm>
            <a:off x="601800" y="936450"/>
            <a:ext cx="551700" cy="551700"/>
          </a:xfrm>
          <a:prstGeom prst="rect">
            <a:avLst/>
          </a:prstGeom>
          <a:noFill/>
          <a:ln>
            <a:noFill/>
          </a:ln>
        </p:spPr>
      </p:pic>
      <p:sp>
        <p:nvSpPr>
          <p:cNvPr id="200" name="Google Shape;200;p19"/>
          <p:cNvSpPr txBox="1"/>
          <p:nvPr/>
        </p:nvSpPr>
        <p:spPr>
          <a:xfrm>
            <a:off x="601800" y="1402900"/>
            <a:ext cx="5517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Historical Empathy</a:t>
            </a:r>
            <a:endParaRPr sz="600">
              <a:solidFill>
                <a:schemeClr val="dk1"/>
              </a:solidFill>
              <a:latin typeface="Inter"/>
              <a:ea typeface="Inter"/>
              <a:cs typeface="Inter"/>
              <a:sym typeface="Inter"/>
            </a:endParaRPr>
          </a:p>
        </p:txBody>
      </p:sp>
      <p:sp>
        <p:nvSpPr>
          <p:cNvPr id="201" name="Google Shape;201;p19"/>
          <p:cNvSpPr txBox="1"/>
          <p:nvPr/>
        </p:nvSpPr>
        <p:spPr>
          <a:xfrm>
            <a:off x="601800" y="4122363"/>
            <a:ext cx="649500" cy="26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600">
                <a:solidFill>
                  <a:schemeClr val="dk1"/>
                </a:solidFill>
                <a:latin typeface="Inter"/>
                <a:ea typeface="Inter"/>
                <a:cs typeface="Inter"/>
                <a:sym typeface="Inter"/>
              </a:rPr>
              <a:t>Evaluating Arguments</a:t>
            </a:r>
            <a:endParaRPr sz="600">
              <a:solidFill>
                <a:schemeClr val="dk1"/>
              </a:solidFill>
              <a:latin typeface="Inter"/>
              <a:ea typeface="Inter"/>
              <a:cs typeface="Inter"/>
              <a:sym typeface="Inter"/>
            </a:endParaRPr>
          </a:p>
        </p:txBody>
      </p:sp>
      <p:pic>
        <p:nvPicPr>
          <p:cNvPr id="202" name="Google Shape;202;p19" title="Thesis_Statement@2x transparent.png"/>
          <p:cNvPicPr preferRelativeResize="0"/>
          <p:nvPr/>
        </p:nvPicPr>
        <p:blipFill>
          <a:blip r:embed="rId5">
            <a:alphaModFix/>
          </a:blip>
          <a:stretch>
            <a:fillRect/>
          </a:stretch>
        </p:blipFill>
        <p:spPr>
          <a:xfrm>
            <a:off x="650700" y="3725087"/>
            <a:ext cx="551700" cy="551700"/>
          </a:xfrm>
          <a:prstGeom prst="rect">
            <a:avLst/>
          </a:prstGeom>
          <a:noFill/>
          <a:ln>
            <a:noFill/>
          </a:ln>
        </p:spPr>
      </p:pic>
      <p:graphicFrame>
        <p:nvGraphicFramePr>
          <p:cNvPr id="203" name="Google Shape;203;p19"/>
          <p:cNvGraphicFramePr/>
          <p:nvPr/>
        </p:nvGraphicFramePr>
        <p:xfrm>
          <a:off x="487634" y="7001108"/>
          <a:ext cx="3000000" cy="3000000"/>
        </p:xfrm>
        <a:graphic>
          <a:graphicData uri="http://schemas.openxmlformats.org/drawingml/2006/table">
            <a:tbl>
              <a:tblPr>
                <a:noFill/>
                <a:tableStyleId>{DD880D05-72FA-4E69-A184-5ABB144DB83C}</a:tableStyleId>
              </a:tblPr>
              <a:tblGrid>
                <a:gridCol w="3398575"/>
                <a:gridCol w="3398575"/>
              </a:tblGrid>
              <a:tr h="11320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Explicit to the Text</a:t>
                      </a:r>
                      <a:endParaRPr sz="10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What major events shaped this person's current identity?</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Implicit to the Text</a:t>
                      </a:r>
                      <a:endParaRPr sz="1000">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How did their environment influence their decisions and goals?</a:t>
                      </a:r>
                      <a:endParaRPr b="1" sz="1200">
                        <a:solidFill>
                          <a:schemeClr val="accent1"/>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1320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related to the Text</a:t>
                      </a:r>
                      <a:endParaRPr sz="10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How do cultural background and personal experiences interact to form identity?</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Abstract and not related to the text</a:t>
                      </a:r>
                      <a:endParaRPr sz="10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What responsibilities do historians have when representing real people in their writing?</a:t>
                      </a:r>
                      <a:endParaRPr b="1" sz="1200">
                        <a:solidFill>
                          <a:srgbClr val="E95C3D"/>
                        </a:solidFill>
                        <a:latin typeface="Inter"/>
                        <a:ea typeface="Inter"/>
                        <a:cs typeface="Inter"/>
                        <a:sym typeface="Inter"/>
                      </a:endParaRPr>
                    </a:p>
                  </a:txBody>
                  <a:tcPr marT="114950" marB="114950" marR="116575" marL="11657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204" name="Google Shape;204;p19"/>
          <p:cNvSpPr txBox="1"/>
          <p:nvPr/>
        </p:nvSpPr>
        <p:spPr>
          <a:xfrm>
            <a:off x="487650" y="6622700"/>
            <a:ext cx="67971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3.     Write four questions a scholar might ask if they were to think historically about you.</a:t>
            </a:r>
            <a:endParaRPr i="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