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2.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5"/>
  </p:sldMasterIdLst>
  <p:notesMasterIdLst>
    <p:notesMasterId r:id="rId6"/>
  </p:notesMasterIdLst>
  <p:sldIdLst>
    <p:sldId id="256" r:id="rId7"/>
    <p:sldId id="257" r:id="rId8"/>
  </p:sldIdLst>
  <p:sldSz cy="7772400" cx="10058400"/>
  <p:notesSz cx="6858000" cy="9144000"/>
  <p:embeddedFontLst>
    <p:embeddedFont>
      <p:font typeface="Inter"/>
      <p:regular r:id="rId9"/>
      <p:bold r:id="rId10"/>
      <p:italic r:id="rId11"/>
      <p:boldItalic r:id="rId12"/>
    </p:embeddedFont>
    <p:embeddedFont>
      <p:font typeface="Plus Jakarta Sans Medium"/>
      <p:regular r:id="rId13"/>
      <p:bold r:id="rId14"/>
      <p:italic r:id="rId15"/>
      <p:boldItalic r:id="rId16"/>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448">
          <p15:clr>
            <a:srgbClr val="A4A3A4"/>
          </p15:clr>
        </p15:guide>
        <p15:guide id="2" pos="316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381D57AA-FA7F-4B81-8E8C-6189C9BC43A0}">
  <a:tblStyle styleId="{381D57AA-FA7F-4B81-8E8C-6189C9BC43A0}"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448" orient="horz"/>
        <p:guide pos="3168"/>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font" Target="fonts/Inter-italic.fntdata"/><Relationship Id="rId10" Type="http://schemas.openxmlformats.org/officeDocument/2006/relationships/font" Target="fonts/Inter-bold.fntdata"/><Relationship Id="rId13" Type="http://schemas.openxmlformats.org/officeDocument/2006/relationships/font" Target="fonts/PlusJakartaSansMedium-regular.fntdata"/><Relationship Id="rId12" Type="http://schemas.openxmlformats.org/officeDocument/2006/relationships/font" Target="fonts/Inter-boldItalic.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font" Target="fonts/Inter-regular.fntdata"/><Relationship Id="rId15" Type="http://schemas.openxmlformats.org/officeDocument/2006/relationships/font" Target="fonts/PlusJakartaSansMedium-italic.fntdata"/><Relationship Id="rId14" Type="http://schemas.openxmlformats.org/officeDocument/2006/relationships/font" Target="fonts/PlusJakartaSansMedium-bold.fntdata"/><Relationship Id="rId16" Type="http://schemas.openxmlformats.org/officeDocument/2006/relationships/font" Target="fonts/PlusJakartaSansMedium-boldItalic.fntdata"/><Relationship Id="rId5" Type="http://schemas.openxmlformats.org/officeDocument/2006/relationships/slideMaster" Target="slideMasters/slideMaster1.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25e5ce66224_0_4: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25e5ce66224_0_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0" name="Shape 60"/>
        <p:cNvGrpSpPr/>
        <p:nvPr/>
      </p:nvGrpSpPr>
      <p:grpSpPr>
        <a:xfrm>
          <a:off x="0" y="0"/>
          <a:ext cx="0" cy="0"/>
          <a:chOff x="0" y="0"/>
          <a:chExt cx="0" cy="0"/>
        </a:xfrm>
      </p:grpSpPr>
      <p:sp>
        <p:nvSpPr>
          <p:cNvPr id="61" name="Google Shape;61;g332aef17b02_0_0: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62" name="Google Shape;62;g332aef17b02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42879" y="1125136"/>
            <a:ext cx="9372900" cy="31017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1" name="Google Shape;11;p2"/>
          <p:cNvSpPr txBox="1"/>
          <p:nvPr>
            <p:ph idx="1" type="subTitle"/>
          </p:nvPr>
        </p:nvSpPr>
        <p:spPr>
          <a:xfrm>
            <a:off x="342870" y="4282678"/>
            <a:ext cx="9372900" cy="11979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2" name="Google Shape;12;p2"/>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42870" y="1671478"/>
            <a:ext cx="9372900" cy="29670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46" name="Google Shape;46;p11"/>
          <p:cNvSpPr txBox="1"/>
          <p:nvPr>
            <p:ph idx="1" type="body"/>
          </p:nvPr>
        </p:nvSpPr>
        <p:spPr>
          <a:xfrm>
            <a:off x="342870" y="4763362"/>
            <a:ext cx="9372900" cy="19656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47" name="Google Shape;47;p11"/>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42870" y="3250173"/>
            <a:ext cx="9372900" cy="12720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5" name="Google Shape;15;p3"/>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8" name="Google Shape;18;p4"/>
          <p:cNvSpPr txBox="1"/>
          <p:nvPr>
            <p:ph idx="1" type="body"/>
          </p:nvPr>
        </p:nvSpPr>
        <p:spPr>
          <a:xfrm>
            <a:off x="342870" y="1741518"/>
            <a:ext cx="9372900" cy="51627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9" name="Google Shape;19;p4"/>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2" name="Google Shape;22;p5"/>
          <p:cNvSpPr txBox="1"/>
          <p:nvPr>
            <p:ph idx="1" type="body"/>
          </p:nvPr>
        </p:nvSpPr>
        <p:spPr>
          <a:xfrm>
            <a:off x="342870" y="1741518"/>
            <a:ext cx="4399800" cy="51627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3" name="Google Shape;23;p5"/>
          <p:cNvSpPr txBox="1"/>
          <p:nvPr>
            <p:ph idx="2" type="body"/>
          </p:nvPr>
        </p:nvSpPr>
        <p:spPr>
          <a:xfrm>
            <a:off x="5315640" y="1741518"/>
            <a:ext cx="4399800" cy="51627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4" name="Google Shape;24;p5"/>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7" name="Google Shape;27;p6"/>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42870" y="839573"/>
            <a:ext cx="3088800" cy="1141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30" name="Google Shape;30;p7"/>
          <p:cNvSpPr txBox="1"/>
          <p:nvPr>
            <p:ph idx="1" type="body"/>
          </p:nvPr>
        </p:nvSpPr>
        <p:spPr>
          <a:xfrm>
            <a:off x="342870" y="2099840"/>
            <a:ext cx="3088800" cy="4804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31" name="Google Shape;31;p7"/>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539275" y="680227"/>
            <a:ext cx="7004400" cy="6181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34" name="Google Shape;34;p8"/>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5029200" y="-189"/>
            <a:ext cx="5029200" cy="7772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92050" y="1863464"/>
            <a:ext cx="4449600" cy="22398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38" name="Google Shape;38;p9"/>
          <p:cNvSpPr txBox="1"/>
          <p:nvPr>
            <p:ph idx="1" type="subTitle"/>
          </p:nvPr>
        </p:nvSpPr>
        <p:spPr>
          <a:xfrm>
            <a:off x="292050" y="4235758"/>
            <a:ext cx="4449600" cy="1866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39" name="Google Shape;39;p9"/>
          <p:cNvSpPr txBox="1"/>
          <p:nvPr>
            <p:ph idx="2" type="body"/>
          </p:nvPr>
        </p:nvSpPr>
        <p:spPr>
          <a:xfrm>
            <a:off x="5433450" y="1094158"/>
            <a:ext cx="4221000" cy="55839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40" name="Google Shape;40;p9"/>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42870" y="6392869"/>
            <a:ext cx="6598800" cy="9144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43" name="Google Shape;43;p10"/>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42870" y="672482"/>
            <a:ext cx="9372900" cy="8655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7" name="Google Shape;7;p1"/>
          <p:cNvSpPr txBox="1"/>
          <p:nvPr>
            <p:ph idx="1" type="body"/>
          </p:nvPr>
        </p:nvSpPr>
        <p:spPr>
          <a:xfrm>
            <a:off x="342870" y="1741518"/>
            <a:ext cx="9372900" cy="51627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8" name="Google Shape;8;p1"/>
          <p:cNvSpPr txBox="1"/>
          <p:nvPr>
            <p:ph idx="12" type="sldNum"/>
          </p:nvPr>
        </p:nvSpPr>
        <p:spPr>
          <a:xfrm>
            <a:off x="9319704" y="7046639"/>
            <a:ext cx="603300" cy="5949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 Id="rId4" Type="http://schemas.openxmlformats.org/officeDocument/2006/relationships/hyperlink" Target="https://docs.google.com/presentation/d/1HNqnugsFJSG__8jxkLd4sPA2joajH6ZDbFUpHOcDUyI/view" TargetMode="External"/><Relationship Id="rId9" Type="http://schemas.openxmlformats.org/officeDocument/2006/relationships/image" Target="../media/image2.png"/><Relationship Id="rId5" Type="http://schemas.openxmlformats.org/officeDocument/2006/relationships/hyperlink" Target="https://docs.google.com/presentation/d/1CD_z5Fn4ZfY3KKsRhenkPWP6qt2lmulM-xO5fZlq5rk/view" TargetMode="External"/><Relationship Id="rId6" Type="http://schemas.openxmlformats.org/officeDocument/2006/relationships/hyperlink" Target="https://docs.google.com/presentation/d/1OFSyhgLvCDoZFyNl4KjI9pTXvWnqx8xA1jTqeIp67Pg/view" TargetMode="External"/><Relationship Id="rId7" Type="http://schemas.openxmlformats.org/officeDocument/2006/relationships/hyperlink" Target="https://docs.google.com/presentation/d/1HNqnugsFJSG__8jxkLd4sPA2joajH6ZDbFUpHOcDUyI/view" TargetMode="External"/><Relationship Id="rId8" Type="http://schemas.openxmlformats.org/officeDocument/2006/relationships/hyperlink" Target="https://youtu.be/0gmPxr65brg?feature=shared"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1.png"/><Relationship Id="rId4" Type="http://schemas.openxmlformats.org/officeDocument/2006/relationships/hyperlink" Target="https://docs.google.com/presentation/d/1CD_z5Fn4ZfY3KKsRhenkPWP6qt2lmulM-xO5fZlq5rk/view" TargetMode="External"/><Relationship Id="rId5"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3" name="Shape 53"/>
        <p:cNvGrpSpPr/>
        <p:nvPr/>
      </p:nvGrpSpPr>
      <p:grpSpPr>
        <a:xfrm>
          <a:off x="0" y="0"/>
          <a:ext cx="0" cy="0"/>
          <a:chOff x="0" y="0"/>
          <a:chExt cx="0" cy="0"/>
        </a:xfrm>
      </p:grpSpPr>
      <p:pic>
        <p:nvPicPr>
          <p:cNvPr id="54" name="Google Shape;54;p13"/>
          <p:cNvPicPr preferRelativeResize="0"/>
          <p:nvPr/>
        </p:nvPicPr>
        <p:blipFill>
          <a:blip r:embed="rId3">
            <a:alphaModFix/>
          </a:blip>
          <a:stretch>
            <a:fillRect/>
          </a:stretch>
        </p:blipFill>
        <p:spPr>
          <a:xfrm>
            <a:off x="493763" y="7223664"/>
            <a:ext cx="333180" cy="333180"/>
          </a:xfrm>
          <a:prstGeom prst="rect">
            <a:avLst/>
          </a:prstGeom>
          <a:noFill/>
          <a:ln>
            <a:noFill/>
          </a:ln>
        </p:spPr>
      </p:pic>
      <p:sp>
        <p:nvSpPr>
          <p:cNvPr id="55" name="Google Shape;55;p13"/>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a:t>
            </a:r>
            <a:r>
              <a:rPr lang="en" sz="1100">
                <a:solidFill>
                  <a:srgbClr val="666666"/>
                </a:solidFill>
                <a:latin typeface="Inter"/>
                <a:ea typeface="Inter"/>
                <a:cs typeface="Inter"/>
                <a:sym typeface="Inter"/>
              </a:rPr>
              <a:t>2025</a:t>
            </a:r>
            <a:r>
              <a:rPr lang="en" sz="1100">
                <a:solidFill>
                  <a:srgbClr val="666666"/>
                </a:solidFill>
                <a:latin typeface="Inter"/>
                <a:ea typeface="Inter"/>
                <a:cs typeface="Inter"/>
                <a:sym typeface="Inter"/>
              </a:rPr>
              <a:t>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56" name="Google Shape;56;p13"/>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57" name="Google Shape;57;p13"/>
          <p:cNvGraphicFramePr/>
          <p:nvPr/>
        </p:nvGraphicFramePr>
        <p:xfrm>
          <a:off x="495275" y="568263"/>
          <a:ext cx="3000000" cy="3000000"/>
        </p:xfrm>
        <a:graphic>
          <a:graphicData uri="http://schemas.openxmlformats.org/drawingml/2006/table">
            <a:tbl>
              <a:tblPr>
                <a:noFill/>
                <a:tableStyleId>{381D57AA-FA7F-4B81-8E8C-6189C9BC43A0}</a:tableStyleId>
              </a:tblPr>
              <a:tblGrid>
                <a:gridCol w="1268650"/>
                <a:gridCol w="3930825"/>
                <a:gridCol w="3854550"/>
              </a:tblGrid>
              <a:tr h="186575">
                <a:tc>
                  <a:txBody>
                    <a:bodyPr/>
                    <a:lstStyle/>
                    <a:p>
                      <a:pPr indent="0" lvl="0" marL="0" rtl="0" algn="l">
                        <a:lnSpc>
                          <a:spcPct val="100000"/>
                        </a:lnSpc>
                        <a:spcBef>
                          <a:spcPts val="0"/>
                        </a:spcBef>
                        <a:spcAft>
                          <a:spcPts val="0"/>
                        </a:spcAft>
                        <a:buNone/>
                      </a:pPr>
                      <a:r>
                        <a:t/>
                      </a:r>
                      <a:endParaRPr>
                        <a:latin typeface="Inter"/>
                        <a:ea typeface="Inter"/>
                        <a:cs typeface="Inter"/>
                        <a:sym typeface="Inter"/>
                      </a:endParaRPr>
                    </a:p>
                  </a:txBody>
                  <a:tcPr marT="91425" marB="91425" marR="91425" marL="91425"/>
                </a:tc>
                <a:tc gridSpan="2">
                  <a:txBody>
                    <a:bodyPr/>
                    <a:lstStyle/>
                    <a:p>
                      <a:pPr indent="0" lvl="0" marL="0" rtl="0" algn="l">
                        <a:lnSpc>
                          <a:spcPct val="100000"/>
                        </a:lnSpc>
                        <a:spcBef>
                          <a:spcPts val="0"/>
                        </a:spcBef>
                        <a:spcAft>
                          <a:spcPts val="0"/>
                        </a:spcAft>
                        <a:buNone/>
                      </a:pPr>
                      <a:r>
                        <a:rPr b="1" lang="en" sz="1300">
                          <a:latin typeface="Inter"/>
                          <a:ea typeface="Inter"/>
                          <a:cs typeface="Inter"/>
                          <a:sym typeface="Inter"/>
                        </a:rPr>
                        <a:t>LESSON 11: Assessment</a:t>
                      </a:r>
                      <a:endParaRPr b="1" sz="1300">
                        <a:latin typeface="Inter"/>
                        <a:ea typeface="Inter"/>
                        <a:cs typeface="Inter"/>
                        <a:sym typeface="Inter"/>
                      </a:endParaRPr>
                    </a:p>
                  </a:txBody>
                  <a:tcPr marT="91425" marB="91425" marR="91425" marL="91425"/>
                </a:tc>
                <a:tc hMerge="1"/>
              </a:tr>
              <a:tr h="272675">
                <a:tc>
                  <a:txBody>
                    <a:bodyPr/>
                    <a:lstStyle/>
                    <a:p>
                      <a:pPr indent="0" lvl="0" marL="0" rtl="0" algn="l">
                        <a:lnSpc>
                          <a:spcPct val="100000"/>
                        </a:lnSpc>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SUPPORTING QUESTION</a:t>
                      </a:r>
                      <a:endParaRPr b="1" sz="1300">
                        <a:latin typeface="Inter"/>
                        <a:ea typeface="Inter"/>
                        <a:cs typeface="Inter"/>
                        <a:sym typeface="Inter"/>
                      </a:endParaRPr>
                    </a:p>
                  </a:txBody>
                  <a:tcPr marT="91425" marB="91425" marR="91425" marL="91425"/>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How do I tell my own story in a meaningful and responsible way?</a:t>
                      </a:r>
                      <a:endParaRPr sz="1200">
                        <a:solidFill>
                          <a:schemeClr val="dk1"/>
                        </a:solidFill>
                        <a:latin typeface="Inter"/>
                        <a:ea typeface="Inter"/>
                        <a:cs typeface="Inter"/>
                        <a:sym typeface="Inter"/>
                      </a:endParaRPr>
                    </a:p>
                  </a:txBody>
                  <a:tcPr marT="91425" marB="91425" marR="91425" marL="91425"/>
                </a:tc>
                <a:tc hMerge="1"/>
              </a:tr>
              <a:tr h="272675">
                <a:tc>
                  <a:txBody>
                    <a:bodyPr/>
                    <a:lstStyle/>
                    <a:p>
                      <a:pPr indent="0" lvl="0" marL="0" rtl="0" algn="l">
                        <a:lnSpc>
                          <a:spcPct val="100000"/>
                        </a:lnSpc>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FOCUS SKILL(S)</a:t>
                      </a:r>
                      <a:endParaRPr b="1" sz="1300">
                        <a:solidFill>
                          <a:schemeClr val="dk1"/>
                        </a:solidFill>
                        <a:latin typeface="Inter"/>
                        <a:ea typeface="Inter"/>
                        <a:cs typeface="Inter"/>
                        <a:sym typeface="Inter"/>
                      </a:endParaRPr>
                    </a:p>
                  </a:txBody>
                  <a:tcPr marT="91425" marB="91425" marR="91425" marL="91425"/>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All skills from the unit</a:t>
                      </a:r>
                      <a:endParaRPr sz="1200">
                        <a:solidFill>
                          <a:schemeClr val="dk1"/>
                        </a:solidFill>
                        <a:latin typeface="Inter"/>
                        <a:ea typeface="Inter"/>
                        <a:cs typeface="Inter"/>
                        <a:sym typeface="Inter"/>
                      </a:endParaRPr>
                    </a:p>
                  </a:txBody>
                  <a:tcPr marT="91425" marB="91425" marR="91425" marL="91425">
                    <a:lnB cap="flat" cmpd="sng" w="9525">
                      <a:solidFill>
                        <a:srgbClr val="9E9E9E"/>
                      </a:solidFill>
                      <a:prstDash val="solid"/>
                      <a:round/>
                      <a:headEnd len="sm" w="sm" type="none"/>
                      <a:tailEnd len="sm" w="sm" type="none"/>
                    </a:lnB>
                  </a:tcPr>
                </a:tc>
                <a:tc hMerge="1"/>
              </a:tr>
              <a:tr h="344450">
                <a:tc>
                  <a:txBody>
                    <a:bodyPr/>
                    <a:lstStyle/>
                    <a:p>
                      <a:pPr indent="0" lvl="0" marL="0" rtl="0" algn="l">
                        <a:lnSpc>
                          <a:spcPct val="100000"/>
                        </a:lnSpc>
                        <a:spcBef>
                          <a:spcPts val="0"/>
                        </a:spcBef>
                        <a:spcAft>
                          <a:spcPts val="0"/>
                        </a:spcAft>
                        <a:buNone/>
                      </a:pPr>
                      <a:r>
                        <a:rPr b="1" lang="en" sz="1300">
                          <a:solidFill>
                            <a:schemeClr val="dk1"/>
                          </a:solidFill>
                          <a:latin typeface="Inter"/>
                          <a:ea typeface="Inter"/>
                          <a:cs typeface="Inter"/>
                          <a:sym typeface="Inter"/>
                        </a:rPr>
                        <a:t>MATERIALS</a:t>
                      </a:r>
                      <a:endParaRPr b="1" sz="1300">
                        <a:solidFill>
                          <a:schemeClr val="dk1"/>
                        </a:solidFill>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tcPr>
                </a:tc>
                <a:tc>
                  <a:txBody>
                    <a:bodyPr/>
                    <a:lstStyle/>
                    <a:p>
                      <a:pPr indent="0" lvl="0" marL="0" rtl="0" algn="ctr">
                        <a:spcBef>
                          <a:spcPts val="0"/>
                        </a:spcBef>
                        <a:spcAft>
                          <a:spcPts val="0"/>
                        </a:spcAft>
                        <a:buNone/>
                      </a:pPr>
                      <a:r>
                        <a:rPr lang="en" sz="1200">
                          <a:latin typeface="Inter"/>
                          <a:ea typeface="Inter"/>
                          <a:cs typeface="Inter"/>
                          <a:sym typeface="Inter"/>
                        </a:rPr>
                        <a:t>TEACHER</a:t>
                      </a:r>
                      <a:endParaRPr sz="1200">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4"/>
                        </a:rPr>
                        <a:t>Unit 1 Assessment Worksheet + Exemplars</a:t>
                      </a:r>
                      <a:endParaRPr sz="1200">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5"/>
                        </a:rPr>
                        <a:t>Historians’ Fallacies Readings</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en" sz="1200">
                          <a:latin typeface="Inter"/>
                          <a:ea typeface="Inter"/>
                          <a:cs typeface="Inter"/>
                          <a:sym typeface="Inter"/>
                        </a:rPr>
                        <a:t>STUDENT</a:t>
                      </a:r>
                      <a:endParaRPr sz="1200">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6"/>
                        </a:rPr>
                        <a:t>Printed Student Handouts</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258325">
                <a:tc rowSpan="2">
                  <a:txBody>
                    <a:bodyPr/>
                    <a:lstStyle/>
                    <a:p>
                      <a:pPr indent="0" lvl="0" marL="0" rtl="0" algn="l">
                        <a:lnSpc>
                          <a:spcPct val="100000"/>
                        </a:lnSpc>
                        <a:spcBef>
                          <a:spcPts val="0"/>
                        </a:spcBef>
                        <a:spcAft>
                          <a:spcPts val="0"/>
                        </a:spcAft>
                        <a:buNone/>
                      </a:pPr>
                      <a:r>
                        <a:rPr b="1" lang="en" sz="1300">
                          <a:solidFill>
                            <a:schemeClr val="dk1"/>
                          </a:solidFill>
                          <a:latin typeface="Inter"/>
                          <a:ea typeface="Inter"/>
                          <a:cs typeface="Inter"/>
                          <a:sym typeface="Inter"/>
                        </a:rPr>
                        <a:t>DO FIRST</a:t>
                      </a:r>
                      <a:endParaRPr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To introduce the concepts of personal identity, students will first watch a video. This video, Who Am I?!, by Hank Green, provides nuance and complexity to the conversation about how our identity changes over time.</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688925">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latin typeface="Inter"/>
                          <a:ea typeface="Inter"/>
                          <a:cs typeface="Inter"/>
                          <a:sym typeface="Inter"/>
                        </a:rPr>
                        <a:t>Hand out and direct students to page 1 of </a:t>
                      </a:r>
                      <a:r>
                        <a:rPr lang="en" sz="1200" u="sng">
                          <a:solidFill>
                            <a:schemeClr val="hlink"/>
                          </a:solidFill>
                          <a:latin typeface="Inter"/>
                          <a:ea typeface="Inter"/>
                          <a:cs typeface="Inter"/>
                          <a:sym typeface="Inter"/>
                          <a:hlinkClick r:id="rId7"/>
                        </a:rPr>
                        <a:t>student worksheet</a:t>
                      </a:r>
                      <a:endParaRPr sz="1200">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u="sng">
                          <a:solidFill>
                            <a:schemeClr val="hlink"/>
                          </a:solidFill>
                          <a:latin typeface="Inter"/>
                          <a:ea typeface="Inter"/>
                          <a:cs typeface="Inter"/>
                          <a:sym typeface="Inter"/>
                          <a:hlinkClick r:id="rId8"/>
                        </a:rPr>
                        <a:t>Play video</a:t>
                      </a:r>
                      <a:r>
                        <a:rPr lang="en" sz="1200">
                          <a:latin typeface="Inter"/>
                          <a:ea typeface="Inter"/>
                          <a:cs typeface="Inter"/>
                          <a:sym typeface="Inter"/>
                        </a:rPr>
                        <a:t>, directing students to follow along with transcript</a:t>
                      </a:r>
                      <a:endParaRPr sz="1200">
                        <a:solidFill>
                          <a:srgbClr val="000000"/>
                        </a:solidFill>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Facilitate student answering of the two reflection question after the video</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Watch the video, following along with the transcript</a:t>
                      </a:r>
                      <a:endParaRPr sz="1200">
                        <a:solidFill>
                          <a:srgbClr val="000000"/>
                        </a:solidFill>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Answer the two video reflection questions</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516700">
                <a:tc rowSpan="2">
                  <a:txBody>
                    <a:bodyPr/>
                    <a:lstStyle/>
                    <a:p>
                      <a:pPr indent="0" lvl="0" marL="0" rtl="0" algn="l">
                        <a:lnSpc>
                          <a:spcPct val="100000"/>
                        </a:lnSpc>
                        <a:spcBef>
                          <a:spcPts val="0"/>
                        </a:spcBef>
                        <a:spcAft>
                          <a:spcPts val="0"/>
                        </a:spcAft>
                        <a:buNone/>
                      </a:pPr>
                      <a:r>
                        <a:rPr b="1" lang="en" sz="1300">
                          <a:latin typeface="Inter"/>
                          <a:ea typeface="Inter"/>
                          <a:cs typeface="Inter"/>
                          <a:sym typeface="Inter"/>
                        </a:rPr>
                        <a:t>ACTIVITY 1 - LAUNCH</a:t>
                      </a:r>
                      <a:endParaRPr b="1"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Introduce this unit’s assessment by going over Directions page (page 2 of the student worksheet). As a final lesson to center the dispositions, tools, and methods of the scholar before students begin engaging with the content next unit, this assessment also serves as an implicit introduction to the concept of identity. It does this by providing students the opportunity to practice the strategies from the unit while completing a personal history. </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516700">
                <a:tc vMerge="1"/>
                <a:tc>
                  <a:txBody>
                    <a:bodyPr/>
                    <a:lstStyle/>
                    <a:p>
                      <a:pPr indent="0" lvl="0" marL="0" rtl="0" algn="ctr">
                        <a:spcBef>
                          <a:spcPts val="0"/>
                        </a:spcBef>
                        <a:spcAft>
                          <a:spcPts val="0"/>
                        </a:spcAft>
                        <a:buNone/>
                      </a:pPr>
                      <a:r>
                        <a:rPr lang="en" sz="1200">
                          <a:solidFill>
                            <a:schemeClr val="dk1"/>
                          </a:solidFill>
                          <a:latin typeface="Inter"/>
                          <a:ea typeface="Inter"/>
                          <a:cs typeface="Inter"/>
                          <a:sym typeface="Inter"/>
                        </a:rPr>
                        <a:t>TEACHER ACTIONS</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Direct students to page 2</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Review directions with students, addressing any questions</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If helpful, show students exemplar</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en" sz="1200">
                          <a:solidFill>
                            <a:schemeClr val="dk1"/>
                          </a:solidFill>
                          <a:latin typeface="Inter"/>
                          <a:ea typeface="Inter"/>
                          <a:cs typeface="Inter"/>
                          <a:sym typeface="Inter"/>
                        </a:rPr>
                        <a:t>STUDENT ACTIONS</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Follow along with teacher directions</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Ask questions as needed</a:t>
                      </a:r>
                      <a:endParaRPr sz="1200">
                        <a:solidFill>
                          <a:schemeClr val="dk1"/>
                        </a:solidFill>
                        <a:latin typeface="Inter"/>
                        <a:ea typeface="Inter"/>
                        <a:cs typeface="Inter"/>
                        <a:sym typeface="Inter"/>
                      </a:endParaRPr>
                    </a:p>
                    <a:p>
                      <a:pPr indent="0" lvl="0" marL="0" rtl="0" algn="l">
                        <a:spcBef>
                          <a:spcPts val="0"/>
                        </a:spcBef>
                        <a:spcAft>
                          <a:spcPts val="0"/>
                        </a:spcAft>
                        <a:buSzPts val="1200"/>
                        <a:buFont typeface="Inter"/>
                        <a:buNone/>
                      </a:pPr>
                      <a:r>
                        <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58" name="Google Shape;58;p13"/>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900"/>
              <a:buFont typeface="Arial"/>
              <a:buNone/>
            </a:pPr>
            <a:r>
              <a:rPr lang="en" sz="1800">
                <a:solidFill>
                  <a:schemeClr val="dk1"/>
                </a:solidFill>
                <a:latin typeface="Plus Jakarta Sans Medium"/>
                <a:ea typeface="Plus Jakarta Sans Medium"/>
                <a:cs typeface="Plus Jakarta Sans Medium"/>
                <a:sym typeface="Plus Jakarta Sans Medium"/>
              </a:rPr>
              <a:t>Thinking Like a Historian</a:t>
            </a:r>
            <a:r>
              <a:rPr lang="en" sz="1800">
                <a:solidFill>
                  <a:schemeClr val="dk1"/>
                </a:solidFill>
                <a:latin typeface="Plus Jakarta Sans Medium"/>
                <a:ea typeface="Plus Jakarta Sans Medium"/>
                <a:cs typeface="Plus Jakarta Sans Medium"/>
                <a:sym typeface="Plus Jakarta Sans Medium"/>
              </a:rPr>
              <a:t>: Daily Lesson Plan (120 Minutes)</a:t>
            </a:r>
            <a:endParaRPr sz="1800">
              <a:solidFill>
                <a:schemeClr val="dk1"/>
              </a:solidFill>
              <a:latin typeface="Plus Jakarta Sans Medium"/>
              <a:ea typeface="Plus Jakarta Sans Medium"/>
              <a:cs typeface="Plus Jakarta Sans Medium"/>
              <a:sym typeface="Plus Jakarta Sans Medium"/>
            </a:endParaRPr>
          </a:p>
        </p:txBody>
      </p:sp>
      <p:pic>
        <p:nvPicPr>
          <p:cNvPr id="59" name="Google Shape;59;p13"/>
          <p:cNvPicPr preferRelativeResize="0"/>
          <p:nvPr/>
        </p:nvPicPr>
        <p:blipFill>
          <a:blip r:embed="rId9">
            <a:alphaModFix/>
          </a:blip>
          <a:stretch>
            <a:fillRect/>
          </a:stretch>
        </p:blipFill>
        <p:spPr>
          <a:xfrm>
            <a:off x="279881" y="89249"/>
            <a:ext cx="816414" cy="338543"/>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63" name="Shape 63"/>
        <p:cNvGrpSpPr/>
        <p:nvPr/>
      </p:nvGrpSpPr>
      <p:grpSpPr>
        <a:xfrm>
          <a:off x="0" y="0"/>
          <a:ext cx="0" cy="0"/>
          <a:chOff x="0" y="0"/>
          <a:chExt cx="0" cy="0"/>
        </a:xfrm>
      </p:grpSpPr>
      <p:pic>
        <p:nvPicPr>
          <p:cNvPr id="64" name="Google Shape;64;p14"/>
          <p:cNvPicPr preferRelativeResize="0"/>
          <p:nvPr/>
        </p:nvPicPr>
        <p:blipFill>
          <a:blip r:embed="rId3">
            <a:alphaModFix/>
          </a:blip>
          <a:stretch>
            <a:fillRect/>
          </a:stretch>
        </p:blipFill>
        <p:spPr>
          <a:xfrm>
            <a:off x="493763" y="7223664"/>
            <a:ext cx="333180" cy="333180"/>
          </a:xfrm>
          <a:prstGeom prst="rect">
            <a:avLst/>
          </a:prstGeom>
          <a:noFill/>
          <a:ln>
            <a:noFill/>
          </a:ln>
        </p:spPr>
      </p:pic>
      <p:sp>
        <p:nvSpPr>
          <p:cNvPr id="65" name="Google Shape;65;p14"/>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66" name="Google Shape;66;p14"/>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67" name="Google Shape;67;p14"/>
          <p:cNvGraphicFramePr/>
          <p:nvPr/>
        </p:nvGraphicFramePr>
        <p:xfrm>
          <a:off x="488388" y="620838"/>
          <a:ext cx="3000000" cy="3000000"/>
        </p:xfrm>
        <a:graphic>
          <a:graphicData uri="http://schemas.openxmlformats.org/drawingml/2006/table">
            <a:tbl>
              <a:tblPr>
                <a:noFill/>
                <a:tableStyleId>{381D57AA-FA7F-4B81-8E8C-6189C9BC43A0}</a:tableStyleId>
              </a:tblPr>
              <a:tblGrid>
                <a:gridCol w="1364275"/>
                <a:gridCol w="3913500"/>
                <a:gridCol w="3776250"/>
              </a:tblGrid>
              <a:tr h="378925">
                <a:tc>
                  <a:txBody>
                    <a:bodyPr/>
                    <a:lstStyle/>
                    <a:p>
                      <a:pPr indent="0" lvl="0" marL="0" rtl="0" algn="l">
                        <a:lnSpc>
                          <a:spcPct val="100000"/>
                        </a:lnSpc>
                        <a:spcBef>
                          <a:spcPts val="0"/>
                        </a:spcBef>
                        <a:spcAft>
                          <a:spcPts val="0"/>
                        </a:spcAft>
                        <a:buNone/>
                      </a:pPr>
                      <a:r>
                        <a:t/>
                      </a:r>
                      <a:endParaRPr>
                        <a:latin typeface="Inter"/>
                        <a:ea typeface="Inter"/>
                        <a:cs typeface="Inter"/>
                        <a:sym typeface="Inter"/>
                      </a:endParaRPr>
                    </a:p>
                  </a:txBody>
                  <a:tcPr marT="91425" marB="91425" marR="91425" marL="91425">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LESSON 11: Assessment - Continued</a:t>
                      </a:r>
                      <a:endParaRPr b="1" sz="1300">
                        <a:solidFill>
                          <a:schemeClr val="dk1"/>
                        </a:solidFill>
                        <a:latin typeface="Inter"/>
                        <a:ea typeface="Inter"/>
                        <a:cs typeface="Inter"/>
                        <a:sym typeface="Inter"/>
                      </a:endParaRPr>
                    </a:p>
                  </a:txBody>
                  <a:tcPr marT="91425" marB="91425" marR="91425" marL="91425">
                    <a:lnB cap="flat" cmpd="sng" w="9525">
                      <a:solidFill>
                        <a:srgbClr val="9E9E9E"/>
                      </a:solidFill>
                      <a:prstDash val="solid"/>
                      <a:round/>
                      <a:headEnd len="sm" w="sm" type="none"/>
                      <a:tailEnd len="sm" w="sm" type="none"/>
                    </a:lnB>
                  </a:tcPr>
                </a:tc>
                <a:tc hMerge="1"/>
              </a:tr>
              <a:tr h="699550">
                <a:tc rowSpan="2">
                  <a:txBody>
                    <a:bodyPr/>
                    <a:lstStyle/>
                    <a:p>
                      <a:pPr indent="0" lvl="0" marL="0" rtl="0" algn="l">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ACTIVITY 2 -</a:t>
                      </a:r>
                      <a:endParaRPr b="1" sz="13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PRACTICE</a:t>
                      </a:r>
                      <a:endParaRPr b="1"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In the first part of the end-of-unit project, students are to create a personal poster that both highlights information about themselves, as well as the necessary historical thinking skills do that effectively. Students can draw, print, or write as appropriate and feasible for this project.</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874450">
                <a:tc vMerge="1"/>
                <a:tc>
                  <a:txBody>
                    <a:bodyPr/>
                    <a:lstStyle/>
                    <a:p>
                      <a:pPr indent="0" lvl="0" marL="0" rtl="0" algn="ctr">
                        <a:spcBef>
                          <a:spcPts val="0"/>
                        </a:spcBef>
                        <a:spcAft>
                          <a:spcPts val="0"/>
                        </a:spcAft>
                        <a:buNone/>
                      </a:pPr>
                      <a:r>
                        <a:rPr lang="en" sz="1200">
                          <a:solidFill>
                            <a:schemeClr val="dk1"/>
                          </a:solidFill>
                          <a:latin typeface="Inter"/>
                          <a:ea typeface="Inter"/>
                          <a:cs typeface="Inter"/>
                          <a:sym typeface="Inter"/>
                        </a:rPr>
                        <a:t>TEACHER ACTIONS</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Provide materials for </a:t>
                      </a:r>
                      <a:r>
                        <a:rPr lang="en" sz="1200">
                          <a:solidFill>
                            <a:schemeClr val="dk1"/>
                          </a:solidFill>
                          <a:latin typeface="Inter"/>
                          <a:ea typeface="Inter"/>
                          <a:cs typeface="Inter"/>
                          <a:sym typeface="Inter"/>
                        </a:rPr>
                        <a:t>digital</a:t>
                      </a:r>
                      <a:r>
                        <a:rPr lang="en" sz="1200">
                          <a:solidFill>
                            <a:schemeClr val="dk1"/>
                          </a:solidFill>
                          <a:latin typeface="Inter"/>
                          <a:ea typeface="Inter"/>
                          <a:cs typeface="Inter"/>
                          <a:sym typeface="Inter"/>
                        </a:rPr>
                        <a:t> or physical artistic completion</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Monitor and support student work</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en" sz="1200">
                          <a:solidFill>
                            <a:schemeClr val="dk1"/>
                          </a:solidFill>
                          <a:latin typeface="Inter"/>
                          <a:ea typeface="Inter"/>
                          <a:cs typeface="Inter"/>
                          <a:sym typeface="Inter"/>
                        </a:rPr>
                        <a:t>STUDENT ACTIONS</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Work on the poster component of the end-of-unit project</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1451525">
                <a:tc rowSpan="2">
                  <a:txBody>
                    <a:bodyPr/>
                    <a:lstStyle/>
                    <a:p>
                      <a:pPr indent="0" lvl="0" marL="0" rtl="0" algn="l">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ACTIVITY 3 - EXHIBIT</a:t>
                      </a:r>
                      <a:endParaRPr b="1" sz="13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Then,</a:t>
                      </a:r>
                      <a:r>
                        <a:rPr lang="en" sz="1200">
                          <a:solidFill>
                            <a:schemeClr val="dk1"/>
                          </a:solidFill>
                          <a:latin typeface="Inter"/>
                          <a:ea typeface="Inter"/>
                          <a:cs typeface="Inter"/>
                          <a:sym typeface="Inter"/>
                        </a:rPr>
                        <a:t> students will practice some of the scholarly writing strategies they engaged with in this unit. Focused both on dispositions and methods, students must first think of how a scholar might have to employ historical empathy toward them. This task forces students to think about how others might perceive, or even judge their own story. It is a helpful exercise as they become the scholar needing to employ historical empathy throughout the the year. For the second question, students need to cite </a:t>
                      </a:r>
                      <a:r>
                        <a:rPr i="1" lang="en" sz="1200">
                          <a:solidFill>
                            <a:schemeClr val="dk1"/>
                          </a:solidFill>
                          <a:latin typeface="Inter"/>
                          <a:ea typeface="Inter"/>
                          <a:cs typeface="Inter"/>
                          <a:sym typeface="Inter"/>
                        </a:rPr>
                        <a:t>Historians’ Fallacies, </a:t>
                      </a:r>
                      <a:r>
                        <a:rPr lang="en" sz="1200">
                          <a:solidFill>
                            <a:schemeClr val="dk1"/>
                          </a:solidFill>
                          <a:latin typeface="Inter"/>
                          <a:ea typeface="Inter"/>
                          <a:cs typeface="Inter"/>
                          <a:sym typeface="Inter"/>
                        </a:rPr>
                        <a:t>so be sure students have access to those readings. Finally, students will end by thinking through scholarly questions that could be asked by someone exploring their life.</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751850">
                <a:tc vMerge="1"/>
                <a:tc>
                  <a:txBody>
                    <a:bodyPr/>
                    <a:lstStyle/>
                    <a:p>
                      <a:pPr indent="0" lvl="0" marL="0" rtl="0" algn="ctr">
                        <a:spcBef>
                          <a:spcPts val="0"/>
                        </a:spcBef>
                        <a:spcAft>
                          <a:spcPts val="0"/>
                        </a:spcAft>
                        <a:buNone/>
                      </a:pPr>
                      <a:r>
                        <a:rPr lang="en" sz="1200">
                          <a:solidFill>
                            <a:schemeClr val="dk1"/>
                          </a:solidFill>
                          <a:latin typeface="Inter"/>
                          <a:ea typeface="Inter"/>
                          <a:cs typeface="Inter"/>
                          <a:sym typeface="Inter"/>
                        </a:rPr>
                        <a:t>TEACHER ACTIONS</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Provide the </a:t>
                      </a:r>
                      <a:r>
                        <a:rPr lang="en" sz="1200" u="sng">
                          <a:solidFill>
                            <a:schemeClr val="hlink"/>
                          </a:solidFill>
                          <a:latin typeface="Inter"/>
                          <a:ea typeface="Inter"/>
                          <a:cs typeface="Inter"/>
                          <a:sym typeface="Inter"/>
                          <a:hlinkClick r:id="rId4"/>
                        </a:rPr>
                        <a:t>Historians’ Fallacies Readings</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Monitor and support student working</a:t>
                      </a:r>
                      <a:endParaRPr sz="1200">
                        <a:solidFill>
                          <a:schemeClr val="dk1"/>
                        </a:solidFill>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en" sz="1200">
                          <a:solidFill>
                            <a:schemeClr val="dk1"/>
                          </a:solidFill>
                          <a:latin typeface="Inter"/>
                          <a:ea typeface="Inter"/>
                          <a:cs typeface="Inter"/>
                          <a:sym typeface="Inter"/>
                        </a:rPr>
                        <a:t>STUDENT ACTIONS</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Answer questions 1-3, ensuring the use of CER for question 2</a:t>
                      </a:r>
                      <a:endParaRPr sz="1200">
                        <a:solidFill>
                          <a:schemeClr val="dk1"/>
                        </a:solidFill>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913150">
                <a:tc rowSpan="2">
                  <a:txBody>
                    <a:bodyPr/>
                    <a:lstStyle/>
                    <a:p>
                      <a:pPr indent="0" lvl="0" marL="0" rtl="0" algn="l">
                        <a:spcBef>
                          <a:spcPts val="0"/>
                        </a:spcBef>
                        <a:spcAft>
                          <a:spcPts val="0"/>
                        </a:spcAft>
                        <a:buNone/>
                      </a:pPr>
                      <a:r>
                        <a:rPr b="1" lang="en" sz="1300">
                          <a:solidFill>
                            <a:schemeClr val="dk1"/>
                          </a:solidFill>
                          <a:latin typeface="Inter"/>
                          <a:ea typeface="Inter"/>
                          <a:cs typeface="Inter"/>
                          <a:sym typeface="Inter"/>
                        </a:rPr>
                        <a:t>CONCLUSION</a:t>
                      </a:r>
                      <a:endParaRPr b="1"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lang="en" sz="1200">
                          <a:solidFill>
                            <a:schemeClr val="dk1"/>
                          </a:solidFill>
                          <a:latin typeface="Inter"/>
                          <a:ea typeface="Inter"/>
                          <a:cs typeface="Inter"/>
                          <a:sym typeface="Inter"/>
                        </a:rPr>
                        <a:t>Facilitate opportunities for students to display their posters. This can be done by posting them around the classroom or on their computer screens. Provide directions for movement as students engage in a classroom mingle. This can be a great </a:t>
                      </a:r>
                      <a:r>
                        <a:rPr lang="en" sz="1200">
                          <a:solidFill>
                            <a:schemeClr val="dk1"/>
                          </a:solidFill>
                          <a:latin typeface="Inter"/>
                          <a:ea typeface="Inter"/>
                          <a:cs typeface="Inter"/>
                          <a:sym typeface="Inter"/>
                        </a:rPr>
                        <a:t>opportunity</a:t>
                      </a:r>
                      <a:r>
                        <a:rPr lang="en" sz="1200">
                          <a:solidFill>
                            <a:schemeClr val="dk1"/>
                          </a:solidFill>
                          <a:latin typeface="Inter"/>
                          <a:ea typeface="Inter"/>
                          <a:cs typeface="Inter"/>
                          <a:sym typeface="Inter"/>
                        </a:rPr>
                        <a:t> for students in your class to get to know each other. Alternatively, ask for student volunteers to present their postes to the class.</a:t>
                      </a:r>
                      <a:endParaRPr sz="1200">
                        <a:solidFill>
                          <a:schemeClr val="dk1"/>
                        </a:solidFill>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990225">
                <a:tc vMerge="1"/>
                <a:tc>
                  <a:txBody>
                    <a:bodyPr/>
                    <a:lstStyle/>
                    <a:p>
                      <a:pPr indent="0" lvl="0" marL="0" rtl="0" algn="ctr">
                        <a:spcBef>
                          <a:spcPts val="0"/>
                        </a:spcBef>
                        <a:spcAft>
                          <a:spcPts val="0"/>
                        </a:spcAft>
                        <a:buNone/>
                      </a:pPr>
                      <a:r>
                        <a:rPr lang="en" sz="1200">
                          <a:solidFill>
                            <a:schemeClr val="dk1"/>
                          </a:solidFill>
                          <a:latin typeface="Inter"/>
                          <a:ea typeface="Inter"/>
                          <a:cs typeface="Inter"/>
                          <a:sym typeface="Inter"/>
                        </a:rPr>
                        <a:t>TEACHER ACTIONS</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Provide academic and behavior expectations for </a:t>
                      </a:r>
                      <a:r>
                        <a:rPr lang="en" sz="1200">
                          <a:solidFill>
                            <a:schemeClr val="dk1"/>
                          </a:solidFill>
                          <a:latin typeface="Inter"/>
                          <a:ea typeface="Inter"/>
                          <a:cs typeface="Inter"/>
                          <a:sym typeface="Inter"/>
                        </a:rPr>
                        <a:t>classroom</a:t>
                      </a:r>
                      <a:r>
                        <a:rPr lang="en" sz="1200">
                          <a:solidFill>
                            <a:schemeClr val="dk1"/>
                          </a:solidFill>
                          <a:latin typeface="Inter"/>
                          <a:ea typeface="Inter"/>
                          <a:cs typeface="Inter"/>
                          <a:sym typeface="Inter"/>
                        </a:rPr>
                        <a:t> mingle</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Alternatively, ask for student volunteers</a:t>
                      </a:r>
                      <a:endParaRPr sz="1200">
                        <a:solidFill>
                          <a:schemeClr val="dk1"/>
                        </a:solidFill>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en" sz="1200">
                          <a:solidFill>
                            <a:schemeClr val="dk1"/>
                          </a:solidFill>
                          <a:latin typeface="Inter"/>
                          <a:ea typeface="Inter"/>
                          <a:cs typeface="Inter"/>
                          <a:sym typeface="Inter"/>
                        </a:rPr>
                        <a:t>STUDENT ACTIONS</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Visually display poster</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Mingle with classmates, viewing posters</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Alternatively, volunteer or listen to presentations</a:t>
                      </a:r>
                      <a:endParaRPr sz="1200">
                        <a:solidFill>
                          <a:schemeClr val="dk1"/>
                        </a:solidFill>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68" name="Google Shape;68;p14"/>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900"/>
              <a:buFont typeface="Arial"/>
              <a:buNone/>
            </a:pPr>
            <a:r>
              <a:rPr lang="en" sz="1800">
                <a:solidFill>
                  <a:schemeClr val="dk1"/>
                </a:solidFill>
                <a:latin typeface="Plus Jakarta Sans Medium"/>
                <a:ea typeface="Plus Jakarta Sans Medium"/>
                <a:cs typeface="Plus Jakarta Sans Medium"/>
                <a:sym typeface="Plus Jakarta Sans Medium"/>
              </a:rPr>
              <a:t>Thinking Like a Historian: Daily Lesson Plan (120 Minutes)</a:t>
            </a:r>
            <a:endParaRPr sz="1800">
              <a:solidFill>
                <a:schemeClr val="dk1"/>
              </a:solidFill>
              <a:latin typeface="Plus Jakarta Sans Medium"/>
              <a:ea typeface="Plus Jakarta Sans Medium"/>
              <a:cs typeface="Plus Jakarta Sans Medium"/>
              <a:sym typeface="Plus Jakarta Sans Medium"/>
            </a:endParaRPr>
          </a:p>
        </p:txBody>
      </p:sp>
      <p:pic>
        <p:nvPicPr>
          <p:cNvPr id="69" name="Google Shape;69;p14"/>
          <p:cNvPicPr preferRelativeResize="0"/>
          <p:nvPr/>
        </p:nvPicPr>
        <p:blipFill>
          <a:blip r:embed="rId5">
            <a:alphaModFix/>
          </a:blip>
          <a:stretch>
            <a:fillRect/>
          </a:stretch>
        </p:blipFill>
        <p:spPr>
          <a:xfrm>
            <a:off x="279881" y="89249"/>
            <a:ext cx="816414" cy="338543"/>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