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notesMaster" Target="notesMasters/notesMaster1.xml"/><Relationship Id="rId19" Type="http://schemas.openxmlformats.org/officeDocument/2006/relationships/font" Target="fonts/Inter-bold.fntdata"/><Relationship Id="rId6" Type="http://schemas.openxmlformats.org/officeDocument/2006/relationships/slide" Target="slides/slide1.xml"/><Relationship Id="rId18" Type="http://schemas.openxmlformats.org/officeDocument/2006/relationships/font" Target="fonts/Inter-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15.png"/><Relationship Id="rId6" Type="http://schemas.openxmlformats.org/officeDocument/2006/relationships/image" Target="../media/image1.png"/><Relationship Id="rId7"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5.png"/><Relationship Id="rId6" Type="http://schemas.openxmlformats.org/officeDocument/2006/relationships/image" Target="../media/image1.png"/><Relationship Id="rId7"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9.png"/><Relationship Id="rId5" Type="http://schemas.openxmlformats.org/officeDocument/2006/relationships/image" Target="../media/image15.png"/><Relationship Id="rId6" Type="http://schemas.openxmlformats.org/officeDocument/2006/relationships/image" Target="../media/image1.png"/><Relationship Id="rId7"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25.png"/><Relationship Id="rId5" Type="http://schemas.openxmlformats.org/officeDocument/2006/relationships/image" Target="../media/image22.png"/><Relationship Id="rId6" Type="http://schemas.openxmlformats.org/officeDocument/2006/relationships/image" Target="../media/image26.png"/><Relationship Id="rId7"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23.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85" name="Google Shape;85;p13"/>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86" name="Google Shape;86;p13"/>
          <p:cNvSpPr/>
          <p:nvPr/>
        </p:nvSpPr>
        <p:spPr>
          <a:xfrm>
            <a:off x="837688" y="2223066"/>
            <a:ext cx="2060814" cy="206080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46640" l="-18402" r="-12520" t="-8982"/>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3"/>
          <p:cNvSpPr/>
          <p:nvPr/>
        </p:nvSpPr>
        <p:spPr>
          <a:xfrm>
            <a:off x="1053269" y="8536591"/>
            <a:ext cx="1362394" cy="83020"/>
          </a:xfrm>
          <a:custGeom>
            <a:rect b="b" l="l" r="r" t="t"/>
            <a:pathLst>
              <a:path extrusionOk="0" h="83020" w="1362394">
                <a:moveTo>
                  <a:pt x="0" y="0"/>
                </a:moveTo>
                <a:lnTo>
                  <a:pt x="1362393" y="0"/>
                </a:lnTo>
                <a:lnTo>
                  <a:pt x="1362393" y="83020"/>
                </a:lnTo>
                <a:lnTo>
                  <a:pt x="0" y="83020"/>
                </a:lnTo>
                <a:lnTo>
                  <a:pt x="0" y="0"/>
                </a:lnTo>
                <a:close/>
              </a:path>
            </a:pathLst>
          </a:custGeom>
          <a:blipFill rotWithShape="1">
            <a:blip r:embed="rId5">
              <a:alphaModFix/>
            </a:blip>
            <a:stretch>
              <a:fillRect b="-770352" l="0" r="0" t="-770335"/>
            </a:stretch>
          </a:blipFill>
          <a:ln>
            <a:noFill/>
          </a:ln>
        </p:spPr>
      </p:sp>
      <p:sp>
        <p:nvSpPr>
          <p:cNvPr id="88" name="Google Shape;88;p13"/>
          <p:cNvSpPr/>
          <p:nvPr/>
        </p:nvSpPr>
        <p:spPr>
          <a:xfrm>
            <a:off x="2805711" y="7669436"/>
            <a:ext cx="542474" cy="365492"/>
          </a:xfrm>
          <a:custGeom>
            <a:rect b="b" l="l" r="r" t="t"/>
            <a:pathLst>
              <a:path extrusionOk="0" h="365492" w="542474">
                <a:moveTo>
                  <a:pt x="0" y="0"/>
                </a:moveTo>
                <a:lnTo>
                  <a:pt x="542475" y="0"/>
                </a:lnTo>
                <a:lnTo>
                  <a:pt x="542475" y="365492"/>
                </a:lnTo>
                <a:lnTo>
                  <a:pt x="0" y="365492"/>
                </a:lnTo>
                <a:lnTo>
                  <a:pt x="0" y="0"/>
                </a:lnTo>
                <a:close/>
              </a:path>
            </a:pathLst>
          </a:custGeom>
          <a:blipFill rotWithShape="1">
            <a:blip r:embed="rId6">
              <a:alphaModFix/>
            </a:blip>
            <a:stretch>
              <a:fillRect b="0" l="0" r="0" t="0"/>
            </a:stretch>
          </a:blipFill>
          <a:ln>
            <a:noFill/>
          </a:ln>
        </p:spPr>
      </p:sp>
      <p:sp>
        <p:nvSpPr>
          <p:cNvPr id="89" name="Google Shape;89;p13"/>
          <p:cNvSpPr/>
          <p:nvPr/>
        </p:nvSpPr>
        <p:spPr>
          <a:xfrm>
            <a:off x="6788621" y="9609267"/>
            <a:ext cx="527695" cy="376642"/>
          </a:xfrm>
          <a:custGeom>
            <a:rect b="b" l="l" r="r" t="t"/>
            <a:pathLst>
              <a:path extrusionOk="0" h="376642" w="527695">
                <a:moveTo>
                  <a:pt x="0" y="0"/>
                </a:moveTo>
                <a:lnTo>
                  <a:pt x="527695" y="0"/>
                </a:lnTo>
                <a:lnTo>
                  <a:pt x="527695" y="376642"/>
                </a:lnTo>
                <a:lnTo>
                  <a:pt x="0" y="376642"/>
                </a:lnTo>
                <a:lnTo>
                  <a:pt x="0" y="0"/>
                </a:lnTo>
                <a:close/>
              </a:path>
            </a:pathLst>
          </a:custGeom>
          <a:blipFill rotWithShape="1">
            <a:blip r:embed="rId7">
              <a:alphaModFix/>
            </a:blip>
            <a:stretch>
              <a:fillRect b="0" l="0" r="0" t="0"/>
            </a:stretch>
          </a:blipFill>
          <a:ln>
            <a:noFill/>
          </a:ln>
        </p:spPr>
      </p:sp>
      <p:sp>
        <p:nvSpPr>
          <p:cNvPr id="90" name="Google Shape;90;p13"/>
          <p:cNvSpPr txBox="1"/>
          <p:nvPr/>
        </p:nvSpPr>
        <p:spPr>
          <a:xfrm>
            <a:off x="1011813" y="441067"/>
            <a:ext cx="5851243" cy="638538"/>
          </a:xfrm>
          <a:prstGeom prst="rect">
            <a:avLst/>
          </a:prstGeom>
          <a:noFill/>
          <a:ln>
            <a:noFill/>
          </a:ln>
        </p:spPr>
        <p:txBody>
          <a:bodyPr anchorCtr="0" anchor="t" bIns="0" lIns="0" spcFirstLastPara="1" rIns="0" wrap="square" tIns="0">
            <a:spAutoFit/>
          </a:bodyPr>
          <a:lstStyle/>
          <a:p>
            <a:pPr indent="0" lvl="0" marL="0" marR="0" rtl="0" algn="ctr">
              <a:lnSpc>
                <a:spcPct val="140037"/>
              </a:lnSpc>
              <a:spcBef>
                <a:spcPts val="0"/>
              </a:spcBef>
              <a:spcAft>
                <a:spcPts val="0"/>
              </a:spcAft>
              <a:buNone/>
            </a:pPr>
            <a:r>
              <a:rPr b="0" i="0" lang="en-US" sz="3734" u="none" cap="none" strike="noStrike">
                <a:solidFill>
                  <a:srgbClr val="38E0A4"/>
                </a:solidFill>
                <a:latin typeface="Plus Jakarta Sans"/>
                <a:ea typeface="Plus Jakarta Sans"/>
                <a:cs typeface="Plus Jakarta Sans"/>
                <a:sym typeface="Plus Jakarta Sans"/>
              </a:rPr>
              <a:t>WEETAMOO</a:t>
            </a:r>
            <a:endParaRPr/>
          </a:p>
        </p:txBody>
      </p:sp>
      <p:sp>
        <p:nvSpPr>
          <p:cNvPr id="91" name="Google Shape;91;p13"/>
          <p:cNvSpPr txBox="1"/>
          <p:nvPr/>
        </p:nvSpPr>
        <p:spPr>
          <a:xfrm>
            <a:off x="1450973" y="1131553"/>
            <a:ext cx="4865582"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EFFEF9"/>
                </a:solidFill>
                <a:latin typeface="Halant"/>
                <a:ea typeface="Halant"/>
                <a:cs typeface="Halant"/>
                <a:sym typeface="Halant"/>
              </a:rPr>
              <a:t>Female leader (sachem) of the Pocasset Wampanoag</a:t>
            </a:r>
            <a:endParaRPr/>
          </a:p>
        </p:txBody>
      </p:sp>
      <p:sp>
        <p:nvSpPr>
          <p:cNvPr id="92" name="Google Shape;92;p13"/>
          <p:cNvSpPr txBox="1"/>
          <p:nvPr/>
        </p:nvSpPr>
        <p:spPr>
          <a:xfrm>
            <a:off x="98548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300</a:t>
            </a:r>
            <a:endParaRPr/>
          </a:p>
        </p:txBody>
      </p:sp>
      <p:sp>
        <p:nvSpPr>
          <p:cNvPr id="93" name="Google Shape;93;p13"/>
          <p:cNvSpPr txBox="1"/>
          <p:nvPr/>
        </p:nvSpPr>
        <p:spPr>
          <a:xfrm>
            <a:off x="301911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1675–1676</a:t>
            </a:r>
            <a:endParaRPr/>
          </a:p>
        </p:txBody>
      </p:sp>
      <p:sp>
        <p:nvSpPr>
          <p:cNvPr id="94" name="Google Shape;94;p13"/>
          <p:cNvSpPr txBox="1"/>
          <p:nvPr/>
        </p:nvSpPr>
        <p:spPr>
          <a:xfrm>
            <a:off x="5060274"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1676</a:t>
            </a:r>
            <a:endParaRPr/>
          </a:p>
        </p:txBody>
      </p:sp>
      <p:sp>
        <p:nvSpPr>
          <p:cNvPr id="95" name="Google Shape;95;p13"/>
          <p:cNvSpPr txBox="1"/>
          <p:nvPr/>
        </p:nvSpPr>
        <p:spPr>
          <a:xfrm>
            <a:off x="1030673"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WARRIORS</a:t>
            </a:r>
            <a:endParaRPr/>
          </a:p>
        </p:txBody>
      </p:sp>
      <p:sp>
        <p:nvSpPr>
          <p:cNvPr id="96" name="Google Shape;96;p13"/>
          <p:cNvSpPr txBox="1"/>
          <p:nvPr/>
        </p:nvSpPr>
        <p:spPr>
          <a:xfrm>
            <a:off x="2997551" y="6323817"/>
            <a:ext cx="1879766"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KING PHILIP’S WAR</a:t>
            </a:r>
            <a:endParaRPr/>
          </a:p>
        </p:txBody>
      </p:sp>
      <p:sp>
        <p:nvSpPr>
          <p:cNvPr id="97" name="Google Shape;97;p13"/>
          <p:cNvSpPr txBox="1"/>
          <p:nvPr/>
        </p:nvSpPr>
        <p:spPr>
          <a:xfrm>
            <a:off x="5112997"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DIES</a:t>
            </a:r>
            <a:endParaRPr/>
          </a:p>
        </p:txBody>
      </p:sp>
      <p:sp>
        <p:nvSpPr>
          <p:cNvPr id="98" name="Google Shape;98;p13"/>
          <p:cNvSpPr txBox="1"/>
          <p:nvPr/>
        </p:nvSpPr>
        <p:spPr>
          <a:xfrm>
            <a:off x="1053269" y="6641777"/>
            <a:ext cx="1630821" cy="365005"/>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Were under Weetamoo’s command</a:t>
            </a:r>
            <a:endParaRPr/>
          </a:p>
        </p:txBody>
      </p:sp>
      <p:sp>
        <p:nvSpPr>
          <p:cNvPr id="99" name="Google Shape;99;p13"/>
          <p:cNvSpPr txBox="1"/>
          <p:nvPr/>
        </p:nvSpPr>
        <p:spPr>
          <a:xfrm>
            <a:off x="2958855" y="6641777"/>
            <a:ext cx="1792111"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She was a key Indigenous leader resisting English colonial expansion in New England</a:t>
            </a:r>
            <a:endParaRPr/>
          </a:p>
        </p:txBody>
      </p:sp>
      <p:sp>
        <p:nvSpPr>
          <p:cNvPr id="100" name="Google Shape;100;p13"/>
          <p:cNvSpPr txBox="1"/>
          <p:nvPr/>
        </p:nvSpPr>
        <p:spPr>
          <a:xfrm>
            <a:off x="5006365" y="6641777"/>
            <a:ext cx="1873047"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English colonists publicly displayed her severed head as a warning to other Native resistors.</a:t>
            </a:r>
            <a:endParaRPr/>
          </a:p>
        </p:txBody>
      </p:sp>
      <p:sp>
        <p:nvSpPr>
          <p:cNvPr id="101" name="Google Shape;101;p13"/>
          <p:cNvSpPr txBox="1"/>
          <p:nvPr/>
        </p:nvSpPr>
        <p:spPr>
          <a:xfrm>
            <a:off x="3342986" y="2642397"/>
            <a:ext cx="3827289" cy="25360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Weetamoo was a powerful sachem (leader) of the Pocasset Wampanoag, playing a crucial role in King Philip’s War (1675–1676) against English colonial expansion. As the widow of Wamsutta (Alexander), the brother of Metacom (King Philip, a Wampanoag leader who led the Native resistance against the English), she was deeply involved in Wampanoag resistance.</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She led warriors in battle and maintained alliances with other Native groups. After her capture and death in 1676, her body was found in a river, and colonists displayed her severed head as a warning. Her leadership challenges Eurocentric narratives of gender roles in Native societies.</a:t>
            </a:r>
            <a:endParaRPr/>
          </a:p>
        </p:txBody>
      </p:sp>
      <p:sp>
        <p:nvSpPr>
          <p:cNvPr id="102" name="Google Shape;102;p13"/>
          <p:cNvSpPr txBox="1"/>
          <p:nvPr/>
        </p:nvSpPr>
        <p:spPr>
          <a:xfrm>
            <a:off x="3342986" y="2135177"/>
            <a:ext cx="3827289" cy="31647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790" u="none" cap="none" strike="noStrike">
                <a:solidFill>
                  <a:srgbClr val="6484F3"/>
                </a:solidFill>
                <a:latin typeface="Plus Jakarta Sans"/>
                <a:ea typeface="Plus Jakarta Sans"/>
                <a:cs typeface="Plus Jakarta Sans"/>
                <a:sym typeface="Plus Jakarta Sans"/>
              </a:rPr>
              <a:t>ABOUT ME (C. 1635–1676)</a:t>
            </a:r>
            <a:endParaRPr/>
          </a:p>
        </p:txBody>
      </p:sp>
      <p:sp>
        <p:nvSpPr>
          <p:cNvPr id="103" name="Google Shape;103;p13"/>
          <p:cNvSpPr txBox="1"/>
          <p:nvPr/>
        </p:nvSpPr>
        <p:spPr>
          <a:xfrm>
            <a:off x="820489" y="812601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104" name="Google Shape;104;p13"/>
          <p:cNvSpPr txBox="1"/>
          <p:nvPr/>
        </p:nvSpPr>
        <p:spPr>
          <a:xfrm>
            <a:off x="777240" y="8806902"/>
            <a:ext cx="2035805" cy="850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NARRATIVE OF THE CAPTIVITY AND RESTORATION OF MRS. MARY ROWLANDSON</a:t>
            </a:r>
            <a:endParaRPr/>
          </a:p>
          <a:p>
            <a:pPr indent="0" lvl="0" marL="0" marR="0" rtl="0" algn="ctr">
              <a:lnSpc>
                <a:spcPct val="140000"/>
              </a:lnSpc>
              <a:spcBef>
                <a:spcPts val="0"/>
              </a:spcBef>
              <a:spcAft>
                <a:spcPts val="0"/>
              </a:spcAft>
              <a:buNone/>
            </a:pPr>
            <a:r>
              <a:rPr b="0" i="0" lang="en-US" sz="1000" u="none" cap="none" strike="noStrike">
                <a:solidFill>
                  <a:srgbClr val="383435"/>
                </a:solidFill>
                <a:latin typeface="Plus Jakarta Sans"/>
                <a:ea typeface="Plus Jakarta Sans"/>
                <a:cs typeface="Plus Jakarta Sans"/>
                <a:sym typeface="Plus Jakarta Sans"/>
              </a:rPr>
              <a:t>By Mary Rowlandson</a:t>
            </a:r>
            <a:endParaRPr/>
          </a:p>
        </p:txBody>
      </p:sp>
      <p:sp>
        <p:nvSpPr>
          <p:cNvPr id="105" name="Google Shape;105;p13"/>
          <p:cNvSpPr txBox="1"/>
          <p:nvPr/>
        </p:nvSpPr>
        <p:spPr>
          <a:xfrm>
            <a:off x="3176668" y="8078389"/>
            <a:ext cx="3993607" cy="1719199"/>
          </a:xfrm>
          <a:prstGeom prst="rect">
            <a:avLst/>
          </a:prstGeom>
          <a:noFill/>
          <a:ln>
            <a:noFill/>
          </a:ln>
        </p:spPr>
        <p:txBody>
          <a:bodyPr anchorCtr="0" anchor="t" bIns="0" lIns="0" spcFirstLastPara="1" rIns="0" wrap="square" tIns="0">
            <a:spAutoFit/>
          </a:bodyPr>
          <a:lstStyle/>
          <a:p>
            <a:pPr indent="0" lvl="0" marL="0" marR="0" rtl="0" algn="l">
              <a:lnSpc>
                <a:spcPct val="178000"/>
              </a:lnSpc>
              <a:spcBef>
                <a:spcPts val="0"/>
              </a:spcBef>
              <a:spcAft>
                <a:spcPts val="0"/>
              </a:spcAft>
              <a:buNone/>
            </a:pPr>
            <a:r>
              <a:rPr b="0" i="0" lang="en-US" sz="1100" u="none" cap="none" strike="noStrike">
                <a:solidFill>
                  <a:srgbClr val="231F20"/>
                </a:solidFill>
                <a:latin typeface="Inter"/>
                <a:ea typeface="Inter"/>
                <a:cs typeface="Inter"/>
                <a:sym typeface="Inter"/>
              </a:rPr>
              <a:t>A severe and proud dame she [Weetamoo] was, bestowing every day in dressing herself neat as much time as any of the gentry of the land: powdering her hair, and painting her face, going with necklaces, with jewels in her ears, and bracelets upon her hands. When she had dressed herself, her work was to make girdles of wampum and beads.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4"/>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111" name="Google Shape;111;p14"/>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112" name="Google Shape;112;p14"/>
          <p:cNvSpPr/>
          <p:nvPr/>
        </p:nvSpPr>
        <p:spPr>
          <a:xfrm>
            <a:off x="837688" y="2223066"/>
            <a:ext cx="2060814" cy="206080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42853"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4"/>
          <p:cNvSpPr/>
          <p:nvPr/>
        </p:nvSpPr>
        <p:spPr>
          <a:xfrm>
            <a:off x="1196376" y="8536775"/>
            <a:ext cx="1362394" cy="83020"/>
          </a:xfrm>
          <a:custGeom>
            <a:rect b="b" l="l" r="r" t="t"/>
            <a:pathLst>
              <a:path extrusionOk="0" h="83020" w="1362394">
                <a:moveTo>
                  <a:pt x="0" y="0"/>
                </a:moveTo>
                <a:lnTo>
                  <a:pt x="1362394" y="0"/>
                </a:lnTo>
                <a:lnTo>
                  <a:pt x="1362394" y="83020"/>
                </a:lnTo>
                <a:lnTo>
                  <a:pt x="0" y="83020"/>
                </a:lnTo>
                <a:lnTo>
                  <a:pt x="0" y="0"/>
                </a:lnTo>
                <a:close/>
              </a:path>
            </a:pathLst>
          </a:custGeom>
          <a:blipFill rotWithShape="1">
            <a:blip r:embed="rId5">
              <a:alphaModFix/>
            </a:blip>
            <a:stretch>
              <a:fillRect b="-770352" l="0" r="0" t="-770335"/>
            </a:stretch>
          </a:blipFill>
          <a:ln>
            <a:noFill/>
          </a:ln>
        </p:spPr>
      </p:sp>
      <p:sp>
        <p:nvSpPr>
          <p:cNvPr id="114" name="Google Shape;114;p14"/>
          <p:cNvSpPr txBox="1"/>
          <p:nvPr/>
        </p:nvSpPr>
        <p:spPr>
          <a:xfrm>
            <a:off x="1011813" y="469642"/>
            <a:ext cx="5851243" cy="470898"/>
          </a:xfrm>
          <a:prstGeom prst="rect">
            <a:avLst/>
          </a:prstGeom>
          <a:noFill/>
          <a:ln>
            <a:noFill/>
          </a:ln>
        </p:spPr>
        <p:txBody>
          <a:bodyPr anchorCtr="0" anchor="t" bIns="0" lIns="0" spcFirstLastPara="1" rIns="0" wrap="square" tIns="0">
            <a:spAutoFit/>
          </a:bodyPr>
          <a:lstStyle/>
          <a:p>
            <a:pPr indent="0" lvl="0" marL="0" marR="0" rtl="0" algn="ctr">
              <a:lnSpc>
                <a:spcPct val="140035"/>
              </a:lnSpc>
              <a:spcBef>
                <a:spcPts val="0"/>
              </a:spcBef>
              <a:spcAft>
                <a:spcPts val="0"/>
              </a:spcAft>
              <a:buNone/>
            </a:pPr>
            <a:r>
              <a:rPr b="0" i="0" lang="en-US" sz="2835" u="none" cap="none" strike="noStrike">
                <a:solidFill>
                  <a:srgbClr val="EFFEF9"/>
                </a:solidFill>
                <a:latin typeface="Plus Jakarta Sans"/>
                <a:ea typeface="Plus Jakarta Sans"/>
                <a:cs typeface="Plus Jakarta Sans"/>
                <a:sym typeface="Plus Jakarta Sans"/>
              </a:rPr>
              <a:t>HENDRICK THEYANOGUIN</a:t>
            </a:r>
            <a:endParaRPr/>
          </a:p>
        </p:txBody>
      </p:sp>
      <p:sp>
        <p:nvSpPr>
          <p:cNvPr id="115" name="Google Shape;115;p14"/>
          <p:cNvSpPr txBox="1"/>
          <p:nvPr/>
        </p:nvSpPr>
        <p:spPr>
          <a:xfrm>
            <a:off x="1450973" y="1131553"/>
            <a:ext cx="4865582" cy="425571"/>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0D0608"/>
                </a:solidFill>
                <a:latin typeface="Halant"/>
                <a:ea typeface="Halant"/>
                <a:cs typeface="Halant"/>
                <a:sym typeface="Halant"/>
              </a:rPr>
              <a:t>Mohawk leader who played a key role in British-Iroquois relations.</a:t>
            </a:r>
            <a:endParaRPr/>
          </a:p>
        </p:txBody>
      </p:sp>
      <p:sp>
        <p:nvSpPr>
          <p:cNvPr id="116" name="Google Shape;116;p14"/>
          <p:cNvSpPr txBox="1"/>
          <p:nvPr/>
        </p:nvSpPr>
        <p:spPr>
          <a:xfrm>
            <a:off x="940289" y="5802782"/>
            <a:ext cx="1872756"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6 NATIONS</a:t>
            </a:r>
            <a:endParaRPr/>
          </a:p>
        </p:txBody>
      </p:sp>
      <p:sp>
        <p:nvSpPr>
          <p:cNvPr id="117" name="Google Shape;117;p14"/>
          <p:cNvSpPr txBox="1"/>
          <p:nvPr/>
        </p:nvSpPr>
        <p:spPr>
          <a:xfrm>
            <a:off x="3019111" y="5802782"/>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1744</a:t>
            </a:r>
            <a:endParaRPr/>
          </a:p>
        </p:txBody>
      </p:sp>
      <p:sp>
        <p:nvSpPr>
          <p:cNvPr id="118" name="Google Shape;118;p14"/>
          <p:cNvSpPr txBox="1"/>
          <p:nvPr/>
        </p:nvSpPr>
        <p:spPr>
          <a:xfrm>
            <a:off x="5060274" y="5802782"/>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1754</a:t>
            </a:r>
            <a:endParaRPr/>
          </a:p>
        </p:txBody>
      </p:sp>
      <p:sp>
        <p:nvSpPr>
          <p:cNvPr id="119" name="Google Shape;119;p14"/>
          <p:cNvSpPr txBox="1"/>
          <p:nvPr/>
        </p:nvSpPr>
        <p:spPr>
          <a:xfrm>
            <a:off x="970417" y="6283608"/>
            <a:ext cx="1842628" cy="409275"/>
          </a:xfrm>
          <a:prstGeom prst="rect">
            <a:avLst/>
          </a:prstGeom>
          <a:noFill/>
          <a:ln>
            <a:noFill/>
          </a:ln>
        </p:spPr>
        <p:txBody>
          <a:bodyPr anchorCtr="0" anchor="t" bIns="0" lIns="0" spcFirstLastPara="1" rIns="0" wrap="square" tIns="0">
            <a:spAutoFit/>
          </a:bodyPr>
          <a:lstStyle/>
          <a:p>
            <a:pPr indent="0" lvl="0" marL="0" marR="0" rtl="0" algn="ctr">
              <a:lnSpc>
                <a:spcPct val="115013"/>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IROQUOIS CONFEDERACY</a:t>
            </a:r>
            <a:endParaRPr/>
          </a:p>
        </p:txBody>
      </p:sp>
      <p:sp>
        <p:nvSpPr>
          <p:cNvPr id="120" name="Google Shape;120;p14"/>
          <p:cNvSpPr txBox="1"/>
          <p:nvPr/>
        </p:nvSpPr>
        <p:spPr>
          <a:xfrm>
            <a:off x="3019111" y="6283608"/>
            <a:ext cx="1675624" cy="409275"/>
          </a:xfrm>
          <a:prstGeom prst="rect">
            <a:avLst/>
          </a:prstGeom>
          <a:noFill/>
          <a:ln>
            <a:noFill/>
          </a:ln>
        </p:spPr>
        <p:txBody>
          <a:bodyPr anchorCtr="0" anchor="t" bIns="0" lIns="0" spcFirstLastPara="1" rIns="0" wrap="square" tIns="0">
            <a:spAutoFit/>
          </a:bodyPr>
          <a:lstStyle/>
          <a:p>
            <a:pPr indent="0" lvl="0" marL="0" marR="0" rtl="0" algn="ctr">
              <a:lnSpc>
                <a:spcPct val="115013"/>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TREATY OF LANCASTER</a:t>
            </a:r>
            <a:endParaRPr/>
          </a:p>
        </p:txBody>
      </p:sp>
      <p:sp>
        <p:nvSpPr>
          <p:cNvPr id="121" name="Google Shape;121;p14"/>
          <p:cNvSpPr txBox="1"/>
          <p:nvPr/>
        </p:nvSpPr>
        <p:spPr>
          <a:xfrm>
            <a:off x="5112997" y="6283608"/>
            <a:ext cx="1675624" cy="409275"/>
          </a:xfrm>
          <a:prstGeom prst="rect">
            <a:avLst/>
          </a:prstGeom>
          <a:noFill/>
          <a:ln>
            <a:noFill/>
          </a:ln>
        </p:spPr>
        <p:txBody>
          <a:bodyPr anchorCtr="0" anchor="t" bIns="0" lIns="0" spcFirstLastPara="1" rIns="0" wrap="square" tIns="0">
            <a:spAutoFit/>
          </a:bodyPr>
          <a:lstStyle/>
          <a:p>
            <a:pPr indent="0" lvl="0" marL="0" marR="0" rtl="0" algn="ctr">
              <a:lnSpc>
                <a:spcPct val="115013"/>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TREATY OF ALBANY</a:t>
            </a:r>
            <a:endParaRPr/>
          </a:p>
        </p:txBody>
      </p:sp>
      <p:sp>
        <p:nvSpPr>
          <p:cNvPr id="122" name="Google Shape;122;p14"/>
          <p:cNvSpPr txBox="1"/>
          <p:nvPr/>
        </p:nvSpPr>
        <p:spPr>
          <a:xfrm>
            <a:off x="1052685" y="6683358"/>
            <a:ext cx="1630821"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 Represented the political interests of these six nations in negotiations</a:t>
            </a:r>
            <a:endParaRPr/>
          </a:p>
        </p:txBody>
      </p:sp>
      <p:sp>
        <p:nvSpPr>
          <p:cNvPr id="123" name="Google Shape;123;p14"/>
          <p:cNvSpPr txBox="1"/>
          <p:nvPr/>
        </p:nvSpPr>
        <p:spPr>
          <a:xfrm>
            <a:off x="2972027" y="6683358"/>
            <a:ext cx="1823473"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Helped negotiate terms between the Iroquois Confederacy and the British colonies</a:t>
            </a:r>
            <a:endParaRPr/>
          </a:p>
        </p:txBody>
      </p:sp>
      <p:sp>
        <p:nvSpPr>
          <p:cNvPr id="124" name="Google Shape;124;p14"/>
          <p:cNvSpPr txBox="1"/>
          <p:nvPr/>
        </p:nvSpPr>
        <p:spPr>
          <a:xfrm>
            <a:off x="4980606" y="6683358"/>
            <a:ext cx="1940406"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participated alongside other Iroquois leaders, aiming to secure alliances with British colonists</a:t>
            </a:r>
            <a:endParaRPr/>
          </a:p>
        </p:txBody>
      </p:sp>
      <p:sp>
        <p:nvSpPr>
          <p:cNvPr id="125" name="Google Shape;125;p14"/>
          <p:cNvSpPr txBox="1"/>
          <p:nvPr/>
        </p:nvSpPr>
        <p:spPr>
          <a:xfrm>
            <a:off x="3342986" y="2642397"/>
            <a:ext cx="3820180" cy="235508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Hendrick Theyanoguin was a Mohawk chief and diplomat who played a key role in British-Iroquois relations in the 18th century. Known for his strong leadership and political savvy, he navigated complex relationships between the Iroquois Confederacy, European settlers, and the French.</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Theyanoguin was instrumental in maintaining Iroquois neutrality during the early stages of the French and Indian War (1754–1763), though the Confederacy later became divided over allegiance to the British. His leadership and decisions were influential in shaping the political landscape of the colonial era.</a:t>
            </a:r>
            <a:endParaRPr/>
          </a:p>
        </p:txBody>
      </p:sp>
      <p:sp>
        <p:nvSpPr>
          <p:cNvPr id="126" name="Google Shape;126;p14"/>
          <p:cNvSpPr txBox="1"/>
          <p:nvPr/>
        </p:nvSpPr>
        <p:spPr>
          <a:xfrm>
            <a:off x="3342986" y="2135177"/>
            <a:ext cx="3820180" cy="31647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790" u="none" cap="none" strike="noStrike">
                <a:solidFill>
                  <a:srgbClr val="6484F3"/>
                </a:solidFill>
                <a:latin typeface="Plus Jakarta Sans"/>
                <a:ea typeface="Plus Jakarta Sans"/>
                <a:cs typeface="Plus Jakarta Sans"/>
                <a:sym typeface="Plus Jakarta Sans"/>
              </a:rPr>
              <a:t>ABOUT ME (C. 1692–1755)</a:t>
            </a:r>
            <a:endParaRPr/>
          </a:p>
        </p:txBody>
      </p:sp>
      <p:sp>
        <p:nvSpPr>
          <p:cNvPr id="127" name="Google Shape;127;p14"/>
          <p:cNvSpPr txBox="1"/>
          <p:nvPr/>
        </p:nvSpPr>
        <p:spPr>
          <a:xfrm>
            <a:off x="970417" y="812375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128" name="Google Shape;128;p14"/>
          <p:cNvSpPr txBox="1"/>
          <p:nvPr/>
        </p:nvSpPr>
        <p:spPr>
          <a:xfrm>
            <a:off x="3408475" y="7724610"/>
            <a:ext cx="3666007" cy="199313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Brethren, You desired us to speak from the bottom of our hearts, and we shall do it. Look about you, and see all these houses full of beaver, and money is all gone to Canada; likewise your powder, lead, and guns, which the French make use of at the Ohio.</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“Brethren, You were desirous we should open our minds and our hearts to you; look at the French, they are men; they are fortifying every where; but we are ashamed to say it; you are like women, bare and open, without any fortifications.</a:t>
            </a:r>
            <a:endParaRPr/>
          </a:p>
        </p:txBody>
      </p:sp>
      <p:sp>
        <p:nvSpPr>
          <p:cNvPr id="129" name="Google Shape;129;p14"/>
          <p:cNvSpPr txBox="1"/>
          <p:nvPr/>
        </p:nvSpPr>
        <p:spPr>
          <a:xfrm>
            <a:off x="777240" y="8806902"/>
            <a:ext cx="2035805" cy="33655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SPEECH AT ALBANY CONGRESS (1754)</a:t>
            </a:r>
            <a:endParaRPr/>
          </a:p>
        </p:txBody>
      </p:sp>
      <p:sp>
        <p:nvSpPr>
          <p:cNvPr id="130" name="Google Shape;130;p14"/>
          <p:cNvSpPr/>
          <p:nvPr/>
        </p:nvSpPr>
        <p:spPr>
          <a:xfrm>
            <a:off x="2805711" y="7669436"/>
            <a:ext cx="542474" cy="365492"/>
          </a:xfrm>
          <a:custGeom>
            <a:rect b="b" l="l" r="r" t="t"/>
            <a:pathLst>
              <a:path extrusionOk="0" h="365492" w="542474">
                <a:moveTo>
                  <a:pt x="0" y="0"/>
                </a:moveTo>
                <a:lnTo>
                  <a:pt x="542475" y="0"/>
                </a:lnTo>
                <a:lnTo>
                  <a:pt x="542475" y="365492"/>
                </a:lnTo>
                <a:lnTo>
                  <a:pt x="0" y="365492"/>
                </a:lnTo>
                <a:lnTo>
                  <a:pt x="0" y="0"/>
                </a:lnTo>
                <a:close/>
              </a:path>
            </a:pathLst>
          </a:custGeom>
          <a:blipFill rotWithShape="1">
            <a:blip r:embed="rId6">
              <a:alphaModFix/>
            </a:blip>
            <a:stretch>
              <a:fillRect b="0" l="0" r="0" t="0"/>
            </a:stretch>
          </a:blipFill>
          <a:ln>
            <a:noFill/>
          </a:ln>
        </p:spPr>
      </p:sp>
      <p:sp>
        <p:nvSpPr>
          <p:cNvPr id="131" name="Google Shape;131;p14"/>
          <p:cNvSpPr/>
          <p:nvPr/>
        </p:nvSpPr>
        <p:spPr>
          <a:xfrm>
            <a:off x="6810634" y="9420382"/>
            <a:ext cx="527695" cy="376642"/>
          </a:xfrm>
          <a:custGeom>
            <a:rect b="b" l="l" r="r" t="t"/>
            <a:pathLst>
              <a:path extrusionOk="0" h="376642" w="527695">
                <a:moveTo>
                  <a:pt x="0" y="0"/>
                </a:moveTo>
                <a:lnTo>
                  <a:pt x="527695" y="0"/>
                </a:lnTo>
                <a:lnTo>
                  <a:pt x="527695" y="376642"/>
                </a:lnTo>
                <a:lnTo>
                  <a:pt x="0" y="376642"/>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5"/>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137" name="Google Shape;137;p15"/>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138" name="Google Shape;138;p15"/>
          <p:cNvSpPr/>
          <p:nvPr/>
        </p:nvSpPr>
        <p:spPr>
          <a:xfrm>
            <a:off x="837688" y="2223066"/>
            <a:ext cx="2060814" cy="206080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4861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5"/>
          <p:cNvSpPr/>
          <p:nvPr/>
        </p:nvSpPr>
        <p:spPr>
          <a:xfrm>
            <a:off x="1196376" y="8536775"/>
            <a:ext cx="1362394" cy="83020"/>
          </a:xfrm>
          <a:custGeom>
            <a:rect b="b" l="l" r="r" t="t"/>
            <a:pathLst>
              <a:path extrusionOk="0" h="83020" w="1362394">
                <a:moveTo>
                  <a:pt x="0" y="0"/>
                </a:moveTo>
                <a:lnTo>
                  <a:pt x="1362394" y="0"/>
                </a:lnTo>
                <a:lnTo>
                  <a:pt x="1362394" y="83020"/>
                </a:lnTo>
                <a:lnTo>
                  <a:pt x="0" y="83020"/>
                </a:lnTo>
                <a:lnTo>
                  <a:pt x="0" y="0"/>
                </a:lnTo>
                <a:close/>
              </a:path>
            </a:pathLst>
          </a:custGeom>
          <a:blipFill rotWithShape="1">
            <a:blip r:embed="rId5">
              <a:alphaModFix/>
            </a:blip>
            <a:stretch>
              <a:fillRect b="-770352" l="0" r="0" t="-770335"/>
            </a:stretch>
          </a:blipFill>
          <a:ln>
            <a:noFill/>
          </a:ln>
        </p:spPr>
      </p:sp>
      <p:sp>
        <p:nvSpPr>
          <p:cNvPr id="140" name="Google Shape;140;p15"/>
          <p:cNvSpPr txBox="1"/>
          <p:nvPr/>
        </p:nvSpPr>
        <p:spPr>
          <a:xfrm>
            <a:off x="1011813" y="450592"/>
            <a:ext cx="5851243" cy="612503"/>
          </a:xfrm>
          <a:prstGeom prst="rect">
            <a:avLst/>
          </a:prstGeom>
          <a:noFill/>
          <a:ln>
            <a:noFill/>
          </a:ln>
        </p:spPr>
        <p:txBody>
          <a:bodyPr anchorCtr="0" anchor="t" bIns="0" lIns="0" spcFirstLastPara="1" rIns="0" wrap="square" tIns="0">
            <a:spAutoFit/>
          </a:bodyPr>
          <a:lstStyle/>
          <a:p>
            <a:pPr indent="0" lvl="0" marL="0" marR="0" rtl="0" algn="ctr">
              <a:lnSpc>
                <a:spcPct val="140038"/>
              </a:lnSpc>
              <a:spcBef>
                <a:spcPts val="0"/>
              </a:spcBef>
              <a:spcAft>
                <a:spcPts val="0"/>
              </a:spcAft>
              <a:buNone/>
            </a:pPr>
            <a:r>
              <a:rPr b="0" i="0" lang="en-US" sz="3634" u="none" cap="none" strike="noStrike">
                <a:solidFill>
                  <a:srgbClr val="383435"/>
                </a:solidFill>
                <a:latin typeface="Plus Jakarta Sans"/>
                <a:ea typeface="Plus Jakarta Sans"/>
                <a:cs typeface="Plus Jakarta Sans"/>
                <a:sym typeface="Plus Jakarta Sans"/>
              </a:rPr>
              <a:t>OLAUDAH EQUIANO</a:t>
            </a:r>
            <a:endParaRPr/>
          </a:p>
        </p:txBody>
      </p:sp>
      <p:sp>
        <p:nvSpPr>
          <p:cNvPr id="141" name="Google Shape;141;p15"/>
          <p:cNvSpPr txBox="1"/>
          <p:nvPr/>
        </p:nvSpPr>
        <p:spPr>
          <a:xfrm>
            <a:off x="1450973" y="1131553"/>
            <a:ext cx="4865582" cy="425571"/>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0D0608"/>
                </a:solidFill>
                <a:latin typeface="Halant"/>
                <a:ea typeface="Halant"/>
                <a:cs typeface="Halant"/>
                <a:sym typeface="Halant"/>
              </a:rPr>
              <a:t>West African Native who spent most of his life enslaved before purchasing his freedom in 1766</a:t>
            </a:r>
            <a:endParaRPr/>
          </a:p>
        </p:txBody>
      </p:sp>
      <p:sp>
        <p:nvSpPr>
          <p:cNvPr id="142" name="Google Shape;142;p15"/>
          <p:cNvSpPr txBox="1"/>
          <p:nvPr/>
        </p:nvSpPr>
        <p:spPr>
          <a:xfrm>
            <a:off x="98548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7 YEARS</a:t>
            </a:r>
            <a:endParaRPr/>
          </a:p>
        </p:txBody>
      </p:sp>
      <p:sp>
        <p:nvSpPr>
          <p:cNvPr id="143" name="Google Shape;143;p15"/>
          <p:cNvSpPr txBox="1"/>
          <p:nvPr/>
        </p:nvSpPr>
        <p:spPr>
          <a:xfrm>
            <a:off x="301911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1766</a:t>
            </a:r>
            <a:endParaRPr/>
          </a:p>
        </p:txBody>
      </p:sp>
      <p:sp>
        <p:nvSpPr>
          <p:cNvPr id="144" name="Google Shape;144;p15"/>
          <p:cNvSpPr txBox="1"/>
          <p:nvPr/>
        </p:nvSpPr>
        <p:spPr>
          <a:xfrm>
            <a:off x="5060274"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1789</a:t>
            </a:r>
            <a:endParaRPr/>
          </a:p>
        </p:txBody>
      </p:sp>
      <p:sp>
        <p:nvSpPr>
          <p:cNvPr id="145" name="Google Shape;145;p15"/>
          <p:cNvSpPr txBox="1"/>
          <p:nvPr/>
        </p:nvSpPr>
        <p:spPr>
          <a:xfrm>
            <a:off x="1030673"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AT SEA</a:t>
            </a:r>
            <a:endParaRPr/>
          </a:p>
        </p:txBody>
      </p:sp>
      <p:sp>
        <p:nvSpPr>
          <p:cNvPr id="146" name="Google Shape;146;p15"/>
          <p:cNvSpPr txBox="1"/>
          <p:nvPr/>
        </p:nvSpPr>
        <p:spPr>
          <a:xfrm>
            <a:off x="3019111"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FREEDOM</a:t>
            </a:r>
            <a:endParaRPr/>
          </a:p>
        </p:txBody>
      </p:sp>
      <p:sp>
        <p:nvSpPr>
          <p:cNvPr id="147" name="Google Shape;147;p15"/>
          <p:cNvSpPr txBox="1"/>
          <p:nvPr/>
        </p:nvSpPr>
        <p:spPr>
          <a:xfrm>
            <a:off x="5001807" y="6323817"/>
            <a:ext cx="1882163"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BOOK PUBLISHED</a:t>
            </a:r>
            <a:endParaRPr/>
          </a:p>
        </p:txBody>
      </p:sp>
      <p:sp>
        <p:nvSpPr>
          <p:cNvPr id="148" name="Google Shape;148;p15"/>
          <p:cNvSpPr txBox="1"/>
          <p:nvPr/>
        </p:nvSpPr>
        <p:spPr>
          <a:xfrm>
            <a:off x="1131643" y="6641777"/>
            <a:ext cx="1505501"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Equiano was a skilled sailor who spent about seven years at sea</a:t>
            </a:r>
            <a:endParaRPr/>
          </a:p>
        </p:txBody>
      </p:sp>
      <p:sp>
        <p:nvSpPr>
          <p:cNvPr id="149" name="Google Shape;149;p15"/>
          <p:cNvSpPr txBox="1"/>
          <p:nvPr/>
        </p:nvSpPr>
        <p:spPr>
          <a:xfrm>
            <a:off x="2883636" y="6641777"/>
            <a:ext cx="2000256"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Through buying, selling, and trading at different ports while a sailor, Equiano purchases his freedom</a:t>
            </a:r>
            <a:endParaRPr/>
          </a:p>
        </p:txBody>
      </p:sp>
      <p:sp>
        <p:nvSpPr>
          <p:cNvPr id="150" name="Google Shape;150;p15"/>
          <p:cNvSpPr txBox="1"/>
          <p:nvPr/>
        </p:nvSpPr>
        <p:spPr>
          <a:xfrm>
            <a:off x="5027274" y="6641777"/>
            <a:ext cx="1831228"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Equiano’s autobiography became one of the first slave narratives used in the abolitionist cause</a:t>
            </a:r>
            <a:endParaRPr/>
          </a:p>
        </p:txBody>
      </p:sp>
      <p:sp>
        <p:nvSpPr>
          <p:cNvPr id="151" name="Google Shape;151;p15"/>
          <p:cNvSpPr txBox="1"/>
          <p:nvPr/>
        </p:nvSpPr>
        <p:spPr>
          <a:xfrm>
            <a:off x="970417" y="812375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152" name="Google Shape;152;p15"/>
          <p:cNvSpPr txBox="1"/>
          <p:nvPr/>
        </p:nvSpPr>
        <p:spPr>
          <a:xfrm>
            <a:off x="3342986" y="2135177"/>
            <a:ext cx="3820180" cy="31647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790" u="none" cap="none" strike="noStrike">
                <a:solidFill>
                  <a:srgbClr val="6484F3"/>
                </a:solidFill>
                <a:latin typeface="Plus Jakarta Sans"/>
                <a:ea typeface="Plus Jakarta Sans"/>
                <a:cs typeface="Plus Jakarta Sans"/>
                <a:sym typeface="Plus Jakarta Sans"/>
              </a:rPr>
              <a:t>ABOUT ME (C. 1745–1797)</a:t>
            </a:r>
            <a:endParaRPr/>
          </a:p>
        </p:txBody>
      </p:sp>
      <p:sp>
        <p:nvSpPr>
          <p:cNvPr id="153" name="Google Shape;153;p15"/>
          <p:cNvSpPr txBox="1"/>
          <p:nvPr/>
        </p:nvSpPr>
        <p:spPr>
          <a:xfrm>
            <a:off x="3342986" y="2642397"/>
            <a:ext cx="3820180" cy="25360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Olaudah Equiano was an Benin-born (now Nigeria) man who was enslaved at age 11 and endured the transatlantic slave trade. After gaining freedom in 1766 by purchasing his own liberty, Equiano became a prominent abolitionist. He worked as a sailor, merchant, and tradesman, using his earnings to advocate for the end of slavery. </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Equiano became an active member of the Sons of Africa, a group pushing for abolition in Britain. His efforts contributed to the Abolition Act of 1807 that ended the transatlantic slave trade. Equiano died in 1797, having left a lasting impact on abolitionist movements.</a:t>
            </a:r>
            <a:endParaRPr/>
          </a:p>
        </p:txBody>
      </p:sp>
      <p:sp>
        <p:nvSpPr>
          <p:cNvPr id="154" name="Google Shape;154;p15"/>
          <p:cNvSpPr txBox="1"/>
          <p:nvPr/>
        </p:nvSpPr>
        <p:spPr>
          <a:xfrm>
            <a:off x="777240" y="8806902"/>
            <a:ext cx="2035805" cy="67945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THE INTERESTING NARRATIVE OF THE LIFE OF OLAUDAH EQUIANO (1789)</a:t>
            </a:r>
            <a:endParaRPr/>
          </a:p>
        </p:txBody>
      </p:sp>
      <p:sp>
        <p:nvSpPr>
          <p:cNvPr id="155" name="Google Shape;155;p15"/>
          <p:cNvSpPr txBox="1"/>
          <p:nvPr/>
        </p:nvSpPr>
        <p:spPr>
          <a:xfrm>
            <a:off x="3120744" y="7826896"/>
            <a:ext cx="4264662" cy="18121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I now went on board a ship, where I was employed as a sailor; and though I was not able to speak the language, yet by the assistance of a little negro boy, I soon became acquainted with the nature of my work. I was kept constantly at sea, and became acquainted with the various operations of a ship, as well as the many dangers of the ocean... </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I sailed to several parts of the world, and had opportunities of observing the manners of different people, and of acquiring knowledge of many things which I had never before seen.</a:t>
            </a:r>
            <a:endParaRPr/>
          </a:p>
        </p:txBody>
      </p:sp>
      <p:sp>
        <p:nvSpPr>
          <p:cNvPr id="156" name="Google Shape;156;p15"/>
          <p:cNvSpPr/>
          <p:nvPr/>
        </p:nvSpPr>
        <p:spPr>
          <a:xfrm>
            <a:off x="2541808" y="7588771"/>
            <a:ext cx="542474" cy="365492"/>
          </a:xfrm>
          <a:custGeom>
            <a:rect b="b" l="l" r="r" t="t"/>
            <a:pathLst>
              <a:path extrusionOk="0" h="365492" w="542474">
                <a:moveTo>
                  <a:pt x="0" y="0"/>
                </a:moveTo>
                <a:lnTo>
                  <a:pt x="542474" y="0"/>
                </a:lnTo>
                <a:lnTo>
                  <a:pt x="542474" y="365492"/>
                </a:lnTo>
                <a:lnTo>
                  <a:pt x="0" y="365492"/>
                </a:lnTo>
                <a:lnTo>
                  <a:pt x="0" y="0"/>
                </a:lnTo>
                <a:close/>
              </a:path>
            </a:pathLst>
          </a:custGeom>
          <a:blipFill rotWithShape="1">
            <a:blip r:embed="rId6">
              <a:alphaModFix/>
            </a:blip>
            <a:stretch>
              <a:fillRect b="0" l="0" r="0" t="0"/>
            </a:stretch>
          </a:blipFill>
          <a:ln>
            <a:noFill/>
          </a:ln>
        </p:spPr>
      </p:sp>
      <p:sp>
        <p:nvSpPr>
          <p:cNvPr id="157" name="Google Shape;157;p15"/>
          <p:cNvSpPr/>
          <p:nvPr/>
        </p:nvSpPr>
        <p:spPr>
          <a:xfrm>
            <a:off x="7121559" y="9450734"/>
            <a:ext cx="527695" cy="376642"/>
          </a:xfrm>
          <a:custGeom>
            <a:rect b="b" l="l" r="r" t="t"/>
            <a:pathLst>
              <a:path extrusionOk="0" h="376642" w="527695">
                <a:moveTo>
                  <a:pt x="0" y="0"/>
                </a:moveTo>
                <a:lnTo>
                  <a:pt x="527695" y="0"/>
                </a:lnTo>
                <a:lnTo>
                  <a:pt x="527695" y="376642"/>
                </a:lnTo>
                <a:lnTo>
                  <a:pt x="0" y="376642"/>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6"/>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163" name="Google Shape;163;p16"/>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164" name="Google Shape;164;p16"/>
          <p:cNvSpPr/>
          <p:nvPr/>
        </p:nvSpPr>
        <p:spPr>
          <a:xfrm>
            <a:off x="837688" y="2223066"/>
            <a:ext cx="2060814" cy="206080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44354"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6"/>
          <p:cNvSpPr/>
          <p:nvPr/>
        </p:nvSpPr>
        <p:spPr>
          <a:xfrm>
            <a:off x="1196376" y="8536775"/>
            <a:ext cx="1362394" cy="83020"/>
          </a:xfrm>
          <a:custGeom>
            <a:rect b="b" l="l" r="r" t="t"/>
            <a:pathLst>
              <a:path extrusionOk="0" h="83020" w="1362394">
                <a:moveTo>
                  <a:pt x="0" y="0"/>
                </a:moveTo>
                <a:lnTo>
                  <a:pt x="1362394" y="0"/>
                </a:lnTo>
                <a:lnTo>
                  <a:pt x="1362394" y="83020"/>
                </a:lnTo>
                <a:lnTo>
                  <a:pt x="0" y="83020"/>
                </a:lnTo>
                <a:lnTo>
                  <a:pt x="0" y="0"/>
                </a:lnTo>
                <a:close/>
              </a:path>
            </a:pathLst>
          </a:custGeom>
          <a:blipFill rotWithShape="1">
            <a:blip r:embed="rId5">
              <a:alphaModFix/>
            </a:blip>
            <a:stretch>
              <a:fillRect b="-770352" l="0" r="0" t="-770335"/>
            </a:stretch>
          </a:blipFill>
          <a:ln>
            <a:noFill/>
          </a:ln>
        </p:spPr>
      </p:sp>
      <p:sp>
        <p:nvSpPr>
          <p:cNvPr id="166" name="Google Shape;166;p16"/>
          <p:cNvSpPr txBox="1"/>
          <p:nvPr/>
        </p:nvSpPr>
        <p:spPr>
          <a:xfrm>
            <a:off x="1011813" y="450592"/>
            <a:ext cx="5851243" cy="612503"/>
          </a:xfrm>
          <a:prstGeom prst="rect">
            <a:avLst/>
          </a:prstGeom>
          <a:noFill/>
          <a:ln>
            <a:noFill/>
          </a:ln>
        </p:spPr>
        <p:txBody>
          <a:bodyPr anchorCtr="0" anchor="t" bIns="0" lIns="0" spcFirstLastPara="1" rIns="0" wrap="square" tIns="0">
            <a:spAutoFit/>
          </a:bodyPr>
          <a:lstStyle/>
          <a:p>
            <a:pPr indent="0" lvl="0" marL="0" marR="0" rtl="0" algn="ctr">
              <a:lnSpc>
                <a:spcPct val="140038"/>
              </a:lnSpc>
              <a:spcBef>
                <a:spcPts val="0"/>
              </a:spcBef>
              <a:spcAft>
                <a:spcPts val="0"/>
              </a:spcAft>
              <a:buNone/>
            </a:pPr>
            <a:r>
              <a:rPr b="0" i="0" lang="en-US" sz="3634" u="none" cap="none" strike="noStrike">
                <a:solidFill>
                  <a:srgbClr val="383435"/>
                </a:solidFill>
                <a:latin typeface="Plus Jakarta Sans"/>
                <a:ea typeface="Plus Jakarta Sans"/>
                <a:cs typeface="Plus Jakarta Sans"/>
                <a:sym typeface="Plus Jakarta Sans"/>
              </a:rPr>
              <a:t>ANNE HUTCHINSON</a:t>
            </a:r>
            <a:endParaRPr/>
          </a:p>
        </p:txBody>
      </p:sp>
      <p:sp>
        <p:nvSpPr>
          <p:cNvPr id="167" name="Google Shape;167;p16"/>
          <p:cNvSpPr txBox="1"/>
          <p:nvPr/>
        </p:nvSpPr>
        <p:spPr>
          <a:xfrm>
            <a:off x="1450973" y="1131553"/>
            <a:ext cx="4865582" cy="425571"/>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0D0608"/>
                </a:solidFill>
                <a:latin typeface="Halant"/>
                <a:ea typeface="Halant"/>
                <a:cs typeface="Halant"/>
                <a:sym typeface="Halant"/>
              </a:rPr>
              <a:t>A Puritan spiritual leader who challenged the Massachusetts Bay Colony’s religious and gender norms</a:t>
            </a:r>
            <a:endParaRPr/>
          </a:p>
        </p:txBody>
      </p:sp>
      <p:sp>
        <p:nvSpPr>
          <p:cNvPr id="168" name="Google Shape;168;p16"/>
          <p:cNvSpPr txBox="1"/>
          <p:nvPr/>
        </p:nvSpPr>
        <p:spPr>
          <a:xfrm>
            <a:off x="98548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1636</a:t>
            </a:r>
            <a:endParaRPr/>
          </a:p>
        </p:txBody>
      </p:sp>
      <p:sp>
        <p:nvSpPr>
          <p:cNvPr id="169" name="Google Shape;169;p16"/>
          <p:cNvSpPr txBox="1"/>
          <p:nvPr/>
        </p:nvSpPr>
        <p:spPr>
          <a:xfrm>
            <a:off x="301911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1637</a:t>
            </a:r>
            <a:endParaRPr/>
          </a:p>
        </p:txBody>
      </p:sp>
      <p:sp>
        <p:nvSpPr>
          <p:cNvPr id="170" name="Google Shape;170;p16"/>
          <p:cNvSpPr txBox="1"/>
          <p:nvPr/>
        </p:nvSpPr>
        <p:spPr>
          <a:xfrm>
            <a:off x="5060274"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1638</a:t>
            </a:r>
            <a:endParaRPr/>
          </a:p>
        </p:txBody>
      </p:sp>
      <p:sp>
        <p:nvSpPr>
          <p:cNvPr id="171" name="Google Shape;171;p16"/>
          <p:cNvSpPr txBox="1"/>
          <p:nvPr/>
        </p:nvSpPr>
        <p:spPr>
          <a:xfrm>
            <a:off x="788275" y="6323817"/>
            <a:ext cx="2159641"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RELIGIOUS MEETINGS</a:t>
            </a:r>
            <a:endParaRPr/>
          </a:p>
        </p:txBody>
      </p:sp>
      <p:sp>
        <p:nvSpPr>
          <p:cNvPr id="172" name="Google Shape;172;p16"/>
          <p:cNvSpPr txBox="1"/>
          <p:nvPr/>
        </p:nvSpPr>
        <p:spPr>
          <a:xfrm>
            <a:off x="3019111"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TRIAL</a:t>
            </a:r>
            <a:endParaRPr/>
          </a:p>
        </p:txBody>
      </p:sp>
      <p:sp>
        <p:nvSpPr>
          <p:cNvPr id="173" name="Google Shape;173;p16"/>
          <p:cNvSpPr txBox="1"/>
          <p:nvPr/>
        </p:nvSpPr>
        <p:spPr>
          <a:xfrm>
            <a:off x="5112997"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EXILE</a:t>
            </a:r>
            <a:endParaRPr/>
          </a:p>
        </p:txBody>
      </p:sp>
      <p:sp>
        <p:nvSpPr>
          <p:cNvPr id="174" name="Google Shape;174;p16"/>
          <p:cNvSpPr txBox="1"/>
          <p:nvPr/>
        </p:nvSpPr>
        <p:spPr>
          <a:xfrm>
            <a:off x="1053269" y="6641777"/>
            <a:ext cx="1630821"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Hutchinson began holding Bible study meetings in her home</a:t>
            </a:r>
            <a:endParaRPr/>
          </a:p>
        </p:txBody>
      </p:sp>
      <p:sp>
        <p:nvSpPr>
          <p:cNvPr id="175" name="Google Shape;175;p16"/>
          <p:cNvSpPr txBox="1"/>
          <p:nvPr/>
        </p:nvSpPr>
        <p:spPr>
          <a:xfrm>
            <a:off x="3076248" y="6641777"/>
            <a:ext cx="1615032"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She was put on trial for heresy and sedition and found guilty.</a:t>
            </a:r>
            <a:endParaRPr/>
          </a:p>
        </p:txBody>
      </p:sp>
      <p:sp>
        <p:nvSpPr>
          <p:cNvPr id="176" name="Google Shape;176;p16"/>
          <p:cNvSpPr txBox="1"/>
          <p:nvPr/>
        </p:nvSpPr>
        <p:spPr>
          <a:xfrm>
            <a:off x="4979600" y="6641777"/>
            <a:ext cx="1942418"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Hutchinson and her followers were exiled to Rhode Island, where she helped establish a settlement</a:t>
            </a:r>
            <a:endParaRPr/>
          </a:p>
        </p:txBody>
      </p:sp>
      <p:sp>
        <p:nvSpPr>
          <p:cNvPr id="177" name="Google Shape;177;p16"/>
          <p:cNvSpPr txBox="1"/>
          <p:nvPr/>
        </p:nvSpPr>
        <p:spPr>
          <a:xfrm>
            <a:off x="970417" y="812375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178" name="Google Shape;178;p16"/>
          <p:cNvSpPr txBox="1"/>
          <p:nvPr/>
        </p:nvSpPr>
        <p:spPr>
          <a:xfrm>
            <a:off x="3255864" y="7684021"/>
            <a:ext cx="4001532" cy="210997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930" u="none" cap="none" strike="noStrike">
                <a:solidFill>
                  <a:srgbClr val="231F20"/>
                </a:solidFill>
                <a:latin typeface="Inter"/>
                <a:ea typeface="Inter"/>
                <a:cs typeface="Inter"/>
                <a:sym typeface="Inter"/>
              </a:rPr>
              <a:t>Gov. John Winthrop</a:t>
            </a:r>
            <a:r>
              <a:rPr b="0" i="0" lang="en-US" sz="930" u="none" cap="none" strike="noStrike">
                <a:solidFill>
                  <a:srgbClr val="231F20"/>
                </a:solidFill>
                <a:latin typeface="Inter"/>
                <a:ea typeface="Inter"/>
                <a:cs typeface="Inter"/>
                <a:sym typeface="Inter"/>
              </a:rPr>
              <a:t>: Why do you keep such a meeting at your house as you do every week upon a set day?</a:t>
            </a:r>
            <a:endParaRPr/>
          </a:p>
          <a:p>
            <a:pPr indent="0" lvl="0" marL="0" marR="0" rtl="0" algn="l">
              <a:lnSpc>
                <a:spcPct val="140000"/>
              </a:lnSpc>
              <a:spcBef>
                <a:spcPts val="0"/>
              </a:spcBef>
              <a:spcAft>
                <a:spcPts val="0"/>
              </a:spcAft>
              <a:buNone/>
            </a:pPr>
            <a:r>
              <a:t/>
            </a:r>
            <a:endParaRPr b="0" i="0" sz="9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1" i="0" lang="en-US" sz="930" u="none" cap="none" strike="noStrike">
                <a:solidFill>
                  <a:srgbClr val="231F20"/>
                </a:solidFill>
                <a:latin typeface="Inter"/>
                <a:ea typeface="Inter"/>
                <a:cs typeface="Inter"/>
                <a:sym typeface="Inter"/>
              </a:rPr>
              <a:t>Mrs. Anne Hutchinson:</a:t>
            </a:r>
            <a:r>
              <a:rPr b="0" i="0" lang="en-US" sz="930" u="none" cap="none" strike="noStrike">
                <a:solidFill>
                  <a:srgbClr val="231F20"/>
                </a:solidFill>
                <a:latin typeface="Inter"/>
                <a:ea typeface="Inter"/>
                <a:cs typeface="Inter"/>
                <a:sym typeface="Inter"/>
              </a:rPr>
              <a:t> It is lawful for me to do so, as it is all your practices, and can you find a warrant for yourself and condemn me for the same thing? The ground of my</a:t>
            </a:r>
            <a:endParaRPr/>
          </a:p>
          <a:p>
            <a:pPr indent="0" lvl="0" marL="0" marR="0" rtl="0" algn="l">
              <a:lnSpc>
                <a:spcPct val="140000"/>
              </a:lnSpc>
              <a:spcBef>
                <a:spcPts val="0"/>
              </a:spcBef>
              <a:spcAft>
                <a:spcPts val="0"/>
              </a:spcAft>
              <a:buNone/>
            </a:pPr>
            <a:r>
              <a:rPr b="0" i="0" lang="en-US" sz="930" u="none" cap="none" strike="noStrike">
                <a:solidFill>
                  <a:srgbClr val="231F20"/>
                </a:solidFill>
                <a:latin typeface="Inter"/>
                <a:ea typeface="Inter"/>
                <a:cs typeface="Inter"/>
                <a:sym typeface="Inter"/>
              </a:rPr>
              <a:t>taking it up was, when I first came to this land because I did not go to such meetings as those were, it was presently reported that I did not allow of such meetings but held them</a:t>
            </a:r>
            <a:endParaRPr/>
          </a:p>
          <a:p>
            <a:pPr indent="0" lvl="0" marL="0" marR="0" rtl="0" algn="l">
              <a:lnSpc>
                <a:spcPct val="140000"/>
              </a:lnSpc>
              <a:spcBef>
                <a:spcPts val="0"/>
              </a:spcBef>
              <a:spcAft>
                <a:spcPts val="0"/>
              </a:spcAft>
              <a:buNone/>
            </a:pPr>
            <a:r>
              <a:rPr b="0" i="0" lang="en-US" sz="930" u="none" cap="none" strike="noStrike">
                <a:solidFill>
                  <a:srgbClr val="231F20"/>
                </a:solidFill>
                <a:latin typeface="Inter"/>
                <a:ea typeface="Inter"/>
                <a:cs typeface="Inter"/>
                <a:sym typeface="Inter"/>
              </a:rPr>
              <a:t>unlawful and therefore in that regard they said I was proud and did despise all ordinances. Upon that a friend came unto me and told me of it and I to prevent such aspersions took it up, but it was in practice before I came. Therefore I was not the first.</a:t>
            </a:r>
            <a:endParaRPr/>
          </a:p>
        </p:txBody>
      </p:sp>
      <p:sp>
        <p:nvSpPr>
          <p:cNvPr id="179" name="Google Shape;179;p16"/>
          <p:cNvSpPr txBox="1"/>
          <p:nvPr/>
        </p:nvSpPr>
        <p:spPr>
          <a:xfrm>
            <a:off x="3342986" y="2642397"/>
            <a:ext cx="3827289" cy="235508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Anne Hutchinson was a Puritan who became one of the most famous figures in the early American colonies for challenging the religious authorities of the Massachusetts Bay Colony. In the 1630s, Hutchinson held religious meetings in her home, where she preached about personal revelation and criticized the colony’s ministers. </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Her unorthodox views and claims of direct communication with God led to her trial for heresy and sedition in 1637. Hutchinson was ultimately exiled and moved to Rhode Island, where she continued to advocate for religious freedom until her death in 1643.</a:t>
            </a:r>
            <a:endParaRPr/>
          </a:p>
        </p:txBody>
      </p:sp>
      <p:sp>
        <p:nvSpPr>
          <p:cNvPr id="180" name="Google Shape;180;p16"/>
          <p:cNvSpPr txBox="1"/>
          <p:nvPr/>
        </p:nvSpPr>
        <p:spPr>
          <a:xfrm>
            <a:off x="3342986" y="2135177"/>
            <a:ext cx="3820180" cy="31647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790" u="none" cap="none" strike="noStrike">
                <a:solidFill>
                  <a:srgbClr val="E95C3D"/>
                </a:solidFill>
                <a:latin typeface="Plus Jakarta Sans"/>
                <a:ea typeface="Plus Jakarta Sans"/>
                <a:cs typeface="Plus Jakarta Sans"/>
                <a:sym typeface="Plus Jakarta Sans"/>
              </a:rPr>
              <a:t>ABOUT ME (1591–1643)</a:t>
            </a:r>
            <a:endParaRPr/>
          </a:p>
        </p:txBody>
      </p:sp>
      <p:sp>
        <p:nvSpPr>
          <p:cNvPr id="181" name="Google Shape;181;p16"/>
          <p:cNvSpPr txBox="1"/>
          <p:nvPr/>
        </p:nvSpPr>
        <p:spPr>
          <a:xfrm>
            <a:off x="777240" y="8806902"/>
            <a:ext cx="2035805" cy="33655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THE TRIAL OF ANNE HUTCHINSON (1637)</a:t>
            </a:r>
            <a:endParaRPr/>
          </a:p>
        </p:txBody>
      </p:sp>
      <p:sp>
        <p:nvSpPr>
          <p:cNvPr id="182" name="Google Shape;182;p16"/>
          <p:cNvSpPr/>
          <p:nvPr/>
        </p:nvSpPr>
        <p:spPr>
          <a:xfrm>
            <a:off x="2676679" y="7579246"/>
            <a:ext cx="542474" cy="365492"/>
          </a:xfrm>
          <a:custGeom>
            <a:rect b="b" l="l" r="r" t="t"/>
            <a:pathLst>
              <a:path extrusionOk="0" h="365492" w="542474">
                <a:moveTo>
                  <a:pt x="0" y="0"/>
                </a:moveTo>
                <a:lnTo>
                  <a:pt x="542474" y="0"/>
                </a:lnTo>
                <a:lnTo>
                  <a:pt x="542474" y="365492"/>
                </a:lnTo>
                <a:lnTo>
                  <a:pt x="0" y="365492"/>
                </a:lnTo>
                <a:lnTo>
                  <a:pt x="0" y="0"/>
                </a:lnTo>
                <a:close/>
              </a:path>
            </a:pathLst>
          </a:custGeom>
          <a:blipFill rotWithShape="1">
            <a:blip r:embed="rId6">
              <a:alphaModFix/>
            </a:blip>
            <a:stretch>
              <a:fillRect b="0" l="0" r="0" t="0"/>
            </a:stretch>
          </a:blipFill>
          <a:ln>
            <a:noFill/>
          </a:ln>
        </p:spPr>
      </p:sp>
      <p:sp>
        <p:nvSpPr>
          <p:cNvPr id="183" name="Google Shape;183;p16"/>
          <p:cNvSpPr/>
          <p:nvPr/>
        </p:nvSpPr>
        <p:spPr>
          <a:xfrm>
            <a:off x="7082155" y="9605674"/>
            <a:ext cx="527695" cy="376642"/>
          </a:xfrm>
          <a:custGeom>
            <a:rect b="b" l="l" r="r" t="t"/>
            <a:pathLst>
              <a:path extrusionOk="0" h="376642" w="527695">
                <a:moveTo>
                  <a:pt x="0" y="0"/>
                </a:moveTo>
                <a:lnTo>
                  <a:pt x="527695" y="0"/>
                </a:lnTo>
                <a:lnTo>
                  <a:pt x="527695" y="376642"/>
                </a:lnTo>
                <a:lnTo>
                  <a:pt x="0" y="376642"/>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7"/>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189" name="Google Shape;189;p17"/>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190" name="Google Shape;190;p17"/>
          <p:cNvSpPr/>
          <p:nvPr/>
        </p:nvSpPr>
        <p:spPr>
          <a:xfrm>
            <a:off x="837688" y="2223066"/>
            <a:ext cx="2060814" cy="206080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36815"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7"/>
          <p:cNvSpPr/>
          <p:nvPr/>
        </p:nvSpPr>
        <p:spPr>
          <a:xfrm>
            <a:off x="1196376" y="8536775"/>
            <a:ext cx="1362394" cy="83020"/>
          </a:xfrm>
          <a:custGeom>
            <a:rect b="b" l="l" r="r" t="t"/>
            <a:pathLst>
              <a:path extrusionOk="0" h="83020" w="1362394">
                <a:moveTo>
                  <a:pt x="0" y="0"/>
                </a:moveTo>
                <a:lnTo>
                  <a:pt x="1362394" y="0"/>
                </a:lnTo>
                <a:lnTo>
                  <a:pt x="1362394" y="83020"/>
                </a:lnTo>
                <a:lnTo>
                  <a:pt x="0" y="83020"/>
                </a:lnTo>
                <a:lnTo>
                  <a:pt x="0" y="0"/>
                </a:lnTo>
                <a:close/>
              </a:path>
            </a:pathLst>
          </a:custGeom>
          <a:blipFill rotWithShape="1">
            <a:blip r:embed="rId5">
              <a:alphaModFix/>
            </a:blip>
            <a:stretch>
              <a:fillRect b="-770352" l="0" r="0" t="-770335"/>
            </a:stretch>
          </a:blipFill>
          <a:ln>
            <a:noFill/>
          </a:ln>
        </p:spPr>
      </p:sp>
      <p:sp>
        <p:nvSpPr>
          <p:cNvPr id="192" name="Google Shape;192;p17"/>
          <p:cNvSpPr txBox="1"/>
          <p:nvPr/>
        </p:nvSpPr>
        <p:spPr>
          <a:xfrm>
            <a:off x="1011813" y="450592"/>
            <a:ext cx="5851243" cy="612503"/>
          </a:xfrm>
          <a:prstGeom prst="rect">
            <a:avLst/>
          </a:prstGeom>
          <a:noFill/>
          <a:ln>
            <a:noFill/>
          </a:ln>
        </p:spPr>
        <p:txBody>
          <a:bodyPr anchorCtr="0" anchor="t" bIns="0" lIns="0" spcFirstLastPara="1" rIns="0" wrap="square" tIns="0">
            <a:spAutoFit/>
          </a:bodyPr>
          <a:lstStyle/>
          <a:p>
            <a:pPr indent="0" lvl="0" marL="0" marR="0" rtl="0" algn="ctr">
              <a:lnSpc>
                <a:spcPct val="140038"/>
              </a:lnSpc>
              <a:spcBef>
                <a:spcPts val="0"/>
              </a:spcBef>
              <a:spcAft>
                <a:spcPts val="0"/>
              </a:spcAft>
              <a:buNone/>
            </a:pPr>
            <a:r>
              <a:rPr b="0" i="0" lang="en-US" sz="3634" u="none" cap="none" strike="noStrike">
                <a:solidFill>
                  <a:srgbClr val="EFFEF9"/>
                </a:solidFill>
                <a:latin typeface="Plus Jakarta Sans"/>
                <a:ea typeface="Plus Jakarta Sans"/>
                <a:cs typeface="Plus Jakarta Sans"/>
                <a:sym typeface="Plus Jakarta Sans"/>
              </a:rPr>
              <a:t>ROGER WILLIAMS</a:t>
            </a:r>
            <a:endParaRPr/>
          </a:p>
        </p:txBody>
      </p:sp>
      <p:sp>
        <p:nvSpPr>
          <p:cNvPr id="193" name="Google Shape;193;p17"/>
          <p:cNvSpPr txBox="1"/>
          <p:nvPr/>
        </p:nvSpPr>
        <p:spPr>
          <a:xfrm>
            <a:off x="1450973" y="1131553"/>
            <a:ext cx="4865582" cy="425571"/>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EFFEF9"/>
                </a:solidFill>
                <a:latin typeface="Halant"/>
                <a:ea typeface="Halant"/>
                <a:cs typeface="Halant"/>
                <a:sym typeface="Halant"/>
              </a:rPr>
              <a:t>Founder of Rhode Island and advocate for religious freedom</a:t>
            </a:r>
            <a:endParaRPr/>
          </a:p>
        </p:txBody>
      </p:sp>
      <p:sp>
        <p:nvSpPr>
          <p:cNvPr id="194" name="Google Shape;194;p17"/>
          <p:cNvSpPr txBox="1"/>
          <p:nvPr/>
        </p:nvSpPr>
        <p:spPr>
          <a:xfrm>
            <a:off x="98548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1635-36</a:t>
            </a:r>
            <a:endParaRPr/>
          </a:p>
        </p:txBody>
      </p:sp>
      <p:sp>
        <p:nvSpPr>
          <p:cNvPr id="195" name="Google Shape;195;p17"/>
          <p:cNvSpPr txBox="1"/>
          <p:nvPr/>
        </p:nvSpPr>
        <p:spPr>
          <a:xfrm>
            <a:off x="3019111"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1636</a:t>
            </a:r>
            <a:endParaRPr/>
          </a:p>
        </p:txBody>
      </p:sp>
      <p:sp>
        <p:nvSpPr>
          <p:cNvPr id="196" name="Google Shape;196;p17"/>
          <p:cNvSpPr txBox="1"/>
          <p:nvPr/>
        </p:nvSpPr>
        <p:spPr>
          <a:xfrm>
            <a:off x="5060274" y="5928717"/>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1644</a:t>
            </a:r>
            <a:endParaRPr/>
          </a:p>
        </p:txBody>
      </p:sp>
      <p:sp>
        <p:nvSpPr>
          <p:cNvPr id="197" name="Google Shape;197;p17"/>
          <p:cNvSpPr txBox="1"/>
          <p:nvPr/>
        </p:nvSpPr>
        <p:spPr>
          <a:xfrm>
            <a:off x="1030673" y="6323817"/>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BANISHED</a:t>
            </a:r>
            <a:endParaRPr/>
          </a:p>
        </p:txBody>
      </p:sp>
      <p:sp>
        <p:nvSpPr>
          <p:cNvPr id="198" name="Google Shape;198;p17"/>
          <p:cNvSpPr txBox="1"/>
          <p:nvPr/>
        </p:nvSpPr>
        <p:spPr>
          <a:xfrm>
            <a:off x="2898503" y="6390492"/>
            <a:ext cx="1885838" cy="457800"/>
          </a:xfrm>
          <a:prstGeom prst="rect">
            <a:avLst/>
          </a:prstGeom>
          <a:noFill/>
          <a:ln>
            <a:noFill/>
          </a:ln>
        </p:spPr>
        <p:txBody>
          <a:bodyPr anchorCtr="0" anchor="t" bIns="0" lIns="0" spcFirstLastPara="1" rIns="0" wrap="square" tIns="0">
            <a:spAutoFit/>
          </a:bodyPr>
          <a:lstStyle/>
          <a:p>
            <a:pPr indent="0" lvl="0" marL="0" marR="0" rtl="0" algn="ctr">
              <a:lnSpc>
                <a:spcPct val="130027"/>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FOUNDED RHODE ISLAND</a:t>
            </a:r>
            <a:endParaRPr/>
          </a:p>
        </p:txBody>
      </p:sp>
      <p:sp>
        <p:nvSpPr>
          <p:cNvPr id="199" name="Google Shape;199;p17"/>
          <p:cNvSpPr txBox="1"/>
          <p:nvPr/>
        </p:nvSpPr>
        <p:spPr>
          <a:xfrm>
            <a:off x="4917804" y="6390492"/>
            <a:ext cx="2050168" cy="457800"/>
          </a:xfrm>
          <a:prstGeom prst="rect">
            <a:avLst/>
          </a:prstGeom>
          <a:noFill/>
          <a:ln>
            <a:noFill/>
          </a:ln>
        </p:spPr>
        <p:txBody>
          <a:bodyPr anchorCtr="0" anchor="t" bIns="0" lIns="0" spcFirstLastPara="1" rIns="0" wrap="square" tIns="0">
            <a:spAutoFit/>
          </a:bodyPr>
          <a:lstStyle/>
          <a:p>
            <a:pPr indent="0" lvl="0" marL="0" marR="0" rtl="0" algn="ctr">
              <a:lnSpc>
                <a:spcPct val="130027"/>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THE BLOUDY TENENT OF PERSECUTION</a:t>
            </a:r>
            <a:endParaRPr/>
          </a:p>
        </p:txBody>
      </p:sp>
      <p:sp>
        <p:nvSpPr>
          <p:cNvPr id="200" name="Google Shape;200;p17"/>
          <p:cNvSpPr txBox="1"/>
          <p:nvPr/>
        </p:nvSpPr>
        <p:spPr>
          <a:xfrm>
            <a:off x="1053074" y="6672879"/>
            <a:ext cx="1630821"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From Massachusetts after being convicted of sedition and heresy</a:t>
            </a:r>
            <a:endParaRPr/>
          </a:p>
        </p:txBody>
      </p:sp>
      <p:sp>
        <p:nvSpPr>
          <p:cNvPr id="201" name="Google Shape;201;p17"/>
          <p:cNvSpPr txBox="1"/>
          <p:nvPr/>
        </p:nvSpPr>
        <p:spPr>
          <a:xfrm>
            <a:off x="2987708" y="6887956"/>
            <a:ext cx="1792111" cy="180503"/>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As a haven for religious freedom</a:t>
            </a:r>
            <a:endParaRPr/>
          </a:p>
        </p:txBody>
      </p:sp>
      <p:sp>
        <p:nvSpPr>
          <p:cNvPr id="202" name="Google Shape;202;p17"/>
          <p:cNvSpPr txBox="1"/>
          <p:nvPr/>
        </p:nvSpPr>
        <p:spPr>
          <a:xfrm>
            <a:off x="5046833" y="6857381"/>
            <a:ext cx="1792111" cy="365005"/>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Book published defending religious liberty</a:t>
            </a:r>
            <a:endParaRPr/>
          </a:p>
        </p:txBody>
      </p:sp>
      <p:sp>
        <p:nvSpPr>
          <p:cNvPr id="203" name="Google Shape;203;p17"/>
          <p:cNvSpPr txBox="1"/>
          <p:nvPr/>
        </p:nvSpPr>
        <p:spPr>
          <a:xfrm>
            <a:off x="970417" y="812375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204" name="Google Shape;204;p17"/>
          <p:cNvSpPr txBox="1"/>
          <p:nvPr/>
        </p:nvSpPr>
        <p:spPr>
          <a:xfrm>
            <a:off x="3482622" y="7905585"/>
            <a:ext cx="3512538" cy="18121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Nature knows no difference between European and Native in blood, birth, bodies, etc. God having of one blood made all mankind. What care I to whom I give offense, so I give no offense to my own conscience? I have had much converse with them, and I have found that in those things wherein they excel us, they magnify themselves; and when they see we excel them in learning and religion, they are ashamed and humble. But of late, they count it no shame to learn of us, and we learn of them.</a:t>
            </a:r>
            <a:endParaRPr/>
          </a:p>
        </p:txBody>
      </p:sp>
      <p:sp>
        <p:nvSpPr>
          <p:cNvPr id="205" name="Google Shape;205;p17"/>
          <p:cNvSpPr txBox="1"/>
          <p:nvPr/>
        </p:nvSpPr>
        <p:spPr>
          <a:xfrm>
            <a:off x="3342986" y="2642397"/>
            <a:ext cx="3827289" cy="25360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Roger Williams was an English Puritan minister, theologian, and founder of Rhode Island. Arriving in the Massachusetts Bay Colony in 1631, he soon clashed with Puritan leaders over his advocacy for religious freedom, separation of church and state, and fair treatment of Native Americans. </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In 1636, he was banished from Massachusetts and founded Providence, a settlement that became Rhode Island, the first colony to guarantee religious liberty. Williams also learned Native languages and promoted peaceful coexistence. Later, he secured a royal charter for Rhode Island in 1663. He remained a defender of religious tolerance until his death in 1683.</a:t>
            </a:r>
            <a:endParaRPr/>
          </a:p>
        </p:txBody>
      </p:sp>
      <p:sp>
        <p:nvSpPr>
          <p:cNvPr id="206" name="Google Shape;206;p17"/>
          <p:cNvSpPr txBox="1"/>
          <p:nvPr/>
        </p:nvSpPr>
        <p:spPr>
          <a:xfrm>
            <a:off x="3342986" y="2135177"/>
            <a:ext cx="3820180" cy="31647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790" u="none" cap="none" strike="noStrike">
                <a:solidFill>
                  <a:srgbClr val="6484F3"/>
                </a:solidFill>
                <a:latin typeface="Plus Jakarta Sans"/>
                <a:ea typeface="Plus Jakarta Sans"/>
                <a:cs typeface="Plus Jakarta Sans"/>
                <a:sym typeface="Plus Jakarta Sans"/>
              </a:rPr>
              <a:t>ABOUT ME (1603–1683)</a:t>
            </a:r>
            <a:endParaRPr/>
          </a:p>
        </p:txBody>
      </p:sp>
      <p:sp>
        <p:nvSpPr>
          <p:cNvPr id="207" name="Google Shape;207;p17"/>
          <p:cNvSpPr/>
          <p:nvPr/>
        </p:nvSpPr>
        <p:spPr>
          <a:xfrm>
            <a:off x="2813045" y="7588771"/>
            <a:ext cx="542474" cy="365492"/>
          </a:xfrm>
          <a:custGeom>
            <a:rect b="b" l="l" r="r" t="t"/>
            <a:pathLst>
              <a:path extrusionOk="0" h="365492" w="542474">
                <a:moveTo>
                  <a:pt x="0" y="0"/>
                </a:moveTo>
                <a:lnTo>
                  <a:pt x="542475" y="0"/>
                </a:lnTo>
                <a:lnTo>
                  <a:pt x="542475" y="365492"/>
                </a:lnTo>
                <a:lnTo>
                  <a:pt x="0" y="365492"/>
                </a:lnTo>
                <a:lnTo>
                  <a:pt x="0" y="0"/>
                </a:lnTo>
                <a:close/>
              </a:path>
            </a:pathLst>
          </a:custGeom>
          <a:blipFill rotWithShape="1">
            <a:blip r:embed="rId6">
              <a:alphaModFix/>
            </a:blip>
            <a:stretch>
              <a:fillRect b="0" l="0" r="0" t="0"/>
            </a:stretch>
          </a:blipFill>
          <a:ln>
            <a:noFill/>
          </a:ln>
        </p:spPr>
      </p:sp>
      <p:sp>
        <p:nvSpPr>
          <p:cNvPr id="208" name="Google Shape;208;p17"/>
          <p:cNvSpPr/>
          <p:nvPr/>
        </p:nvSpPr>
        <p:spPr>
          <a:xfrm>
            <a:off x="6995160" y="9428594"/>
            <a:ext cx="527695" cy="376642"/>
          </a:xfrm>
          <a:custGeom>
            <a:rect b="b" l="l" r="r" t="t"/>
            <a:pathLst>
              <a:path extrusionOk="0" h="376642" w="527695">
                <a:moveTo>
                  <a:pt x="0" y="0"/>
                </a:moveTo>
                <a:lnTo>
                  <a:pt x="527695" y="0"/>
                </a:lnTo>
                <a:lnTo>
                  <a:pt x="527695" y="376642"/>
                </a:lnTo>
                <a:lnTo>
                  <a:pt x="0" y="376642"/>
                </a:lnTo>
                <a:lnTo>
                  <a:pt x="0" y="0"/>
                </a:lnTo>
                <a:close/>
              </a:path>
            </a:pathLst>
          </a:custGeom>
          <a:blipFill rotWithShape="1">
            <a:blip r:embed="rId7">
              <a:alphaModFix/>
            </a:blip>
            <a:stretch>
              <a:fillRect b="0" l="0" r="0" t="0"/>
            </a:stretch>
          </a:blipFill>
          <a:ln>
            <a:noFill/>
          </a:ln>
        </p:spPr>
      </p:sp>
      <p:sp>
        <p:nvSpPr>
          <p:cNvPr id="209" name="Google Shape;209;p17"/>
          <p:cNvSpPr txBox="1"/>
          <p:nvPr/>
        </p:nvSpPr>
        <p:spPr>
          <a:xfrm>
            <a:off x="777240" y="8806902"/>
            <a:ext cx="2035805" cy="5080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A KEY INTO THE LANGUAGE OF AMERICA (1643)</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8"/>
          <p:cNvSpPr/>
          <p:nvPr/>
        </p:nvSpPr>
        <p:spPr>
          <a:xfrm>
            <a:off x="0" y="-781363"/>
            <a:ext cx="7772400" cy="2597260"/>
          </a:xfrm>
          <a:custGeom>
            <a:rect b="b" l="l" r="r" t="t"/>
            <a:pathLst>
              <a:path extrusionOk="0" h="2597260" w="7772400">
                <a:moveTo>
                  <a:pt x="0" y="0"/>
                </a:moveTo>
                <a:lnTo>
                  <a:pt x="7772400" y="0"/>
                </a:lnTo>
                <a:lnTo>
                  <a:pt x="7772400" y="2597260"/>
                </a:lnTo>
                <a:lnTo>
                  <a:pt x="0" y="2597260"/>
                </a:lnTo>
                <a:lnTo>
                  <a:pt x="0" y="0"/>
                </a:lnTo>
                <a:close/>
              </a:path>
            </a:pathLst>
          </a:custGeom>
          <a:blipFill rotWithShape="1">
            <a:blip r:embed="rId3">
              <a:alphaModFix/>
            </a:blip>
            <a:stretch>
              <a:fillRect b="-99619" l="0" r="0" t="-99619"/>
            </a:stretch>
          </a:blipFill>
          <a:ln>
            <a:noFill/>
          </a:ln>
        </p:spPr>
      </p:sp>
      <p:sp>
        <p:nvSpPr>
          <p:cNvPr id="215" name="Google Shape;215;p18"/>
          <p:cNvSpPr/>
          <p:nvPr/>
        </p:nvSpPr>
        <p:spPr>
          <a:xfrm>
            <a:off x="-493112" y="5580227"/>
            <a:ext cx="8782188" cy="1913294"/>
          </a:xfrm>
          <a:custGeom>
            <a:rect b="b" l="l" r="r" t="t"/>
            <a:pathLst>
              <a:path extrusionOk="0" h="1913294" w="8782188">
                <a:moveTo>
                  <a:pt x="0" y="0"/>
                </a:moveTo>
                <a:lnTo>
                  <a:pt x="8782188" y="0"/>
                </a:lnTo>
                <a:lnTo>
                  <a:pt x="8782188" y="1913294"/>
                </a:lnTo>
                <a:lnTo>
                  <a:pt x="0" y="1913294"/>
                </a:lnTo>
                <a:lnTo>
                  <a:pt x="0" y="0"/>
                </a:lnTo>
                <a:close/>
              </a:path>
            </a:pathLst>
          </a:custGeom>
          <a:blipFill rotWithShape="1">
            <a:blip r:embed="rId3">
              <a:alphaModFix amt="19999"/>
            </a:blip>
            <a:stretch>
              <a:fillRect b="-179484" l="0" r="0" t="-179484"/>
            </a:stretch>
          </a:blipFill>
          <a:ln>
            <a:noFill/>
          </a:ln>
        </p:spPr>
      </p:sp>
      <p:sp>
        <p:nvSpPr>
          <p:cNvPr id="216" name="Google Shape;216;p18"/>
          <p:cNvSpPr/>
          <p:nvPr/>
        </p:nvSpPr>
        <p:spPr>
          <a:xfrm>
            <a:off x="589083" y="2223066"/>
            <a:ext cx="2309420" cy="2309411"/>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14285"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8"/>
          <p:cNvSpPr/>
          <p:nvPr/>
        </p:nvSpPr>
        <p:spPr>
          <a:xfrm>
            <a:off x="1196376" y="8536775"/>
            <a:ext cx="1362394" cy="83020"/>
          </a:xfrm>
          <a:custGeom>
            <a:rect b="b" l="l" r="r" t="t"/>
            <a:pathLst>
              <a:path extrusionOk="0" h="83020" w="1362394">
                <a:moveTo>
                  <a:pt x="0" y="0"/>
                </a:moveTo>
                <a:lnTo>
                  <a:pt x="1362394" y="0"/>
                </a:lnTo>
                <a:lnTo>
                  <a:pt x="1362394" y="83020"/>
                </a:lnTo>
                <a:lnTo>
                  <a:pt x="0" y="83020"/>
                </a:lnTo>
                <a:lnTo>
                  <a:pt x="0" y="0"/>
                </a:lnTo>
                <a:close/>
              </a:path>
            </a:pathLst>
          </a:custGeom>
          <a:blipFill rotWithShape="1">
            <a:blip r:embed="rId5">
              <a:alphaModFix/>
            </a:blip>
            <a:stretch>
              <a:fillRect b="-770352" l="0" r="0" t="-770335"/>
            </a:stretch>
          </a:blipFill>
          <a:ln>
            <a:noFill/>
          </a:ln>
        </p:spPr>
      </p:sp>
      <p:sp>
        <p:nvSpPr>
          <p:cNvPr id="218" name="Google Shape;218;p18"/>
          <p:cNvSpPr txBox="1"/>
          <p:nvPr/>
        </p:nvSpPr>
        <p:spPr>
          <a:xfrm>
            <a:off x="1011813" y="469642"/>
            <a:ext cx="5851243" cy="447402"/>
          </a:xfrm>
          <a:prstGeom prst="rect">
            <a:avLst/>
          </a:prstGeom>
          <a:noFill/>
          <a:ln>
            <a:noFill/>
          </a:ln>
        </p:spPr>
        <p:txBody>
          <a:bodyPr anchorCtr="0" anchor="t" bIns="0" lIns="0" spcFirstLastPara="1" rIns="0" wrap="square" tIns="0">
            <a:spAutoFit/>
          </a:bodyPr>
          <a:lstStyle/>
          <a:p>
            <a:pPr indent="0" lvl="0" marL="0" marR="0" rtl="0" algn="ctr">
              <a:lnSpc>
                <a:spcPct val="140037"/>
              </a:lnSpc>
              <a:spcBef>
                <a:spcPts val="0"/>
              </a:spcBef>
              <a:spcAft>
                <a:spcPts val="0"/>
              </a:spcAft>
              <a:buNone/>
            </a:pPr>
            <a:r>
              <a:rPr b="0" i="0" lang="en-US" sz="2635" u="none" cap="none" strike="noStrike">
                <a:solidFill>
                  <a:srgbClr val="383435"/>
                </a:solidFill>
                <a:latin typeface="Plus Jakarta Sans"/>
                <a:ea typeface="Plus Jakarta Sans"/>
                <a:cs typeface="Plus Jakarta Sans"/>
                <a:sym typeface="Plus Jakarta Sans"/>
              </a:rPr>
              <a:t>ELIZABETH KEY GRINSTEAD</a:t>
            </a:r>
            <a:endParaRPr/>
          </a:p>
        </p:txBody>
      </p:sp>
      <p:sp>
        <p:nvSpPr>
          <p:cNvPr id="219" name="Google Shape;219;p18"/>
          <p:cNvSpPr txBox="1"/>
          <p:nvPr/>
        </p:nvSpPr>
        <p:spPr>
          <a:xfrm>
            <a:off x="1450973" y="1131553"/>
            <a:ext cx="4865582" cy="425571"/>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0D0608"/>
                </a:solidFill>
                <a:latin typeface="Halant"/>
                <a:ea typeface="Halant"/>
                <a:cs typeface="Halant"/>
                <a:sym typeface="Halant"/>
              </a:rPr>
              <a:t>One of the first enslaved people to successfully sue and win her freedom</a:t>
            </a:r>
            <a:endParaRPr/>
          </a:p>
        </p:txBody>
      </p:sp>
      <p:sp>
        <p:nvSpPr>
          <p:cNvPr id="220" name="Google Shape;220;p18"/>
          <p:cNvSpPr txBox="1"/>
          <p:nvPr/>
        </p:nvSpPr>
        <p:spPr>
          <a:xfrm>
            <a:off x="717702" y="5794289"/>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5</a:t>
            </a:r>
            <a:endParaRPr/>
          </a:p>
        </p:txBody>
      </p:sp>
      <p:sp>
        <p:nvSpPr>
          <p:cNvPr id="221" name="Google Shape;221;p18"/>
          <p:cNvSpPr txBox="1"/>
          <p:nvPr/>
        </p:nvSpPr>
        <p:spPr>
          <a:xfrm>
            <a:off x="2751332" y="5794289"/>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1655</a:t>
            </a:r>
            <a:endParaRPr/>
          </a:p>
        </p:txBody>
      </p:sp>
      <p:sp>
        <p:nvSpPr>
          <p:cNvPr id="222" name="Google Shape;222;p18"/>
          <p:cNvSpPr txBox="1"/>
          <p:nvPr/>
        </p:nvSpPr>
        <p:spPr>
          <a:xfrm>
            <a:off x="5083861" y="5794289"/>
            <a:ext cx="1765229" cy="41299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490" u="none" cap="none" strike="noStrike">
                <a:solidFill>
                  <a:srgbClr val="231F20"/>
                </a:solidFill>
                <a:latin typeface="Halant"/>
                <a:ea typeface="Halant"/>
                <a:cs typeface="Halant"/>
                <a:sym typeface="Halant"/>
              </a:rPr>
              <a:t>3</a:t>
            </a:r>
            <a:endParaRPr/>
          </a:p>
        </p:txBody>
      </p:sp>
      <p:sp>
        <p:nvSpPr>
          <p:cNvPr id="223" name="Google Shape;223;p18"/>
          <p:cNvSpPr txBox="1"/>
          <p:nvPr/>
        </p:nvSpPr>
        <p:spPr>
          <a:xfrm>
            <a:off x="762894" y="6189389"/>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YEARS</a:t>
            </a:r>
            <a:endParaRPr/>
          </a:p>
        </p:txBody>
      </p:sp>
      <p:sp>
        <p:nvSpPr>
          <p:cNvPr id="224" name="Google Shape;224;p18"/>
          <p:cNvSpPr txBox="1"/>
          <p:nvPr/>
        </p:nvSpPr>
        <p:spPr>
          <a:xfrm>
            <a:off x="2751332" y="6189389"/>
            <a:ext cx="1675624"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FREEDOM</a:t>
            </a:r>
            <a:endParaRPr/>
          </a:p>
        </p:txBody>
      </p:sp>
      <p:sp>
        <p:nvSpPr>
          <p:cNvPr id="225" name="Google Shape;225;p18"/>
          <p:cNvSpPr txBox="1"/>
          <p:nvPr/>
        </p:nvSpPr>
        <p:spPr>
          <a:xfrm>
            <a:off x="4937837" y="6189389"/>
            <a:ext cx="2057278" cy="283514"/>
          </a:xfrm>
          <a:prstGeom prst="rect">
            <a:avLst/>
          </a:prstGeom>
          <a:noFill/>
          <a:ln>
            <a:noFill/>
          </a:ln>
        </p:spPr>
        <p:txBody>
          <a:bodyPr anchorCtr="0" anchor="t" bIns="0" lIns="0" spcFirstLastPara="1" rIns="0" wrap="square" tIns="0">
            <a:spAutoFit/>
          </a:bodyPr>
          <a:lstStyle/>
          <a:p>
            <a:pPr indent="0" lvl="0" marL="0" marR="0" rtl="0" algn="ctr">
              <a:lnSpc>
                <a:spcPct val="178030"/>
              </a:lnSpc>
              <a:spcBef>
                <a:spcPts val="0"/>
              </a:spcBef>
              <a:spcAft>
                <a:spcPts val="0"/>
              </a:spcAft>
              <a:buNone/>
            </a:pPr>
            <a:r>
              <a:rPr b="0" i="0" lang="en-US" sz="1452" u="none" cap="none" strike="noStrike">
                <a:solidFill>
                  <a:srgbClr val="231F20"/>
                </a:solidFill>
                <a:latin typeface="Plus Jakarta Sans"/>
                <a:ea typeface="Plus Jakarta Sans"/>
                <a:cs typeface="Plus Jakarta Sans"/>
                <a:sym typeface="Plus Jakarta Sans"/>
              </a:rPr>
              <a:t>LEGAL ARGUMENTS</a:t>
            </a:r>
            <a:endParaRPr/>
          </a:p>
        </p:txBody>
      </p:sp>
      <p:sp>
        <p:nvSpPr>
          <p:cNvPr id="226" name="Google Shape;226;p18"/>
          <p:cNvSpPr txBox="1"/>
          <p:nvPr/>
        </p:nvSpPr>
        <p:spPr>
          <a:xfrm>
            <a:off x="785490" y="6507349"/>
            <a:ext cx="1630800" cy="582300"/>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Her suit for freedom began in 1660, but she did win her freedom until 1655</a:t>
            </a:r>
            <a:endParaRPr/>
          </a:p>
        </p:txBody>
      </p:sp>
      <p:sp>
        <p:nvSpPr>
          <p:cNvPr id="227" name="Google Shape;227;p18"/>
          <p:cNvSpPr txBox="1"/>
          <p:nvPr/>
        </p:nvSpPr>
        <p:spPr>
          <a:xfrm>
            <a:off x="2675121" y="6507349"/>
            <a:ext cx="1910164" cy="549507"/>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one of the first known Black women to successfully challenge her enslavement in court.</a:t>
            </a:r>
            <a:endParaRPr/>
          </a:p>
        </p:txBody>
      </p:sp>
      <p:sp>
        <p:nvSpPr>
          <p:cNvPr id="228" name="Google Shape;228;p18"/>
          <p:cNvSpPr txBox="1"/>
          <p:nvPr/>
        </p:nvSpPr>
        <p:spPr>
          <a:xfrm>
            <a:off x="4775785" y="6507349"/>
            <a:ext cx="2381381" cy="734010"/>
          </a:xfrm>
          <a:prstGeom prst="rect">
            <a:avLst/>
          </a:prstGeom>
          <a:noFill/>
          <a:ln>
            <a:noFill/>
          </a:ln>
        </p:spPr>
        <p:txBody>
          <a:bodyPr anchorCtr="0" anchor="t" bIns="0" lIns="0" spcFirstLastPara="1" rIns="0" wrap="square" tIns="0">
            <a:spAutoFit/>
          </a:bodyPr>
          <a:lstStyle/>
          <a:p>
            <a:pPr indent="0" lvl="0" marL="0" marR="0" rtl="0" algn="ctr">
              <a:lnSpc>
                <a:spcPct val="177951"/>
              </a:lnSpc>
              <a:spcBef>
                <a:spcPts val="0"/>
              </a:spcBef>
              <a:spcAft>
                <a:spcPts val="0"/>
              </a:spcAft>
              <a:buNone/>
            </a:pPr>
            <a:r>
              <a:rPr b="0" i="0" lang="en-US" sz="830" u="none" cap="none" strike="noStrike">
                <a:solidFill>
                  <a:srgbClr val="231F20"/>
                </a:solidFill>
                <a:latin typeface="Inter"/>
                <a:ea typeface="Inter"/>
                <a:cs typeface="Inter"/>
                <a:sym typeface="Inter"/>
              </a:rPr>
              <a:t>used to win her case: 1. She was a practicing Christian; 2. Daughter of a free Englishman; 3. An indentured servant for nine years which had expired. </a:t>
            </a:r>
            <a:endParaRPr/>
          </a:p>
        </p:txBody>
      </p:sp>
      <p:sp>
        <p:nvSpPr>
          <p:cNvPr id="229" name="Google Shape;229;p18"/>
          <p:cNvSpPr txBox="1"/>
          <p:nvPr/>
        </p:nvSpPr>
        <p:spPr>
          <a:xfrm>
            <a:off x="970417" y="8123754"/>
            <a:ext cx="1827953" cy="20649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245" u="none" cap="none" strike="noStrike">
                <a:solidFill>
                  <a:srgbClr val="231F20"/>
                </a:solidFill>
                <a:latin typeface="Halant"/>
                <a:ea typeface="Halant"/>
                <a:cs typeface="Halant"/>
                <a:sym typeface="Halant"/>
              </a:rPr>
              <a:t>Focus Primary Source</a:t>
            </a:r>
            <a:endParaRPr/>
          </a:p>
        </p:txBody>
      </p:sp>
      <p:sp>
        <p:nvSpPr>
          <p:cNvPr id="230" name="Google Shape;230;p18"/>
          <p:cNvSpPr txBox="1"/>
          <p:nvPr/>
        </p:nvSpPr>
        <p:spPr>
          <a:xfrm>
            <a:off x="3350518" y="7905585"/>
            <a:ext cx="3512538" cy="18121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It appeareth to us that shee is the daughter of Thomas Key by severall Evidences and by a fine imposed upon the said Thomas for getting her mother with Child of the said Thomas That she hath bin by verdict of a Jury impannelled 20th January 1655 in the County of Northumberland found to be free by severall oathes which the Jury desired might be Recorded That by the Comon Law the Child of a Woman slave begott by a freeman ought to bee free...</a:t>
            </a:r>
            <a:endParaRPr/>
          </a:p>
        </p:txBody>
      </p:sp>
      <p:sp>
        <p:nvSpPr>
          <p:cNvPr id="231" name="Google Shape;231;p18"/>
          <p:cNvSpPr txBox="1"/>
          <p:nvPr/>
        </p:nvSpPr>
        <p:spPr>
          <a:xfrm>
            <a:off x="3342986" y="2642397"/>
            <a:ext cx="3827289" cy="253605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Elizabeth Key Grinstead was one of the first African-descended women in the American colonies to successfully sue for her freedom. Born to an enslaved Black mother and an English father, she was classified as enslaved despite her father’s status. </a:t>
            </a:r>
            <a:endParaRPr/>
          </a:p>
          <a:p>
            <a:pPr indent="0" lvl="0" marL="0" marR="0" rtl="0" algn="l">
              <a:lnSpc>
                <a:spcPct val="140000"/>
              </a:lnSpc>
              <a:spcBef>
                <a:spcPts val="0"/>
              </a:spcBef>
              <a:spcAft>
                <a:spcPts val="0"/>
              </a:spcAft>
              <a:buNone/>
            </a:pPr>
            <a:r>
              <a:t/>
            </a:r>
            <a:endParaRPr b="0" i="0" sz="1030" u="none" cap="none" strike="noStrike">
              <a:solidFill>
                <a:srgbClr val="231F20"/>
              </a:solidFill>
              <a:latin typeface="Inter"/>
              <a:ea typeface="Inter"/>
              <a:cs typeface="Inter"/>
              <a:sym typeface="Inter"/>
            </a:endParaRPr>
          </a:p>
          <a:p>
            <a:pPr indent="0" lvl="0" marL="0" marR="0" rtl="0" algn="l">
              <a:lnSpc>
                <a:spcPct val="140000"/>
              </a:lnSpc>
              <a:spcBef>
                <a:spcPts val="0"/>
              </a:spcBef>
              <a:spcAft>
                <a:spcPts val="0"/>
              </a:spcAft>
              <a:buNone/>
            </a:pPr>
            <a:r>
              <a:rPr b="0" i="0" lang="en-US" sz="1030" u="none" cap="none" strike="noStrike">
                <a:solidFill>
                  <a:srgbClr val="231F20"/>
                </a:solidFill>
                <a:latin typeface="Inter"/>
                <a:ea typeface="Inter"/>
                <a:cs typeface="Inter"/>
                <a:sym typeface="Inter"/>
              </a:rPr>
              <a:t>In 1655, she sued for her freedom in Virginia, arguing that she was the daughter of a free Englishman, had been baptized as a Christian, and had been wrongfully enslaved past her indenture term. She won her case, setting an early legal precedent, though later Virginia laws tightened racial slavery restrictions to prevent similar claims, specifically with the hereditary law passed in 1662.</a:t>
            </a:r>
            <a:endParaRPr/>
          </a:p>
        </p:txBody>
      </p:sp>
      <p:sp>
        <p:nvSpPr>
          <p:cNvPr id="232" name="Google Shape;232;p18"/>
          <p:cNvSpPr txBox="1"/>
          <p:nvPr/>
        </p:nvSpPr>
        <p:spPr>
          <a:xfrm>
            <a:off x="3350518" y="2154227"/>
            <a:ext cx="3819758" cy="264401"/>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590" u="none" cap="none" strike="noStrike">
                <a:solidFill>
                  <a:srgbClr val="6484F3"/>
                </a:solidFill>
                <a:latin typeface="Plus Jakarta Sans"/>
                <a:ea typeface="Plus Jakarta Sans"/>
                <a:cs typeface="Plus Jakarta Sans"/>
                <a:sym typeface="Plus Jakarta Sans"/>
              </a:rPr>
              <a:t>ABOUT ME (C. 1630–C. 1665)</a:t>
            </a:r>
            <a:endParaRPr/>
          </a:p>
        </p:txBody>
      </p:sp>
      <p:sp>
        <p:nvSpPr>
          <p:cNvPr id="233" name="Google Shape;233;p18"/>
          <p:cNvSpPr txBox="1"/>
          <p:nvPr/>
        </p:nvSpPr>
        <p:spPr>
          <a:xfrm>
            <a:off x="777240" y="8806902"/>
            <a:ext cx="2035805" cy="850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1000" u="none" cap="none" strike="noStrike">
                <a:solidFill>
                  <a:srgbClr val="383435"/>
                </a:solidFill>
                <a:latin typeface="Plus Jakarta Sans"/>
                <a:ea typeface="Plus Jakarta Sans"/>
                <a:cs typeface="Plus Jakarta Sans"/>
                <a:sym typeface="Plus Jakarta Sans"/>
              </a:rPr>
              <a:t>“A REPORT OF A COMITTEE FROM AN ASSEMBLY CONCERNING THE FREEDOME OF ELIZABETH KEY” 1656</a:t>
            </a:r>
            <a:endParaRPr/>
          </a:p>
        </p:txBody>
      </p:sp>
      <p:sp>
        <p:nvSpPr>
          <p:cNvPr id="234" name="Google Shape;234;p18"/>
          <p:cNvSpPr/>
          <p:nvPr/>
        </p:nvSpPr>
        <p:spPr>
          <a:xfrm>
            <a:off x="2747874" y="7731646"/>
            <a:ext cx="542474" cy="365492"/>
          </a:xfrm>
          <a:custGeom>
            <a:rect b="b" l="l" r="r" t="t"/>
            <a:pathLst>
              <a:path extrusionOk="0" h="365492" w="542474">
                <a:moveTo>
                  <a:pt x="0" y="0"/>
                </a:moveTo>
                <a:lnTo>
                  <a:pt x="542474" y="0"/>
                </a:lnTo>
                <a:lnTo>
                  <a:pt x="542474" y="365492"/>
                </a:lnTo>
                <a:lnTo>
                  <a:pt x="0" y="365492"/>
                </a:lnTo>
                <a:lnTo>
                  <a:pt x="0" y="0"/>
                </a:lnTo>
                <a:close/>
              </a:path>
            </a:pathLst>
          </a:custGeom>
          <a:blipFill rotWithShape="1">
            <a:blip r:embed="rId6">
              <a:alphaModFix/>
            </a:blip>
            <a:stretch>
              <a:fillRect b="0" l="0" r="0" t="0"/>
            </a:stretch>
          </a:blipFill>
          <a:ln>
            <a:noFill/>
          </a:ln>
        </p:spPr>
      </p:sp>
      <p:sp>
        <p:nvSpPr>
          <p:cNvPr id="235" name="Google Shape;235;p18"/>
          <p:cNvSpPr/>
          <p:nvPr/>
        </p:nvSpPr>
        <p:spPr>
          <a:xfrm>
            <a:off x="6906428" y="9341102"/>
            <a:ext cx="527695" cy="376642"/>
          </a:xfrm>
          <a:custGeom>
            <a:rect b="b" l="l" r="r" t="t"/>
            <a:pathLst>
              <a:path extrusionOk="0" h="376642" w="527695">
                <a:moveTo>
                  <a:pt x="0" y="0"/>
                </a:moveTo>
                <a:lnTo>
                  <a:pt x="527694" y="0"/>
                </a:lnTo>
                <a:lnTo>
                  <a:pt x="527694" y="376642"/>
                </a:lnTo>
                <a:lnTo>
                  <a:pt x="0" y="376642"/>
                </a:lnTo>
                <a:lnTo>
                  <a:pt x="0" y="0"/>
                </a:lnTo>
                <a:close/>
              </a:path>
            </a:pathLst>
          </a:custGeom>
          <a:blipFill rotWithShape="1">
            <a:blip r:embed="rId7">
              <a:alphaModFix/>
            </a:blip>
            <a:stretch>
              <a:fillRect b="0" l="0" r="0" t="0"/>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