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8363D5C-C48D-45E0-94A0-37D51A836391}">
  <a:tblStyle styleId="{28363D5C-C48D-45E0-94A0-37D51A83639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F6A691F-D67A-4DA7-A373-DE6CD30C8A2E}"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PlusJakartaSansMedium-regular.fntdata"/><Relationship Id="rId21" Type="http://schemas.openxmlformats.org/officeDocument/2006/relationships/font" Target="fonts/PlusJakartaSans-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f89d88a4d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f89d88a4d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c678ddd38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c678ddd3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d45b2d9790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d45b2d979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2fcb3c190c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2fcb3c190c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3340d4825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3340d4825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learninglab.si.edu/collections/colonization-and-settlement-1492-1763-with-the-national-portrait-gallery/Z4mvyrpb9go35zu1#r/1103742" TargetMode="External"/><Relationship Id="rId4" Type="http://schemas.openxmlformats.org/officeDocument/2006/relationships/image" Target="../media/image3.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6.jp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graphicFrame>
        <p:nvGraphicFramePr>
          <p:cNvPr id="54" name="Google Shape;54;p13"/>
          <p:cNvGraphicFramePr/>
          <p:nvPr/>
        </p:nvGraphicFramePr>
        <p:xfrm>
          <a:off x="469041" y="2009635"/>
          <a:ext cx="3000000" cy="3000000"/>
        </p:xfrm>
        <a:graphic>
          <a:graphicData uri="http://schemas.openxmlformats.org/drawingml/2006/table">
            <a:tbl>
              <a:tblPr>
                <a:noFill/>
                <a:tableStyleId>{28363D5C-C48D-45E0-94A0-37D51A836391}</a:tableStyleId>
              </a:tblPr>
              <a:tblGrid>
                <a:gridCol w="2266425"/>
                <a:gridCol w="1662050"/>
                <a:gridCol w="2905850"/>
              </a:tblGrid>
              <a:tr h="299750">
                <a:tc gridSpan="3">
                  <a:txBody>
                    <a:bodyPr/>
                    <a:lstStyle/>
                    <a:p>
                      <a:pPr indent="0" lvl="0" marL="0" rtl="0" algn="l">
                        <a:spcBef>
                          <a:spcPts val="0"/>
                        </a:spcBef>
                        <a:spcAft>
                          <a:spcPts val="0"/>
                        </a:spcAft>
                        <a:buNone/>
                      </a:pPr>
                      <a:r>
                        <a:rPr b="1" lang="en" sz="1200">
                          <a:latin typeface="Halant"/>
                          <a:ea typeface="Halant"/>
                          <a:cs typeface="Halant"/>
                          <a:sym typeface="Halant"/>
                        </a:rPr>
                        <a:t>Directions: </a:t>
                      </a:r>
                      <a:r>
                        <a:rPr lang="en" sz="1200">
                          <a:latin typeface="Halant"/>
                          <a:ea typeface="Halant"/>
                          <a:cs typeface="Halant"/>
                          <a:sym typeface="Halant"/>
                        </a:rPr>
                        <a:t>Navigate through the </a:t>
                      </a:r>
                      <a:r>
                        <a:rPr lang="en" sz="1200" u="sng">
                          <a:solidFill>
                            <a:schemeClr val="hlink"/>
                          </a:solidFill>
                          <a:latin typeface="Halant"/>
                          <a:ea typeface="Halant"/>
                          <a:cs typeface="Halant"/>
                          <a:sym typeface="Halant"/>
                          <a:hlinkClick r:id="rId3"/>
                        </a:rPr>
                        <a:t>Smithsonian Learning Lab</a:t>
                      </a:r>
                      <a:r>
                        <a:rPr lang="en" sz="1200">
                          <a:latin typeface="Halant"/>
                          <a:ea typeface="Halant"/>
                          <a:cs typeface="Halant"/>
                          <a:sym typeface="Halant"/>
                        </a:rPr>
                        <a:t>. Pay </a:t>
                      </a:r>
                      <a:r>
                        <a:rPr lang="en" sz="1200">
                          <a:latin typeface="Halant"/>
                          <a:ea typeface="Halant"/>
                          <a:cs typeface="Halant"/>
                          <a:sym typeface="Halant"/>
                        </a:rPr>
                        <a:t>special</a:t>
                      </a:r>
                      <a:r>
                        <a:rPr lang="en" sz="1200">
                          <a:latin typeface="Halant"/>
                          <a:ea typeface="Halant"/>
                          <a:cs typeface="Halant"/>
                          <a:sym typeface="Halant"/>
                        </a:rPr>
                        <a:t> attention to the object data and information tabs. Answer the questions as you view the collection.</a:t>
                      </a:r>
                      <a:endParaRPr sz="10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1: </a:t>
                      </a:r>
                      <a:r>
                        <a:rPr lang="en" sz="1200">
                          <a:solidFill>
                            <a:schemeClr val="dk1"/>
                          </a:solidFill>
                          <a:latin typeface="Inter"/>
                          <a:ea typeface="Inter"/>
                          <a:cs typeface="Inter"/>
                          <a:sym typeface="Inter"/>
                        </a:rPr>
                        <a:t>What is the title of this Learning Lab?</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b="1" lang="en" sz="1200">
                          <a:latin typeface="Inter"/>
                          <a:ea typeface="Inter"/>
                          <a:cs typeface="Inter"/>
                          <a:sym typeface="Inter"/>
                        </a:rPr>
                        <a:t>1550s</a:t>
                      </a:r>
                      <a:endParaRPr b="1"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3: </a:t>
                      </a:r>
                      <a:r>
                        <a:rPr lang="en" sz="1200">
                          <a:solidFill>
                            <a:schemeClr val="dk1"/>
                          </a:solidFill>
                          <a:latin typeface="Inter"/>
                          <a:ea typeface="Inter"/>
                          <a:cs typeface="Inter"/>
                          <a:sym typeface="Inter"/>
                        </a:rPr>
                        <a:t>Click the information icon (i surrounded by a circle) on the left thumbnail menu.</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Describe it as if you were explaining it to someone who can’t see it.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After reading the exhibition label, why did Queen Elizabeth make certain choices about her likeness?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b="1" lang="en" sz="1200">
                          <a:latin typeface="Inter"/>
                          <a:ea typeface="Inter"/>
                          <a:cs typeface="Inter"/>
                          <a:sym typeface="Inter"/>
                        </a:rPr>
                        <a:t>1580s</a:t>
                      </a:r>
                      <a:endParaRPr b="1"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5: In the engraving of Columbus, what objects do you notice in the background and in his hand? What do you think the purpose of their inclusion was?</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b="1" lang="en" sz="1200">
                          <a:latin typeface="Inter"/>
                          <a:ea typeface="Inter"/>
                          <a:cs typeface="Inter"/>
                          <a:sym typeface="Inter"/>
                        </a:rPr>
                        <a:t>1590s</a:t>
                      </a:r>
                      <a:endParaRPr b="1"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7: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lphaLcPeriod"/>
                      </a:pPr>
                      <a:r>
                        <a:rPr lang="en" sz="1200">
                          <a:latin typeface="Inter"/>
                          <a:ea typeface="Inter"/>
                          <a:cs typeface="Inter"/>
                          <a:sym typeface="Inter"/>
                        </a:rPr>
                        <a:t>Separate the image into thirds. Write what you notice in each third.</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information icon (i surrounded by a circle) on the left thumbnail menu. How did the local Indians respond to early French expeditions?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55" name="Google Shape;55;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Smithsonian Learning Lab</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Colonization &amp; Settlement (1492-1763)</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0" name="Google Shape;60;p13"/>
          <p:cNvGraphicFramePr/>
          <p:nvPr/>
        </p:nvGraphicFramePr>
        <p:xfrm>
          <a:off x="614225" y="6958775"/>
          <a:ext cx="3000000" cy="3000000"/>
        </p:xfrm>
        <a:graphic>
          <a:graphicData uri="http://schemas.openxmlformats.org/drawingml/2006/table">
            <a:tbl>
              <a:tblPr>
                <a:noFill/>
                <a:tableStyleId>{6F6A691F-D67A-4DA7-A373-DE6CD30C8A2E}</a:tableStyleId>
              </a:tblPr>
              <a:tblGrid>
                <a:gridCol w="2193175"/>
                <a:gridCol w="2193175"/>
                <a:gridCol w="2193175"/>
              </a:tblGrid>
              <a:tr h="381000">
                <a:tc>
                  <a:txBody>
                    <a:bodyPr/>
                    <a:lstStyle/>
                    <a:p>
                      <a:pPr indent="0" lvl="0" marL="0" rtl="0" algn="ctr">
                        <a:spcBef>
                          <a:spcPts val="0"/>
                        </a:spcBef>
                        <a:spcAft>
                          <a:spcPts val="0"/>
                        </a:spcAft>
                        <a:buNone/>
                      </a:pPr>
                      <a:r>
                        <a:rPr lang="en" sz="1200">
                          <a:latin typeface="Inter"/>
                          <a:ea typeface="Inter"/>
                          <a:cs typeface="Inter"/>
                          <a:sym typeface="Inter"/>
                        </a:rPr>
                        <a:t>Left Side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Center</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Right Side</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585600" y="1650588"/>
            <a:ext cx="66012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Smithsonian Learning Lab: Colonization &amp; Settlement (1492-1763)</a:t>
            </a:r>
            <a:endParaRPr sz="1500"/>
          </a:p>
        </p:txBody>
      </p:sp>
      <p:sp>
        <p:nvSpPr>
          <p:cNvPr id="67" name="Google Shape;6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469041" y="561835"/>
          <a:ext cx="3000000" cy="3000000"/>
        </p:xfrm>
        <a:graphic>
          <a:graphicData uri="http://schemas.openxmlformats.org/drawingml/2006/table">
            <a:tbl>
              <a:tblPr>
                <a:noFill/>
                <a:tableStyleId>{28363D5C-C48D-45E0-94A0-37D51A836391}</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1610s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Square 11: Click the paper clip icon.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first notebook symbol. View the engraving from 1616 and the </a:t>
                      </a:r>
                      <a:r>
                        <a:rPr lang="en" sz="1200">
                          <a:solidFill>
                            <a:schemeClr val="dk1"/>
                          </a:solidFill>
                          <a:latin typeface="Inter"/>
                          <a:ea typeface="Inter"/>
                          <a:cs typeface="Inter"/>
                          <a:sym typeface="Inter"/>
                        </a:rPr>
                        <a:t>painting</a:t>
                      </a:r>
                      <a:r>
                        <a:rPr lang="en" sz="1200">
                          <a:solidFill>
                            <a:schemeClr val="dk1"/>
                          </a:solidFill>
                          <a:latin typeface="Inter"/>
                          <a:ea typeface="Inter"/>
                          <a:cs typeface="Inter"/>
                          <a:sym typeface="Inter"/>
                        </a:rPr>
                        <a:t> from after 1616. What differences do you notice?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pin icon (third button). Several squares will appear above the image. With your cursor, hover above and click each square and read the text about the portrait of </a:t>
                      </a:r>
                      <a:r>
                        <a:rPr lang="en" sz="1200">
                          <a:solidFill>
                            <a:schemeClr val="dk1"/>
                          </a:solidFill>
                          <a:latin typeface="Inter"/>
                          <a:ea typeface="Inter"/>
                          <a:cs typeface="Inter"/>
                          <a:sym typeface="Inter"/>
                        </a:rPr>
                        <a:t>Pocahontas</a:t>
                      </a:r>
                      <a:r>
                        <a:rPr lang="en" sz="1200">
                          <a:solidFill>
                            <a:schemeClr val="dk1"/>
                          </a:solidFill>
                          <a:latin typeface="Inter"/>
                          <a:ea typeface="Inter"/>
                          <a:cs typeface="Inter"/>
                          <a:sym typeface="Inter"/>
                        </a:rPr>
                        <a:t>. What information did you learn?</a:t>
                      </a:r>
                      <a:endParaRPr sz="1200">
                        <a:solidFill>
                          <a:schemeClr val="dk1"/>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12: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&amp; Wonder</a:t>
                      </a:r>
                      <a:r>
                        <a:rPr lang="en" sz="1200">
                          <a:solidFill>
                            <a:schemeClr val="dk1"/>
                          </a:solidFill>
                          <a:latin typeface="Inter"/>
                          <a:ea typeface="Inter"/>
                          <a:cs typeface="Inter"/>
                          <a:sym typeface="Inter"/>
                        </a:rPr>
                        <a:t>: Look in each corner. Why do you think that small illustration (vignette) was included?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paper clip icon. Click the pin icon (third button). Several squares will appear above the image. With your cursor, hover above and click each square and read the text about the portrait of John Smith. What information did you learn?</a:t>
                      </a:r>
                      <a:endParaRPr b="1" sz="1200">
                        <a:solidFill>
                          <a:srgbClr val="E95C3D"/>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Square 14: While not a traditional portrait, zoom in on the images on the edges of the map. </a:t>
                      </a:r>
                      <a:r>
                        <a:rPr lang="en" sz="1200">
                          <a:solidFill>
                            <a:schemeClr val="dk1"/>
                          </a:solidFill>
                          <a:latin typeface="Inter"/>
                          <a:ea typeface="Inter"/>
                          <a:cs typeface="Inter"/>
                          <a:sym typeface="Inter"/>
                        </a:rPr>
                        <a:t>Click the information icon (i surrounded by a circle) on the left thumbnail menu.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Who was Powhatan (</a:t>
                      </a:r>
                      <a:r>
                        <a:rPr lang="en" sz="1200">
                          <a:solidFill>
                            <a:schemeClr val="dk1"/>
                          </a:solidFill>
                          <a:highlight>
                            <a:srgbClr val="FFFFFF"/>
                          </a:highlight>
                          <a:latin typeface="Inter"/>
                          <a:ea typeface="Inter"/>
                          <a:cs typeface="Inter"/>
                          <a:sym typeface="Inter"/>
                        </a:rPr>
                        <a:t>Wahunsenacawh)?</a:t>
                      </a:r>
                      <a:endParaRPr sz="1200">
                        <a:solidFill>
                          <a:schemeClr val="dk1"/>
                        </a:solidFill>
                        <a:highlight>
                          <a:srgbClr val="FFFFFF"/>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highlight>
                            <a:srgbClr val="FFFFFF"/>
                          </a:highlight>
                          <a:latin typeface="Inter"/>
                          <a:ea typeface="Inter"/>
                          <a:cs typeface="Inter"/>
                          <a:sym typeface="Inter"/>
                        </a:rPr>
                        <a:t>Explain the initial interactions between the confederacy led by Powhatan and the English colonists at Jamestown.</a:t>
                      </a:r>
                      <a:endParaRPr sz="1200">
                        <a:solidFill>
                          <a:schemeClr val="dk1"/>
                        </a:solidFill>
                        <a:highlight>
                          <a:srgbClr val="FFFFFF"/>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71" name="Google Shape;71;p14"/>
          <p:cNvGraphicFramePr/>
          <p:nvPr/>
        </p:nvGraphicFramePr>
        <p:xfrm>
          <a:off x="301600" y="3886200"/>
          <a:ext cx="3000000" cy="3000000"/>
        </p:xfrm>
        <a:graphic>
          <a:graphicData uri="http://schemas.openxmlformats.org/drawingml/2006/table">
            <a:tbl>
              <a:tblPr>
                <a:noFill/>
                <a:tableStyleId>{6F6A691F-D67A-4DA7-A373-DE6CD30C8A2E}</a:tableStyleId>
              </a:tblPr>
              <a:tblGrid>
                <a:gridCol w="3568725"/>
                <a:gridCol w="3568725"/>
              </a:tblGrid>
              <a:tr h="381000">
                <a:tc>
                  <a:txBody>
                    <a:bodyPr/>
                    <a:lstStyle/>
                    <a:p>
                      <a:pPr indent="0" lvl="0" marL="0" rtl="0" algn="ctr">
                        <a:spcBef>
                          <a:spcPts val="0"/>
                        </a:spcBef>
                        <a:spcAft>
                          <a:spcPts val="0"/>
                        </a:spcAft>
                        <a:buNone/>
                      </a:pPr>
                      <a:r>
                        <a:rPr lang="en" sz="1200">
                          <a:latin typeface="Inter"/>
                          <a:ea typeface="Inter"/>
                          <a:cs typeface="Inter"/>
                          <a:sym typeface="Inter"/>
                        </a:rPr>
                        <a:t>Top Left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Top Right</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Bottom Left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Bottom Right</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Smithsonian Learning Lab: Colonization &amp; Settlement (1492-1763)</a:t>
            </a:r>
            <a:endParaRPr sz="1500"/>
          </a:p>
        </p:txBody>
      </p:sp>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469041" y="714235"/>
          <a:ext cx="3000000" cy="3000000"/>
        </p:xfrm>
        <a:graphic>
          <a:graphicData uri="http://schemas.openxmlformats.org/drawingml/2006/table">
            <a:tbl>
              <a:tblPr>
                <a:noFill/>
                <a:tableStyleId>{28363D5C-C48D-45E0-94A0-37D51A836391}</a:tableStyleId>
              </a:tblPr>
              <a:tblGrid>
                <a:gridCol w="2266425"/>
                <a:gridCol w="1662050"/>
                <a:gridCol w="2905850"/>
              </a:tblGrid>
              <a:tr h="350050">
                <a:tc gridSpan="3" row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1710s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Squares 19-24: Choose two of the portraits to investigate closely. Click the information icon (i surrounded by a circle) on the left thumbnail menu to read the exhibition label.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1720s &amp; 1730s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Squares 26 &amp; 29: Click the information icon (i surrounded by a circle) on the left thumbnail menu to read the exhibition label. Compare Bishop George Berkeley and James Edward Oglethorpe.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81" name="Google Shape;81;p15"/>
          <p:cNvGraphicFramePr/>
          <p:nvPr/>
        </p:nvGraphicFramePr>
        <p:xfrm>
          <a:off x="340200" y="1447800"/>
          <a:ext cx="3000000" cy="3000000"/>
        </p:xfrm>
        <a:graphic>
          <a:graphicData uri="http://schemas.openxmlformats.org/drawingml/2006/table">
            <a:tbl>
              <a:tblPr>
                <a:noFill/>
                <a:tableStyleId>{6F6A691F-D67A-4DA7-A373-DE6CD30C8A2E}</a:tableStyleId>
              </a:tblPr>
              <a:tblGrid>
                <a:gridCol w="2360775"/>
                <a:gridCol w="2360775"/>
                <a:gridCol w="2360775"/>
              </a:tblGrid>
              <a:tr h="381000">
                <a:tc>
                  <a:txBody>
                    <a:bodyPr/>
                    <a:lstStyle/>
                    <a:p>
                      <a:pPr indent="0" lvl="0" marL="0" rtl="0" algn="r">
                        <a:lnSpc>
                          <a:spcPct val="100000"/>
                        </a:lnSpc>
                        <a:spcBef>
                          <a:spcPts val="0"/>
                        </a:spcBef>
                        <a:spcAft>
                          <a:spcPts val="0"/>
                        </a:spcAft>
                        <a:buNone/>
                      </a:pPr>
                      <a:r>
                        <a:rPr lang="en" sz="1200">
                          <a:solidFill>
                            <a:schemeClr val="dk1"/>
                          </a:solidFill>
                          <a:latin typeface="Inter"/>
                          <a:ea typeface="Inter"/>
                          <a:cs typeface="Inter"/>
                          <a:sym typeface="Inter"/>
                        </a:rPr>
                        <a:t>Title:</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Notice</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i="1" lang="en" sz="1200">
                          <a:solidFill>
                            <a:schemeClr val="dk1"/>
                          </a:solidFill>
                          <a:latin typeface="Inter"/>
                          <a:ea typeface="Inter"/>
                          <a:cs typeface="Inter"/>
                          <a:sym typeface="Inter"/>
                        </a:rPr>
                        <a:t>What do you see?</a:t>
                      </a:r>
                      <a:endParaRPr i="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Wonder</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What is a question you have?</a:t>
                      </a:r>
                      <a:endParaRPr i="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Think</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What did you learn?</a:t>
                      </a:r>
                      <a:endParaRPr i="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graphicFrame>
        <p:nvGraphicFramePr>
          <p:cNvPr id="82" name="Google Shape;82;p15"/>
          <p:cNvGraphicFramePr/>
          <p:nvPr/>
        </p:nvGraphicFramePr>
        <p:xfrm>
          <a:off x="340200" y="5448300"/>
          <a:ext cx="3000000" cy="3000000"/>
        </p:xfrm>
        <a:graphic>
          <a:graphicData uri="http://schemas.openxmlformats.org/drawingml/2006/table">
            <a:tbl>
              <a:tblPr>
                <a:noFill/>
                <a:tableStyleId>{6F6A691F-D67A-4DA7-A373-DE6CD30C8A2E}</a:tableStyleId>
              </a:tblPr>
              <a:tblGrid>
                <a:gridCol w="2360775"/>
                <a:gridCol w="2360775"/>
                <a:gridCol w="2360775"/>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Bishop George Berkeley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James Edward Oglethorpe</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Brief Biography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North American Destination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Motivation/Goal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is in the background? Why is it important?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sp>
        <p:nvSpPr>
          <p:cNvPr id="87" name="Google Shape;87;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Smithsonian Learning Lab: Transatlantic Slave Trade</a:t>
            </a:r>
            <a:endParaRPr sz="1500"/>
          </a:p>
        </p:txBody>
      </p:sp>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6"/>
          <p:cNvGraphicFramePr/>
          <p:nvPr/>
        </p:nvGraphicFramePr>
        <p:xfrm>
          <a:off x="469041" y="485635"/>
          <a:ext cx="3000000" cy="3000000"/>
        </p:xfrm>
        <a:graphic>
          <a:graphicData uri="http://schemas.openxmlformats.org/drawingml/2006/table">
            <a:tbl>
              <a:tblPr>
                <a:noFill/>
                <a:tableStyleId>{28363D5C-C48D-45E0-94A0-37D51A836391}</a:tableStyleId>
              </a:tblPr>
              <a:tblGrid>
                <a:gridCol w="2266425"/>
                <a:gridCol w="1662050"/>
                <a:gridCol w="2905850"/>
              </a:tblGrid>
              <a:tr h="350050">
                <a:tc gridSpan="3" row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1750s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33: </a:t>
                      </a:r>
                      <a:r>
                        <a:rPr lang="en" sz="1200">
                          <a:solidFill>
                            <a:schemeClr val="dk1"/>
                          </a:solidFill>
                          <a:latin typeface="Inter"/>
                          <a:ea typeface="Inter"/>
                          <a:cs typeface="Inter"/>
                          <a:sym typeface="Inter"/>
                        </a:rPr>
                        <a:t>Using the arrows in the bottom left corner, view all 4 images of the object. Click the information icon (i surrounded by a circle) on the left thumbnail menu to read the exhibition label.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Describe it as if you were explaining it to someone who can’t see it.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Ask a question about the image.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did you learn?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34: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information icon (i surrounded by a circle) on the left thumbnail menu to read the exhibition label. Who was Benjamin Lay?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the paper clip icon. Click the pin icon (first button). Several squares will appear above the image. With your cursor, hover above and click each square and read the text about the portrait of Benjamin Lay. </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r>
              <a:tr h="383100">
                <a:tc gridSpan="3" vMerge="1"/>
                <a:tc hMerge="1" vMerge="1"/>
                <a:tc hMerge="1" vMerge="1"/>
              </a:tr>
              <a:tr h="383100">
                <a:tc gridSpan="3">
                  <a:txBody>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Conclusion: </a:t>
                      </a:r>
                      <a:r>
                        <a:rPr lang="en" sz="1200">
                          <a:solidFill>
                            <a:schemeClr val="dk1"/>
                          </a:solidFill>
                          <a:latin typeface="Halant"/>
                          <a:ea typeface="Halant"/>
                          <a:cs typeface="Halant"/>
                          <a:sym typeface="Halant"/>
                        </a:rPr>
                        <a:t>After viewing all the squares, answer the following questions.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various portraits reflect different perspectives and identities in the British North American colonies?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sources and perspectives were missing from the collection?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pic>
        <p:nvPicPr>
          <p:cNvPr id="96" name="Google Shape;96;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7" name="Google Shape;97;p17"/>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do portraits reflect different perspectives and identities in the British North American colonies?</a:t>
            </a:r>
            <a:endParaRPr b="1" i="1" sz="2200">
              <a:solidFill>
                <a:schemeClr val="dk1"/>
              </a:solidFill>
              <a:latin typeface="Inter"/>
              <a:ea typeface="Inter"/>
              <a:cs typeface="Inter"/>
              <a:sym typeface="Inter"/>
            </a:endParaRPr>
          </a:p>
        </p:txBody>
      </p:sp>
      <p:sp>
        <p:nvSpPr>
          <p:cNvPr id="98" name="Google Shape;98;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9" name="Google Shape;99;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0" name="Google Shape;100;p17"/>
          <p:cNvSpPr txBox="1"/>
          <p:nvPr/>
        </p:nvSpPr>
        <p:spPr>
          <a:xfrm>
            <a:off x="455300" y="3028400"/>
            <a:ext cx="68619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Using a combination of writing and drawing, demonstrate the main idea of today’s lesson. However, for your written component, you must “Say-it-in-Six!” You can use six words (no more, no less), but it does not have to be grammatically correct.</a:t>
            </a:r>
            <a:endParaRPr>
              <a:solidFill>
                <a:schemeClr val="dk1"/>
              </a:solidFill>
              <a:latin typeface="Halant"/>
              <a:ea typeface="Halant"/>
              <a:cs typeface="Halant"/>
              <a:sym typeface="Halant"/>
            </a:endParaRPr>
          </a:p>
        </p:txBody>
      </p:sp>
      <p:pic>
        <p:nvPicPr>
          <p:cNvPr id="101" name="Google Shape;101;p17"/>
          <p:cNvPicPr preferRelativeResize="0"/>
          <p:nvPr/>
        </p:nvPicPr>
        <p:blipFill rotWithShape="1">
          <a:blip r:embed="rId4">
            <a:alphaModFix/>
          </a:blip>
          <a:srcRect b="0" l="3067" r="43313" t="0"/>
          <a:stretch/>
        </p:blipFill>
        <p:spPr>
          <a:xfrm>
            <a:off x="284225" y="4433050"/>
            <a:ext cx="3601973" cy="3778650"/>
          </a:xfrm>
          <a:prstGeom prst="rect">
            <a:avLst/>
          </a:prstGeom>
          <a:noFill/>
          <a:ln>
            <a:noFill/>
          </a:ln>
        </p:spPr>
      </p:pic>
      <p:sp>
        <p:nvSpPr>
          <p:cNvPr id="102" name="Google Shape;102;p17"/>
          <p:cNvSpPr/>
          <p:nvPr/>
        </p:nvSpPr>
        <p:spPr>
          <a:xfrm>
            <a:off x="3999275" y="4374675"/>
            <a:ext cx="3602100" cy="4266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3" name="Google Shape;103;p17"/>
          <p:cNvSpPr txBox="1"/>
          <p:nvPr/>
        </p:nvSpPr>
        <p:spPr>
          <a:xfrm>
            <a:off x="5151425" y="3920625"/>
            <a:ext cx="12978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chemeClr val="dk1"/>
                </a:solidFill>
                <a:latin typeface="Plus Jakarta Sans"/>
                <a:ea typeface="Plus Jakarta Sans"/>
                <a:cs typeface="Plus Jakarta Sans"/>
                <a:sym typeface="Plus Jakarta Sans"/>
              </a:rPr>
              <a:t>Drawing</a:t>
            </a:r>
            <a:endParaRPr b="1" sz="2000">
              <a:solidFill>
                <a:schemeClr val="dk1"/>
              </a:solidFill>
              <a:latin typeface="Plus Jakarta Sans"/>
              <a:ea typeface="Plus Jakarta Sans"/>
              <a:cs typeface="Plus Jakarta Sans"/>
              <a:sym typeface="Plus Jakarta Sans"/>
            </a:endParaRPr>
          </a:p>
        </p:txBody>
      </p:sp>
      <p:sp>
        <p:nvSpPr>
          <p:cNvPr id="104" name="Google Shape;104;p17"/>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3: The English Colonies (1607-1754)</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8</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05" name="Google Shape;105;p17"/>
          <p:cNvPicPr preferRelativeResize="0"/>
          <p:nvPr/>
        </p:nvPicPr>
        <p:blipFill>
          <a:blip r:embed="rId5">
            <a:alphaModFix/>
          </a:blip>
          <a:stretch>
            <a:fillRect/>
          </a:stretch>
        </p:blipFill>
        <p:spPr>
          <a:xfrm>
            <a:off x="216272" y="230997"/>
            <a:ext cx="630865" cy="261602"/>
          </a:xfrm>
          <a:prstGeom prst="rect">
            <a:avLst/>
          </a:prstGeom>
          <a:noFill/>
          <a:ln>
            <a:noFill/>
          </a:ln>
        </p:spPr>
      </p:pic>
      <p:sp>
        <p:nvSpPr>
          <p:cNvPr id="106" name="Google Shape;106;p17"/>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