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10287000" cx="18288000"/>
  <p:notesSz cx="6858000" cy="9144000"/>
  <p:embeddedFontLst>
    <p:embeddedFont>
      <p:font typeface="Halant"/>
      <p:regular r:id="rId16"/>
      <p:bold r:id="rId17"/>
    </p:embeddedFont>
    <p:embeddedFont>
      <p:font typeface="Roboto"/>
      <p:regular r:id="rId18"/>
      <p:bold r:id="rId19"/>
      <p:italic r:id="rId20"/>
      <p:boldItalic r:id="rId21"/>
    </p:embeddedFont>
    <p:embeddedFont>
      <p:font typeface="Inter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22" Type="http://schemas.openxmlformats.org/officeDocument/2006/relationships/font" Target="fonts/Inter-regular.fntdata"/><Relationship Id="rId21" Type="http://schemas.openxmlformats.org/officeDocument/2006/relationships/font" Target="fonts/Roboto-boldItalic.fntdata"/><Relationship Id="rId24" Type="http://schemas.openxmlformats.org/officeDocument/2006/relationships/font" Target="fonts/Inter-italic.fntdata"/><Relationship Id="rId23" Type="http://schemas.openxmlformats.org/officeDocument/2006/relationships/font" Target="fonts/Inter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5" Type="http://schemas.openxmlformats.org/officeDocument/2006/relationships/font" Target="fonts/Inter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Halant-bold.fntdata"/><Relationship Id="rId16" Type="http://schemas.openxmlformats.org/officeDocument/2006/relationships/font" Target="fonts/Halant-regular.fntdata"/><Relationship Id="rId19" Type="http://schemas.openxmlformats.org/officeDocument/2006/relationships/font" Target="fonts/Roboto-bold.fntdata"/><Relationship Id="rId1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333db925d8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3333db925d8_0_3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333db925d8_0_4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3333db925d8_0_4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333db925d8_0_7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3333db925d8_0_7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333db925d8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3333db925d8_0_4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333db925d8_0_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3333db925d8_0_3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333db925d8_0_4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g3333db925d8_0_49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333db925d8_0_15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g3333db925d8_0_15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333db925d8_0_5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3333db925d8_0_5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1" name="Google Shape;111;p18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9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19" name="Google Shape;119;p19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9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1" name="Google Shape;121;p1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2" name="Google Shape;132;p21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3" name="Google Shape;133;p2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0" name="Google Shape;140;p2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hyperlink" Target="http://www.youtube.com/watch?v=3XaivDbZrKo" TargetMode="External"/><Relationship Id="rId5" Type="http://schemas.openxmlformats.org/officeDocument/2006/relationships/image" Target="../media/image13.jpg"/><Relationship Id="rId6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160" name="Google Shape;160;p25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161" name="Google Shape;16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62" name="Google Shape;162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25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164" name="Google Shape;16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65" name="Google Shape;165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25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167" name="Google Shape;16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68" name="Google Shape;168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9" name="Google Shape;169;p25"/>
          <p:cNvSpPr txBox="1"/>
          <p:nvPr/>
        </p:nvSpPr>
        <p:spPr>
          <a:xfrm>
            <a:off x="4208013" y="2742328"/>
            <a:ext cx="14079900" cy="37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PORTRAITS OF </a:t>
            </a:r>
            <a:endParaRPr b="1" sz="84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BRITISH COLONIAL </a:t>
            </a:r>
            <a:endParaRPr b="1" sz="84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NORTH AMERICA</a:t>
            </a:r>
            <a:endParaRPr sz="8400"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25"/>
          <p:cNvSpPr txBox="1"/>
          <p:nvPr/>
        </p:nvSpPr>
        <p:spPr>
          <a:xfrm>
            <a:off x="4667127" y="6504933"/>
            <a:ext cx="126252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5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3:</a:t>
            </a:r>
            <a:r>
              <a:rPr b="0" i="0" lang="en-US" sz="51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5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Exploration &amp; Colonization</a:t>
            </a:r>
            <a:endParaRPr sz="5100"/>
          </a:p>
        </p:txBody>
      </p:sp>
      <p:sp>
        <p:nvSpPr>
          <p:cNvPr id="172" name="Google Shape;17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25"/>
          <p:cNvSpPr txBox="1"/>
          <p:nvPr/>
        </p:nvSpPr>
        <p:spPr>
          <a:xfrm rot="-5400000">
            <a:off x="-2830777" y="50120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174" name="Google Shape;174;p25"/>
          <p:cNvCxnSpPr/>
          <p:nvPr/>
        </p:nvCxnSpPr>
        <p:spPr>
          <a:xfrm rot="10800000">
            <a:off x="648533" y="-28469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25"/>
          <p:cNvCxnSpPr/>
          <p:nvPr/>
        </p:nvCxnSpPr>
        <p:spPr>
          <a:xfrm rot="10800000">
            <a:off x="643893" y="73654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/>
        </p:nvSpPr>
        <p:spPr>
          <a:xfrm>
            <a:off x="1791340" y="3962780"/>
            <a:ext cx="147054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do portraits reflect different perspectives and identities in the British North American colonies?</a:t>
            </a:r>
            <a:endParaRPr i="1"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2" name="Google Shape;182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3" name="Google Shape;18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4" name="Google Shape;18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5" name="Google Shape;18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Google Shape;186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7" name="Google Shape;18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9" name="Google Shape;189;p26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90" name="Google Shape;19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1" name="Google Shape;19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2" name="Google Shape;19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1" name="Google Shape;201;p2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02" name="Google Shape;202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03" name="Google Shape;203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5" name="Google Shape;205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06" name="Google Shape;206;p27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7" name="Google Shape;207;p2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08" name="Google Shape;208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9" name="Google Shape;209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10" name="Google Shape;210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1" name="Google Shape;211;p2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12" name="Google Shape;212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3" name="Google Shape;213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14" name="Google Shape;214;p27"/>
          <p:cNvSpPr txBox="1"/>
          <p:nvPr/>
        </p:nvSpPr>
        <p:spPr>
          <a:xfrm>
            <a:off x="1511700" y="1008475"/>
            <a:ext cx="15264600" cy="15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JAMES SMITHSONIAN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7"/>
          <p:cNvSpPr txBox="1"/>
          <p:nvPr/>
        </p:nvSpPr>
        <p:spPr>
          <a:xfrm>
            <a:off x="1047750" y="3033300"/>
            <a:ext cx="10566600" cy="508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James Smithson, a British scientist, left his fortune to the U.S. to create an institution for learning.</a:t>
            </a:r>
            <a:endParaRPr sz="3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25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Inter"/>
              <a:buChar char="●"/>
            </a:pPr>
            <a:r>
              <a:rPr lang="en-US" sz="3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Smithson never visited America, but his money funded the Smithsonian Institution.</a:t>
            </a:r>
            <a:endParaRPr sz="3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254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Inter"/>
              <a:buChar char="●"/>
            </a:pPr>
            <a:r>
              <a:rPr lang="en-US" sz="3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 goal was to create a place dedicated to science, history, and education.</a:t>
            </a:r>
            <a:endParaRPr sz="3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25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Clr>
                <a:schemeClr val="dk1"/>
              </a:buClr>
              <a:buSzPts val="3100"/>
              <a:buFont typeface="Inter"/>
              <a:buChar char="●"/>
            </a:pPr>
            <a:r>
              <a:rPr lang="en-US" sz="3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 portrait now hangs in the Smithsonian as part of his legacy.</a:t>
            </a:r>
            <a:endParaRPr b="1" sz="3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6" name="Google Shape;216;p27"/>
          <p:cNvSpPr txBox="1"/>
          <p:nvPr/>
        </p:nvSpPr>
        <p:spPr>
          <a:xfrm>
            <a:off x="8495075" y="8449800"/>
            <a:ext cx="4011300" cy="55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Source: James Roberts, “James Smithsonian,” 1786. Public Domain.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17" name="Google Shape;21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615152" y="2532175"/>
            <a:ext cx="4485526" cy="6471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8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3" name="Google Shape;223;p2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24" name="Google Shape;224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25" name="Google Shape;225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7" name="Google Shape;227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28" name="Google Shape;228;p28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9" name="Google Shape;229;p2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30" name="Google Shape;230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31" name="Google Shape;231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32" name="Google Shape;232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3" name="Google Shape;233;p2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34" name="Google Shape;234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5" name="Google Shape;235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6" name="Google Shape;236;p28"/>
          <p:cNvSpPr txBox="1"/>
          <p:nvPr/>
        </p:nvSpPr>
        <p:spPr>
          <a:xfrm>
            <a:off x="4092750" y="201300"/>
            <a:ext cx="10102500" cy="28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SMITHSONIAN 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INSTITUTION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8"/>
          <p:cNvSpPr txBox="1"/>
          <p:nvPr/>
        </p:nvSpPr>
        <p:spPr>
          <a:xfrm>
            <a:off x="1348100" y="2902275"/>
            <a:ext cx="15990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Smithsonian Institution has expanded from a single museum to the world’s largest museum, education, and research complex.</a:t>
            </a:r>
            <a:endParaRPr i="1" sz="2700"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38" name="Google Shape;238;p28"/>
          <p:cNvGrpSpPr/>
          <p:nvPr/>
        </p:nvGrpSpPr>
        <p:grpSpPr>
          <a:xfrm>
            <a:off x="927371" y="4108925"/>
            <a:ext cx="4217693" cy="3470957"/>
            <a:chOff x="466173" y="1851975"/>
            <a:chExt cx="2108846" cy="1735479"/>
          </a:xfrm>
        </p:grpSpPr>
        <p:sp>
          <p:nvSpPr>
            <p:cNvPr id="239" name="Google Shape;239;p28"/>
            <p:cNvSpPr/>
            <p:nvPr/>
          </p:nvSpPr>
          <p:spPr>
            <a:xfrm>
              <a:off x="902781" y="3080265"/>
              <a:ext cx="1534500" cy="133500"/>
            </a:xfrm>
            <a:prstGeom prst="rect">
              <a:avLst/>
            </a:prstGeom>
            <a:solidFill>
              <a:srgbClr val="38E0A3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28"/>
            <p:cNvSpPr txBox="1"/>
            <p:nvPr/>
          </p:nvSpPr>
          <p:spPr>
            <a:xfrm>
              <a:off x="466173" y="3216054"/>
              <a:ext cx="8712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82850" lIns="182850" spcFirstLastPara="1" rIns="182850" wrap="square" tIns="182850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b="1" lang="en-US" sz="2400">
                  <a:latin typeface="Roboto"/>
                  <a:ea typeface="Roboto"/>
                  <a:cs typeface="Roboto"/>
                  <a:sym typeface="Roboto"/>
                </a:rPr>
                <a:t>1846</a:t>
              </a:r>
              <a:endParaRPr b="1" sz="2400"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241" name="Google Shape;241;p28"/>
            <p:cNvGrpSpPr/>
            <p:nvPr/>
          </p:nvGrpSpPr>
          <p:grpSpPr>
            <a:xfrm>
              <a:off x="851208" y="2800855"/>
              <a:ext cx="92400" cy="411825"/>
              <a:chOff x="845575" y="2563700"/>
              <a:chExt cx="92400" cy="411825"/>
            </a:xfrm>
          </p:grpSpPr>
          <p:cxnSp>
            <p:nvCxnSpPr>
              <p:cNvPr id="242" name="Google Shape;242;p28"/>
              <p:cNvCxnSpPr/>
              <p:nvPr/>
            </p:nvCxnSpPr>
            <p:spPr>
              <a:xfrm>
                <a:off x="891775" y="2616125"/>
                <a:ext cx="0" cy="3594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43" name="Google Shape;243;p28"/>
              <p:cNvSpPr/>
              <p:nvPr/>
            </p:nvSpPr>
            <p:spPr>
              <a:xfrm>
                <a:off x="845575" y="2563700"/>
                <a:ext cx="92400" cy="92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44" name="Google Shape;244;p28"/>
            <p:cNvSpPr txBox="1"/>
            <p:nvPr/>
          </p:nvSpPr>
          <p:spPr>
            <a:xfrm>
              <a:off x="793320" y="1851975"/>
              <a:ext cx="1781700" cy="94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latin typeface="Inter"/>
                  <a:ea typeface="Inter"/>
                  <a:cs typeface="Inter"/>
                  <a:sym typeface="Inter"/>
                </a:rPr>
                <a:t>The Smithsonian Institution was founded using James Smithson’s donation to the U.S.</a:t>
              </a:r>
              <a:endParaRPr b="1" sz="1600"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45" name="Google Shape;245;p28"/>
          <p:cNvGrpSpPr/>
          <p:nvPr/>
        </p:nvGrpSpPr>
        <p:grpSpPr>
          <a:xfrm>
            <a:off x="4138435" y="5811748"/>
            <a:ext cx="3800151" cy="3466252"/>
            <a:chOff x="2071705" y="2703387"/>
            <a:chExt cx="1900076" cy="1733126"/>
          </a:xfrm>
        </p:grpSpPr>
        <p:sp>
          <p:nvSpPr>
            <p:cNvPr id="246" name="Google Shape;246;p28"/>
            <p:cNvSpPr/>
            <p:nvPr/>
          </p:nvSpPr>
          <p:spPr>
            <a:xfrm>
              <a:off x="2437281" y="3080265"/>
              <a:ext cx="1534500" cy="1335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28"/>
            <p:cNvSpPr txBox="1"/>
            <p:nvPr/>
          </p:nvSpPr>
          <p:spPr>
            <a:xfrm>
              <a:off x="2323950" y="3492713"/>
              <a:ext cx="1475700" cy="94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b="1" lang="en-US" sz="1600">
                  <a:latin typeface="Inter"/>
                  <a:ea typeface="Inter"/>
                  <a:cs typeface="Inter"/>
                  <a:sym typeface="Inter"/>
                </a:rPr>
                <a:t>The Smithsonian Castle opened as the first Smithsonian building.</a:t>
              </a:r>
              <a:endParaRPr b="1" sz="1600"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48" name="Google Shape;248;p28"/>
            <p:cNvSpPr txBox="1"/>
            <p:nvPr/>
          </p:nvSpPr>
          <p:spPr>
            <a:xfrm>
              <a:off x="2071705" y="2703387"/>
              <a:ext cx="7458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82850" lIns="182850" spcFirstLastPara="1" rIns="182850" wrap="square" tIns="182850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b="1" lang="en-US" sz="2400">
                  <a:latin typeface="Roboto"/>
                  <a:ea typeface="Roboto"/>
                  <a:cs typeface="Roboto"/>
                  <a:sym typeface="Roboto"/>
                </a:rPr>
                <a:t>1855</a:t>
              </a:r>
              <a:endParaRPr b="1" sz="2400"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249" name="Google Shape;249;p28"/>
            <p:cNvGrpSpPr/>
            <p:nvPr/>
          </p:nvGrpSpPr>
          <p:grpSpPr>
            <a:xfrm rot="10800000">
              <a:off x="2395183" y="3080258"/>
              <a:ext cx="92400" cy="411825"/>
              <a:chOff x="2070100" y="2563700"/>
              <a:chExt cx="92400" cy="411825"/>
            </a:xfrm>
          </p:grpSpPr>
          <p:cxnSp>
            <p:nvCxnSpPr>
              <p:cNvPr id="250" name="Google Shape;250;p28"/>
              <p:cNvCxnSpPr/>
              <p:nvPr/>
            </p:nvCxnSpPr>
            <p:spPr>
              <a:xfrm>
                <a:off x="2116300" y="2616125"/>
                <a:ext cx="0" cy="3594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51" name="Google Shape;251;p28"/>
              <p:cNvSpPr/>
              <p:nvPr/>
            </p:nvSpPr>
            <p:spPr>
              <a:xfrm>
                <a:off x="2070100" y="2563700"/>
                <a:ext cx="92400" cy="92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grpSp>
        <p:nvGrpSpPr>
          <p:cNvPr id="252" name="Google Shape;252;p28"/>
          <p:cNvGrpSpPr/>
          <p:nvPr/>
        </p:nvGrpSpPr>
        <p:grpSpPr>
          <a:xfrm>
            <a:off x="7280863" y="4108925"/>
            <a:ext cx="4019056" cy="3470925"/>
            <a:chOff x="3642919" y="1851975"/>
            <a:chExt cx="2009528" cy="1735462"/>
          </a:xfrm>
        </p:grpSpPr>
        <p:sp>
          <p:nvSpPr>
            <p:cNvPr id="253" name="Google Shape;253;p28"/>
            <p:cNvSpPr/>
            <p:nvPr/>
          </p:nvSpPr>
          <p:spPr>
            <a:xfrm>
              <a:off x="3971778" y="3080265"/>
              <a:ext cx="1534500" cy="1335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54" name="Google Shape;254;p28"/>
            <p:cNvGrpSpPr/>
            <p:nvPr/>
          </p:nvGrpSpPr>
          <p:grpSpPr>
            <a:xfrm>
              <a:off x="3924544" y="2800855"/>
              <a:ext cx="92400" cy="411825"/>
              <a:chOff x="845575" y="2563700"/>
              <a:chExt cx="92400" cy="411825"/>
            </a:xfrm>
          </p:grpSpPr>
          <p:cxnSp>
            <p:nvCxnSpPr>
              <p:cNvPr id="255" name="Google Shape;255;p28"/>
              <p:cNvCxnSpPr/>
              <p:nvPr/>
            </p:nvCxnSpPr>
            <p:spPr>
              <a:xfrm>
                <a:off x="891775" y="2616125"/>
                <a:ext cx="0" cy="3594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56" name="Google Shape;256;p28"/>
              <p:cNvSpPr/>
              <p:nvPr/>
            </p:nvSpPr>
            <p:spPr>
              <a:xfrm>
                <a:off x="845575" y="2563700"/>
                <a:ext cx="92400" cy="92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57" name="Google Shape;257;p28"/>
            <p:cNvSpPr txBox="1"/>
            <p:nvPr/>
          </p:nvSpPr>
          <p:spPr>
            <a:xfrm>
              <a:off x="3642919" y="3216038"/>
              <a:ext cx="15345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82850" lIns="182850" spcFirstLastPara="1" rIns="182850" wrap="square" tIns="182850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b="1" lang="en-US" sz="2400">
                  <a:latin typeface="Roboto"/>
                  <a:ea typeface="Roboto"/>
                  <a:cs typeface="Roboto"/>
                  <a:sym typeface="Roboto"/>
                </a:rPr>
                <a:t>19th-20th Century</a:t>
              </a:r>
              <a:endParaRPr b="1" sz="24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58" name="Google Shape;258;p28"/>
            <p:cNvSpPr txBox="1"/>
            <p:nvPr/>
          </p:nvSpPr>
          <p:spPr>
            <a:xfrm>
              <a:off x="3870747" y="1851975"/>
              <a:ext cx="1781700" cy="94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latin typeface="Inter"/>
                  <a:ea typeface="Inter"/>
                  <a:cs typeface="Inter"/>
                  <a:sym typeface="Inter"/>
                </a:rPr>
                <a:t>The Smithsonian grew to include museums of natural history, art, history, and culture.</a:t>
              </a:r>
              <a:endParaRPr b="1" sz="1600"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59" name="Google Shape;259;p28"/>
          <p:cNvGrpSpPr/>
          <p:nvPr/>
        </p:nvGrpSpPr>
        <p:grpSpPr>
          <a:xfrm>
            <a:off x="10257603" y="5811748"/>
            <a:ext cx="4041722" cy="3466177"/>
            <a:chOff x="5131289" y="2703387"/>
            <a:chExt cx="2020861" cy="1733088"/>
          </a:xfrm>
        </p:grpSpPr>
        <p:sp>
          <p:nvSpPr>
            <p:cNvPr id="260" name="Google Shape;260;p28"/>
            <p:cNvSpPr/>
            <p:nvPr/>
          </p:nvSpPr>
          <p:spPr>
            <a:xfrm>
              <a:off x="5506276" y="3080265"/>
              <a:ext cx="1534500" cy="1335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1" name="Google Shape;261;p28"/>
            <p:cNvGrpSpPr/>
            <p:nvPr/>
          </p:nvGrpSpPr>
          <p:grpSpPr>
            <a:xfrm rot="10800000">
              <a:off x="5455515" y="3080258"/>
              <a:ext cx="92400" cy="411825"/>
              <a:chOff x="2070100" y="2563700"/>
              <a:chExt cx="92400" cy="411825"/>
            </a:xfrm>
          </p:grpSpPr>
          <p:cxnSp>
            <p:nvCxnSpPr>
              <p:cNvPr id="262" name="Google Shape;262;p28"/>
              <p:cNvCxnSpPr/>
              <p:nvPr/>
            </p:nvCxnSpPr>
            <p:spPr>
              <a:xfrm>
                <a:off x="2116300" y="2616125"/>
                <a:ext cx="0" cy="3594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63" name="Google Shape;263;p28"/>
              <p:cNvSpPr/>
              <p:nvPr/>
            </p:nvSpPr>
            <p:spPr>
              <a:xfrm>
                <a:off x="2070100" y="2563700"/>
                <a:ext cx="92400" cy="92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4" name="Google Shape;264;p28"/>
            <p:cNvSpPr txBox="1"/>
            <p:nvPr/>
          </p:nvSpPr>
          <p:spPr>
            <a:xfrm>
              <a:off x="5131289" y="2703387"/>
              <a:ext cx="7458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82850" lIns="182850" spcFirstLastPara="1" rIns="182850" wrap="square" tIns="182850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b="1" lang="en-US" sz="2400">
                  <a:latin typeface="Roboto"/>
                  <a:ea typeface="Roboto"/>
                  <a:cs typeface="Roboto"/>
                  <a:sym typeface="Roboto"/>
                </a:rPr>
                <a:t>1968</a:t>
              </a:r>
              <a:endParaRPr b="1" sz="24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65" name="Google Shape;265;p28"/>
            <p:cNvSpPr txBox="1"/>
            <p:nvPr/>
          </p:nvSpPr>
          <p:spPr>
            <a:xfrm>
              <a:off x="5370450" y="3550875"/>
              <a:ext cx="1781700" cy="885600"/>
            </a:xfrm>
            <a:prstGeom prst="rect">
              <a:avLst/>
            </a:prstGeom>
            <a:noFill/>
            <a:ln cap="flat" cmpd="sng" w="19050">
              <a:solidFill>
                <a:srgbClr val="E95C3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b="1" lang="en-US" sz="2000">
                  <a:latin typeface="Inter"/>
                  <a:ea typeface="Inter"/>
                  <a:cs typeface="Inter"/>
                  <a:sym typeface="Inter"/>
                </a:rPr>
                <a:t>The National Portrait Gallery opened, focusing on telling American history through portraits.</a:t>
              </a:r>
              <a:endParaRPr b="1" sz="2000"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6" name="Google Shape;266;p28"/>
          <p:cNvGrpSpPr/>
          <p:nvPr/>
        </p:nvGrpSpPr>
        <p:grpSpPr>
          <a:xfrm>
            <a:off x="13337084" y="4108925"/>
            <a:ext cx="4950906" cy="3470925"/>
            <a:chOff x="6671029" y="1851975"/>
            <a:chExt cx="2475453" cy="1735463"/>
          </a:xfrm>
        </p:grpSpPr>
        <p:sp>
          <p:nvSpPr>
            <p:cNvPr id="267" name="Google Shape;267;p28"/>
            <p:cNvSpPr/>
            <p:nvPr/>
          </p:nvSpPr>
          <p:spPr>
            <a:xfrm>
              <a:off x="7040783" y="3080265"/>
              <a:ext cx="2105700" cy="133500"/>
            </a:xfrm>
            <a:prstGeom prst="rect">
              <a:avLst/>
            </a:prstGeom>
            <a:solidFill>
              <a:srgbClr val="38E0A4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68" name="Google Shape;268;p28"/>
            <p:cNvGrpSpPr/>
            <p:nvPr/>
          </p:nvGrpSpPr>
          <p:grpSpPr>
            <a:xfrm>
              <a:off x="6994658" y="2800855"/>
              <a:ext cx="92400" cy="411825"/>
              <a:chOff x="845575" y="2563700"/>
              <a:chExt cx="92400" cy="411825"/>
            </a:xfrm>
          </p:grpSpPr>
          <p:cxnSp>
            <p:nvCxnSpPr>
              <p:cNvPr id="269" name="Google Shape;269;p28"/>
              <p:cNvCxnSpPr/>
              <p:nvPr/>
            </p:nvCxnSpPr>
            <p:spPr>
              <a:xfrm>
                <a:off x="891775" y="2616125"/>
                <a:ext cx="0" cy="359400"/>
              </a:xfrm>
              <a:prstGeom prst="straightConnector1">
                <a:avLst/>
              </a:prstGeom>
              <a:noFill/>
              <a:ln cap="flat" cmpd="sng" w="9525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sp>
            <p:nvSpPr>
              <p:cNvPr id="270" name="Google Shape;270;p28"/>
              <p:cNvSpPr/>
              <p:nvPr/>
            </p:nvSpPr>
            <p:spPr>
              <a:xfrm>
                <a:off x="845575" y="2563700"/>
                <a:ext cx="92400" cy="92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1" name="Google Shape;271;p28"/>
            <p:cNvSpPr txBox="1"/>
            <p:nvPr/>
          </p:nvSpPr>
          <p:spPr>
            <a:xfrm>
              <a:off x="6671029" y="3216038"/>
              <a:ext cx="1600200" cy="37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82850" lIns="182850" spcFirstLastPara="1" rIns="182850" wrap="square" tIns="182850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b="1" lang="en-US" sz="2400">
                  <a:latin typeface="Roboto"/>
                  <a:ea typeface="Roboto"/>
                  <a:cs typeface="Roboto"/>
                  <a:sym typeface="Roboto"/>
                </a:rPr>
                <a:t>21st Century</a:t>
              </a:r>
              <a:endParaRPr b="1" sz="24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2" name="Google Shape;272;p28"/>
            <p:cNvSpPr txBox="1"/>
            <p:nvPr/>
          </p:nvSpPr>
          <p:spPr>
            <a:xfrm>
              <a:off x="6939725" y="1851975"/>
              <a:ext cx="2034000" cy="94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latin typeface="Inter"/>
                  <a:ea typeface="Inter"/>
                  <a:cs typeface="Inter"/>
                  <a:sym typeface="Inter"/>
                </a:rPr>
                <a:t>New museums like the National Museum of African American History and Culture (2016) and plans for a National Museum of the American Latino continue expanding the Smithsonian’s reach.</a:t>
              </a:r>
              <a:endParaRPr b="1" sz="1600">
                <a:latin typeface="Inter"/>
                <a:ea typeface="Inter"/>
                <a:cs typeface="Inter"/>
                <a:sym typeface="Inter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9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8" name="Google Shape;278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79" name="Google Shape;279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80" name="Google Shape;280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81" name="Google Shape;281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2" name="Google Shape;282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83" name="Google Shape;283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4" name="Google Shape;284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85" name="Google Shape;285;p29"/>
          <p:cNvSpPr txBox="1"/>
          <p:nvPr/>
        </p:nvSpPr>
        <p:spPr>
          <a:xfrm>
            <a:off x="1047750" y="3124200"/>
            <a:ext cx="8249400" cy="487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Smithsonian’s National Portrait Gallery was established to tell the story of America by portraying the people who shape the nation’s history, development and culture. </a:t>
            </a:r>
            <a:endParaRPr sz="3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"/>
              <a:buChar char="●"/>
            </a:pPr>
            <a:r>
              <a:rPr lang="en-US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Founded in 1962 and opened in 1968.</a:t>
            </a:r>
            <a:endParaRPr sz="3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"/>
              <a:buChar char="●"/>
            </a:pPr>
            <a:r>
              <a:rPr lang="en-US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Focuses on displaying portraits of people who shaped American history.</a:t>
            </a:r>
            <a:endParaRPr sz="3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3000"/>
              <a:buFont typeface="Inter"/>
              <a:buChar char="●"/>
            </a:pPr>
            <a:r>
              <a:rPr lang="en-US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Includes paintings, sculptures, and photographs.</a:t>
            </a:r>
            <a:endParaRPr sz="3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86" name="Google Shape;286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87" name="Google Shape;287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88" name="Google Shape;288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9" name="Google Shape;289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0" name="Google Shape;290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91" name="Google Shape;291;p29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2" name="Google Shape;292;p29"/>
          <p:cNvSpPr txBox="1"/>
          <p:nvPr/>
        </p:nvSpPr>
        <p:spPr>
          <a:xfrm>
            <a:off x="1511700" y="322675"/>
            <a:ext cx="15264600" cy="28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NATIONAL PORTRAIT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GALLERY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97975" y="2892275"/>
            <a:ext cx="8110251" cy="5406826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9"/>
          <p:cNvSpPr txBox="1"/>
          <p:nvPr/>
        </p:nvSpPr>
        <p:spPr>
          <a:xfrm>
            <a:off x="9790475" y="8449800"/>
            <a:ext cx="8249400" cy="55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Difference Engine, South (F Street) entrance to the National Portrait Gallery / Smithsonian American Art Museum,” October 16, 2016. CC BY-SA 4.0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0"/>
          <p:cNvSpPr txBox="1"/>
          <p:nvPr/>
        </p:nvSpPr>
        <p:spPr>
          <a:xfrm>
            <a:off x="1028700" y="419100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PURPOSE OF PORTRAITS</a:t>
            </a:r>
            <a:endParaRPr/>
          </a:p>
        </p:txBody>
      </p:sp>
      <p:sp>
        <p:nvSpPr>
          <p:cNvPr id="300" name="Google Shape;300;p30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1" name="Google Shape;301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02" name="Google Shape;302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03" name="Google Shape;303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" name="Google Shape;304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5" name="Google Shape;305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06" name="Google Shape;306;p30"/>
          <p:cNvSpPr/>
          <p:nvPr/>
        </p:nvSpPr>
        <p:spPr>
          <a:xfrm>
            <a:off x="-3305012" y="-39805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7" name="Google Shape;307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08" name="Google Shape;308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09" name="Google Shape;309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10" name="Google Shape;310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1" name="Google Shape;311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12" name="Google Shape;312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3" name="Google Shape;313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14" name="Google Shape;314;p30"/>
          <p:cNvSpPr/>
          <p:nvPr/>
        </p:nvSpPr>
        <p:spPr>
          <a:xfrm>
            <a:off x="608006" y="3190631"/>
            <a:ext cx="4480200" cy="28206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0"/>
          <p:cNvSpPr txBox="1"/>
          <p:nvPr/>
        </p:nvSpPr>
        <p:spPr>
          <a:xfrm>
            <a:off x="1175006" y="3446531"/>
            <a:ext cx="3346200" cy="2308800"/>
          </a:xfrm>
          <a:prstGeom prst="rect">
            <a:avLst/>
          </a:prstGeom>
          <a:solidFill>
            <a:srgbClr val="6484F3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Early portraits were for royalty, leaders, and wealthy individuals.</a:t>
            </a:r>
            <a:endParaRPr sz="30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6" name="Google Shape;316;p30"/>
          <p:cNvSpPr/>
          <p:nvPr/>
        </p:nvSpPr>
        <p:spPr>
          <a:xfrm>
            <a:off x="6509548" y="3190631"/>
            <a:ext cx="4480200" cy="2820600"/>
          </a:xfrm>
          <a:prstGeom prst="roundRect">
            <a:avLst>
              <a:gd fmla="val 16667" name="adj"/>
            </a:avLst>
          </a:prstGeom>
          <a:solidFill>
            <a:srgbClr val="F1AF4B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30"/>
          <p:cNvSpPr txBox="1"/>
          <p:nvPr/>
        </p:nvSpPr>
        <p:spPr>
          <a:xfrm>
            <a:off x="7076548" y="3446531"/>
            <a:ext cx="3346200" cy="2308800"/>
          </a:xfrm>
          <a:prstGeom prst="rect">
            <a:avLst/>
          </a:prstGeom>
          <a:solidFill>
            <a:srgbClr val="F1AF4B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They often symbolized power, intelligence, or achievements.</a:t>
            </a:r>
            <a:endParaRPr sz="30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8" name="Google Shape;318;p30"/>
          <p:cNvSpPr txBox="1"/>
          <p:nvPr/>
        </p:nvSpPr>
        <p:spPr>
          <a:xfrm>
            <a:off x="1348100" y="1987875"/>
            <a:ext cx="15990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Portraits have been used throughout history to record people’s likenesses, communicate power, and shape public memory.</a:t>
            </a:r>
            <a:endParaRPr i="1" sz="27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9" name="Google Shape;319;p30"/>
          <p:cNvSpPr/>
          <p:nvPr/>
        </p:nvSpPr>
        <p:spPr>
          <a:xfrm>
            <a:off x="2492949" y="6210313"/>
            <a:ext cx="6450000" cy="2820600"/>
          </a:xfrm>
          <a:prstGeom prst="roundRect">
            <a:avLst>
              <a:gd fmla="val 16667" name="adj"/>
            </a:avLst>
          </a:prstGeom>
          <a:solidFill>
            <a:srgbClr val="E95C3E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0"/>
          <p:cNvSpPr txBox="1"/>
          <p:nvPr/>
        </p:nvSpPr>
        <p:spPr>
          <a:xfrm>
            <a:off x="2830899" y="6697063"/>
            <a:ext cx="5774100" cy="1847100"/>
          </a:xfrm>
          <a:prstGeom prst="rect">
            <a:avLst/>
          </a:prstGeom>
          <a:solidFill>
            <a:srgbClr val="E95C3E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Before photography, painted portraits were one of the only ways to document people’s appearances.</a:t>
            </a:r>
            <a:endParaRPr sz="30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21" name="Google Shape;32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17507" y="2873825"/>
            <a:ext cx="4152575" cy="6076917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0"/>
          <p:cNvSpPr txBox="1"/>
          <p:nvPr/>
        </p:nvSpPr>
        <p:spPr>
          <a:xfrm>
            <a:off x="9722875" y="7722625"/>
            <a:ext cx="348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“Queen Elizabeth I,” circa 1575. Public Domain.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1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8" name="Google Shape;328;p3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29" name="Google Shape;329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30" name="Google Shape;330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31" name="Google Shape;331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2" name="Google Shape;332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33" name="Google Shape;333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4" name="Google Shape;334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35" name="Google Shape;335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36" name="Google Shape;336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37" name="Google Shape;337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8" name="Google Shape;338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9" name="Google Shape;339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40" name="Google Shape;340;p31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1" name="Google Shape;341;p31"/>
          <p:cNvSpPr txBox="1"/>
          <p:nvPr/>
        </p:nvSpPr>
        <p:spPr>
          <a:xfrm>
            <a:off x="1041075" y="2979675"/>
            <a:ext cx="15576900" cy="55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i="1" lang="en-US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Portraits do more than just show a person’s face—they tell stories.</a:t>
            </a:r>
            <a:endParaRPr i="1"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99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Inter"/>
              <a:buChar char="●"/>
            </a:pPr>
            <a:r>
              <a:rPr lang="en-US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They can reflect the subject’s personality, status, and accomplishments.</a:t>
            </a:r>
            <a:endParaRPr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9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Inter"/>
              <a:buChar char="●"/>
            </a:pPr>
            <a:r>
              <a:rPr lang="en-US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Background details, clothing, and objects in the portrait often have deeper meanings.</a:t>
            </a:r>
            <a:endParaRPr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9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Inter"/>
              <a:buChar char="●"/>
            </a:pPr>
            <a:r>
              <a:rPr lang="en-US" sz="3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Portraits can be used to challenge stereotypes and celebrate diverse histories.</a:t>
            </a:r>
            <a:endParaRPr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42" name="Google Shape;342;p31"/>
          <p:cNvSpPr txBox="1"/>
          <p:nvPr/>
        </p:nvSpPr>
        <p:spPr>
          <a:xfrm>
            <a:off x="3000000" y="433925"/>
            <a:ext cx="122880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WHY PORTRAITS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MATTER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2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8" name="Google Shape;348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49" name="Google Shape;349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50" name="Google Shape;350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51" name="Google Shape;351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2" name="Google Shape;352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53" name="Google Shape;353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4" name="Google Shape;354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55" name="Google Shape;355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56" name="Google Shape;356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57" name="Google Shape;357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" name="Google Shape;358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9" name="Google Shape;359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60" name="Google Shape;360;p32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1" name="Google Shape;361;p32"/>
          <p:cNvSpPr txBox="1"/>
          <p:nvPr/>
        </p:nvSpPr>
        <p:spPr>
          <a:xfrm>
            <a:off x="3000000" y="433925"/>
            <a:ext cx="122880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ANALYSIS TIPS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grpSp>
        <p:nvGrpSpPr>
          <p:cNvPr id="362" name="Google Shape;362;p32"/>
          <p:cNvGrpSpPr/>
          <p:nvPr/>
        </p:nvGrpSpPr>
        <p:grpSpPr>
          <a:xfrm>
            <a:off x="5640450" y="1782900"/>
            <a:ext cx="6350400" cy="6350400"/>
            <a:chOff x="2820225" y="891450"/>
            <a:chExt cx="3175200" cy="3175200"/>
          </a:xfrm>
        </p:grpSpPr>
        <p:sp>
          <p:nvSpPr>
            <p:cNvPr id="363" name="Google Shape;363;p32"/>
            <p:cNvSpPr/>
            <p:nvPr/>
          </p:nvSpPr>
          <p:spPr>
            <a:xfrm rot="10800000">
              <a:off x="2820225" y="891450"/>
              <a:ext cx="3175200" cy="3175200"/>
            </a:xfrm>
            <a:prstGeom prst="blockArc">
              <a:avLst>
                <a:gd fmla="val 5399801" name="adj1"/>
                <a:gd fmla="val 3012680" name="adj2"/>
                <a:gd fmla="val 6939" name="adj3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32"/>
            <p:cNvSpPr/>
            <p:nvPr/>
          </p:nvSpPr>
          <p:spPr>
            <a:xfrm rot="10800000">
              <a:off x="3175023" y="1179900"/>
              <a:ext cx="450600" cy="450600"/>
            </a:xfrm>
            <a:prstGeom prst="rtTriangl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5" name="Google Shape;365;p32"/>
          <p:cNvGrpSpPr/>
          <p:nvPr/>
        </p:nvGrpSpPr>
        <p:grpSpPr>
          <a:xfrm>
            <a:off x="10260750" y="4142955"/>
            <a:ext cx="2664600" cy="1829400"/>
            <a:chOff x="5130375" y="2071477"/>
            <a:chExt cx="1332300" cy="914700"/>
          </a:xfrm>
        </p:grpSpPr>
        <p:sp>
          <p:nvSpPr>
            <p:cNvPr id="366" name="Google Shape;366;p32"/>
            <p:cNvSpPr/>
            <p:nvPr/>
          </p:nvSpPr>
          <p:spPr>
            <a:xfrm>
              <a:off x="5130375" y="2356477"/>
              <a:ext cx="1332300" cy="6297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What do they tell us about status or identity?</a:t>
              </a:r>
              <a:endParaRPr b="1" sz="29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67" name="Google Shape;367;p32"/>
            <p:cNvSpPr/>
            <p:nvPr/>
          </p:nvSpPr>
          <p:spPr>
            <a:xfrm>
              <a:off x="5130375" y="2071477"/>
              <a:ext cx="1332300" cy="285000"/>
            </a:xfrm>
            <a:prstGeom prst="round1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Clothing &amp; Accessories</a:t>
              </a:r>
              <a:endParaRPr b="1" sz="17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368" name="Google Shape;368;p32"/>
          <p:cNvGrpSpPr/>
          <p:nvPr/>
        </p:nvGrpSpPr>
        <p:grpSpPr>
          <a:xfrm>
            <a:off x="7596150" y="1551064"/>
            <a:ext cx="2664600" cy="1829400"/>
            <a:chOff x="3798075" y="775532"/>
            <a:chExt cx="1332300" cy="914700"/>
          </a:xfrm>
        </p:grpSpPr>
        <p:sp>
          <p:nvSpPr>
            <p:cNvPr id="369" name="Google Shape;369;p32"/>
            <p:cNvSpPr/>
            <p:nvPr/>
          </p:nvSpPr>
          <p:spPr>
            <a:xfrm>
              <a:off x="3798075" y="1060532"/>
              <a:ext cx="1332300" cy="629700"/>
            </a:xfrm>
            <a:prstGeom prst="rect">
              <a:avLst/>
            </a:prstGeom>
            <a:solidFill>
              <a:srgbClr val="38E0A4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Does the person look serious, powerful, relaxed, etc?</a:t>
              </a:r>
              <a:endParaRPr b="1" sz="29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70" name="Google Shape;370;p32"/>
            <p:cNvSpPr/>
            <p:nvPr/>
          </p:nvSpPr>
          <p:spPr>
            <a:xfrm>
              <a:off x="3798075" y="775532"/>
              <a:ext cx="1332300" cy="285000"/>
            </a:xfrm>
            <a:prstGeom prst="round1Rect">
              <a:avLst>
                <a:gd fmla="val 50000" name="adj"/>
              </a:avLst>
            </a:prstGeom>
            <a:solidFill>
              <a:srgbClr val="231F20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Expression &amp; Body Language</a:t>
              </a:r>
              <a:endParaRPr b="1" sz="17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371" name="Google Shape;371;p32"/>
          <p:cNvGrpSpPr/>
          <p:nvPr/>
        </p:nvGrpSpPr>
        <p:grpSpPr>
          <a:xfrm>
            <a:off x="4931550" y="4142955"/>
            <a:ext cx="2664600" cy="1829400"/>
            <a:chOff x="2465775" y="2071477"/>
            <a:chExt cx="1332300" cy="914700"/>
          </a:xfrm>
        </p:grpSpPr>
        <p:sp>
          <p:nvSpPr>
            <p:cNvPr id="372" name="Google Shape;372;p32"/>
            <p:cNvSpPr/>
            <p:nvPr/>
          </p:nvSpPr>
          <p:spPr>
            <a:xfrm>
              <a:off x="2465775" y="2356477"/>
              <a:ext cx="1332300" cy="629700"/>
            </a:xfrm>
            <a:prstGeom prst="rect">
              <a:avLst/>
            </a:prstGeom>
            <a:solidFill>
              <a:srgbClr val="E95C3D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What mood do they create?</a:t>
              </a:r>
              <a:endParaRPr b="1" sz="29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73" name="Google Shape;373;p32"/>
            <p:cNvSpPr/>
            <p:nvPr/>
          </p:nvSpPr>
          <p:spPr>
            <a:xfrm>
              <a:off x="2465775" y="2071477"/>
              <a:ext cx="1332300" cy="285000"/>
            </a:xfrm>
            <a:prstGeom prst="round1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Lighting &amp; Colors</a:t>
              </a:r>
              <a:endParaRPr b="1" sz="17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374" name="Google Shape;374;p32"/>
          <p:cNvGrpSpPr/>
          <p:nvPr/>
        </p:nvGrpSpPr>
        <p:grpSpPr>
          <a:xfrm>
            <a:off x="7596150" y="6747605"/>
            <a:ext cx="2664600" cy="1829400"/>
            <a:chOff x="3798075" y="3373802"/>
            <a:chExt cx="1332300" cy="914700"/>
          </a:xfrm>
        </p:grpSpPr>
        <p:sp>
          <p:nvSpPr>
            <p:cNvPr id="375" name="Google Shape;375;p32"/>
            <p:cNvSpPr/>
            <p:nvPr/>
          </p:nvSpPr>
          <p:spPr>
            <a:xfrm>
              <a:off x="3798075" y="3658802"/>
              <a:ext cx="1332300" cy="6297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Do they symbolize </a:t>
              </a: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something</a:t>
              </a: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 important?</a:t>
              </a:r>
              <a:endParaRPr b="1" sz="29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76" name="Google Shape;376;p32"/>
            <p:cNvSpPr/>
            <p:nvPr/>
          </p:nvSpPr>
          <p:spPr>
            <a:xfrm>
              <a:off x="3798075" y="3373802"/>
              <a:ext cx="1332300" cy="285000"/>
            </a:xfrm>
            <a:prstGeom prst="round1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Background &amp; Objects</a:t>
              </a:r>
              <a:endParaRPr b="1" sz="17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3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2" name="Google Shape;382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83" name="Google Shape;383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84" name="Google Shape;384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85" name="Google Shape;385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6" name="Google Shape;386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87" name="Google Shape;387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8" name="Google Shape;388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89" name="Google Shape;389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90" name="Google Shape;390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91" name="Google Shape;391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" name="Google Shape;392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3" name="Google Shape;393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94" name="Google Shape;394;p33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descr="In this quick tutorial video, you’ll learn the basics about what Smithsonian Learning Lab “collections” are and how you can interact with these interactive learning experiences built from digital museum resources.&#10;&#10;Ready to start searching for collections? Learn how in this video: https://youtu.be/MwjVFKNSw6g &#10;&#10;The Smithsonian Learning Lab is a free, interactive platform to support teachers and students in discovering millions of authentic digital museum resources, creating interactive learning experiences with online tools, and sharing discoveries and creations with others. &#10;&#10;To learn more:&#10;Visit our website: https://learninglab.si.edu&#10;Visit our Help Center: https://learninglab.si.edu/help/ &#10;Watch our playlist of short tutorial videos: https://youtube.com/playlist?list=PLFGZwzyPnxTsA48v1skLiy9IddUx7L2to &#10;Follow us on Twitter: https://twitter.com/smithsonianlab &#10;Subscribe to our channel: https://www.youtube.com/c/SmithsonianEducation/" id="395" name="Google Shape;395;p33" title="The Basics of Collections in the Smithsonian Learning Lab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54107" y="3060048"/>
            <a:ext cx="8503780" cy="4783375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33"/>
          <p:cNvSpPr txBox="1"/>
          <p:nvPr/>
        </p:nvSpPr>
        <p:spPr>
          <a:xfrm>
            <a:off x="3000000" y="281525"/>
            <a:ext cx="122880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SMITHSONIAN LEARNING LAB</a:t>
            </a:r>
            <a:endParaRPr/>
          </a:p>
        </p:txBody>
      </p:sp>
      <p:sp>
        <p:nvSpPr>
          <p:cNvPr id="397" name="Google Shape;397;p33"/>
          <p:cNvSpPr txBox="1"/>
          <p:nvPr/>
        </p:nvSpPr>
        <p:spPr>
          <a:xfrm>
            <a:off x="483000" y="2947825"/>
            <a:ext cx="4672800" cy="562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3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 </a:t>
            </a:r>
            <a:r>
              <a:rPr lang="en-US" sz="3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Navigate through the Smithsonian Learning Lab. Pay special attention to the object data and information tabs. Answer the questions as you view the collection.</a:t>
            </a:r>
            <a:endParaRPr sz="5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98" name="Google Shape;398;p33"/>
          <p:cNvPicPr preferRelativeResize="0"/>
          <p:nvPr/>
        </p:nvPicPr>
        <p:blipFill rotWithShape="1">
          <a:blip r:embed="rId6">
            <a:alphaModFix/>
          </a:blip>
          <a:srcRect b="0" l="24355" r="24118" t="0"/>
          <a:stretch/>
        </p:blipFill>
        <p:spPr>
          <a:xfrm>
            <a:off x="14656175" y="3429000"/>
            <a:ext cx="2978524" cy="38529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