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8CEF81B-37EF-412F-AA6F-09945C602EA1}">
  <a:tblStyle styleId="{48CEF81B-37EF-412F-AA6F-09945C602EA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10" Type="http://schemas.openxmlformats.org/officeDocument/2006/relationships/hyperlink" Target="https://docs.google.com/presentation/d/1B23m-sm0Ep8tpFu_rn7C1QYQ7_BEflLkhNYtIM0qYuA/copy" TargetMode="External"/><Relationship Id="rId9" Type="http://schemas.openxmlformats.org/officeDocument/2006/relationships/hyperlink" Target="https://docs.google.com/presentation/d/1UFUEDVIKB2WL_JXOxWY9m4ycTrpYpZ5F9oBzsAj-vqw/copy" TargetMode="External"/><Relationship Id="rId5" Type="http://schemas.openxmlformats.org/officeDocument/2006/relationships/hyperlink" Target="https://docs.google.com/presentation/d/1B23m-sm0Ep8tpFu_rn7C1QYQ7_BEflLkhNYtIM0qYuA/copy" TargetMode="External"/><Relationship Id="rId6" Type="http://schemas.openxmlformats.org/officeDocument/2006/relationships/hyperlink" Target="https://docs.google.com/presentation/d/1_9iFQ1Ag7mN5NByMU-t-1cxEqZ6HomCcUXOMZHc4svA/copy" TargetMode="External"/><Relationship Id="rId7" Type="http://schemas.openxmlformats.org/officeDocument/2006/relationships/hyperlink" Target="https://docs.google.com/presentation/d/1hl_fC4UppTFF-0LoYuEn5rFrsimPIvyrsZKeRNLvS6k/copy" TargetMode="External"/><Relationship Id="rId8" Type="http://schemas.openxmlformats.org/officeDocument/2006/relationships/hyperlink" Target="https://docs.google.com/presentation/d/1HkFh2r9E5PidCSi6mVshHntlkqjgpY4hx96BON9-I8M/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docs.google.com/presentation/d/1_9iFQ1Ag7mN5NByMU-t-1cxEqZ6HomCcUXOMZHc4svA/copy" TargetMode="External"/><Relationship Id="rId6" Type="http://schemas.openxmlformats.org/officeDocument/2006/relationships/hyperlink" Target="https://docs.google.com/presentation/d/1hl_fC4UppTFF-0LoYuEn5rFrsimPIvyrsZKeRNLvS6k/copy" TargetMode="External"/><Relationship Id="rId7" Type="http://schemas.openxmlformats.org/officeDocument/2006/relationships/hyperlink" Target="https://docs.google.com/presentation/d/1SHIYyFMTiYHBAo9vkLEQmubrIAPwQup69iwyh4pw-X8/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{48CEF81B-37EF-412F-AA6F-09945C602EA1}</a:tableStyleId>
              </a:tblPr>
              <a:tblGrid>
                <a:gridCol w="1633350"/>
                <a:gridCol w="4045800"/>
                <a:gridCol w="3669725"/>
              </a:tblGrid>
              <a:tr h="2877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10: Varied Lives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430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experiences of the diverse groups of people in colonial North America vary from one another?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7620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7.15, 7.20, 7.21, 7.22, 7.24</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430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286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Gallery Walk Posters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Colonial Identities Student Worksheet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430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Precedent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Image Alive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286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English Colonies:</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{48CEF81B-37EF-412F-AA6F-09945C602EA1}</a:tableStyleId>
              </a:tblPr>
              <a:tblGrid>
                <a:gridCol w="1673200"/>
                <a:gridCol w="4266775"/>
                <a:gridCol w="3493525"/>
              </a:tblGrid>
              <a:tr h="2040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Varied Lives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6025">
                <a:tc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be participating in a </a:t>
                      </a:r>
                      <a:r>
                        <a:rPr lang="en" sz="1200" u="sng">
                          <a:solidFill>
                            <a:schemeClr val="accent5"/>
                          </a:solidFill>
                          <a:latin typeface="Inter"/>
                          <a:ea typeface="Inter"/>
                          <a:cs typeface="Inter"/>
                          <a:sym typeface="Inter"/>
                          <a:hlinkClick r:id="rId5">
                            <a:extLst>
                              <a:ext uri="{A12FA001-AC4F-418D-AE19-62706E023703}">
                                <ahyp:hlinkClr val="tx"/>
                              </a:ext>
                            </a:extLst>
                          </a:hlinkClick>
                        </a:rPr>
                        <a:t>Gallery Walk</a:t>
                      </a:r>
                      <a:r>
                        <a:rPr lang="en" sz="1200">
                          <a:solidFill>
                            <a:schemeClr val="dk1"/>
                          </a:solidFill>
                          <a:latin typeface="Inter"/>
                          <a:ea typeface="Inter"/>
                          <a:cs typeface="Inter"/>
                          <a:sym typeface="Inter"/>
                        </a:rPr>
                        <a:t> to learn about individuals in the British colonies. It is suggested to print two copies of each poster and set up two identical gallery walks to ensure there are a maximum of three students at each poster at a time. Distribute the </a:t>
                      </a:r>
                      <a:r>
                        <a:rPr lang="en" sz="1200" u="sng">
                          <a:solidFill>
                            <a:schemeClr val="accent5"/>
                          </a:solidFill>
                          <a:latin typeface="Inter"/>
                          <a:ea typeface="Inter"/>
                          <a:cs typeface="Inter"/>
                          <a:sym typeface="Inter"/>
                          <a:hlinkClick r:id="rId6">
                            <a:extLst>
                              <a:ext uri="{A12FA001-AC4F-418D-AE19-62706E023703}">
                                <ahyp:hlinkClr val="tx"/>
                              </a:ext>
                            </a:extLst>
                          </a:hlinkClick>
                        </a:rPr>
                        <a:t>student worksheet</a:t>
                      </a:r>
                      <a:r>
                        <a:rPr lang="en" sz="1200">
                          <a:solidFill>
                            <a:schemeClr val="dk1"/>
                          </a:solidFill>
                          <a:latin typeface="Inter"/>
                          <a:ea typeface="Inter"/>
                          <a:cs typeface="Inter"/>
                          <a:sym typeface="Inter"/>
                        </a:rPr>
                        <a:t> to the students, provide a reminder about gallery walk expectations, and release students to complete a profile for each individual in the gallery walk (pages 2-4). Tips in the Best Practice Repository.</a:t>
                      </a:r>
                      <a:endParaRPr sz="1200">
                        <a:solidFill>
                          <a:srgbClr val="1D1C1D"/>
                        </a:solidFill>
                        <a:highlight>
                          <a:srgbClr val="F8F8F8"/>
                        </a:highlight>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6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Set up two identical gallery walk locations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Hand out student worksheet</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Provide directions and review expectations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Monitor timing and progress</a:t>
                      </a:r>
                      <a:endParaRPr sz="1200">
                        <a:solidFill>
                          <a:srgbClr val="1D1C1D"/>
                        </a:solidFill>
                        <a:highlight>
                          <a:srgbClr val="F8F8F8"/>
                        </a:highlight>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Go to assigned gallery walk and poster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the poster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the Historical Profile</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Move to next poster and repeat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60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rgbClr val="1D1C1D"/>
                          </a:solidFill>
                          <a:highlight>
                            <a:srgbClr val="F8F8F8"/>
                          </a:highlight>
                          <a:latin typeface="Inter"/>
                          <a:ea typeface="Inter"/>
                          <a:cs typeface="Inter"/>
                          <a:sym typeface="Inter"/>
                        </a:rPr>
                        <a:t>Alert students that they will be creating a comparative museum </a:t>
                      </a:r>
                      <a:r>
                        <a:rPr lang="en" sz="1200">
                          <a:solidFill>
                            <a:srgbClr val="1D1C1D"/>
                          </a:solidFill>
                          <a:highlight>
                            <a:srgbClr val="F8F8F8"/>
                          </a:highlight>
                          <a:latin typeface="Inter"/>
                          <a:ea typeface="Inter"/>
                          <a:cs typeface="Inter"/>
                          <a:sym typeface="Inter"/>
                        </a:rPr>
                        <a:t>exhibit</a:t>
                      </a:r>
                      <a:r>
                        <a:rPr lang="en" sz="1200">
                          <a:solidFill>
                            <a:srgbClr val="1D1C1D"/>
                          </a:solidFill>
                          <a:highlight>
                            <a:srgbClr val="F8F8F8"/>
                          </a:highlight>
                          <a:latin typeface="Inter"/>
                          <a:ea typeface="Inter"/>
                          <a:cs typeface="Inter"/>
                          <a:sym typeface="Inter"/>
                        </a:rPr>
                        <a:t> for their assessment based on two of the historical figures from this lesson. Direct students to page 5 of the student worksheet and have them fill in the table. Then set up a “Four(ish) Corners” activity. You will actually need six designated locations-one for each historical figure. Have students go to a location for one of the figures they wrote on their worksheet. With the people in their location, have students discuss what they want to learn more about and complete the last question on the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9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 brief preview of the assessment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answer the table on page 5</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Designate a location of the room for each figure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movement and discussion directions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table on page 5 about figures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a location for one figure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questions to investigate with classmates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695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accent5"/>
                          </a:solidFill>
                          <a:latin typeface="Inter"/>
                          <a:ea typeface="Inter"/>
                          <a:cs typeface="Inter"/>
                          <a:sym typeface="Inter"/>
                          <a:hlinkClick r:id="rId7">
                            <a:extLst>
                              <a:ext uri="{A12FA001-AC4F-418D-AE19-62706E023703}">
                                <ahyp:hlinkClr val="tx"/>
                              </a:ext>
                            </a:extLst>
                          </a:hlinkClick>
                        </a:rPr>
                        <a:t>Unit 3 Inquiry Journal</a:t>
                      </a:r>
                      <a:r>
                        <a:rPr lang="en" sz="1200">
                          <a:solidFill>
                            <a:schemeClr val="dk1"/>
                          </a:solidFill>
                          <a:latin typeface="Inter"/>
                          <a:ea typeface="Inter"/>
                          <a:cs typeface="Inter"/>
                          <a:sym typeface="Inter"/>
                        </a:rPr>
                        <a:t>. Students will use page 8 to answer the Compelling Question for Topic 5. Consider allowing students to use their notes and/or work with a partner.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69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3 Inquiry Journal</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included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4</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English Colonies: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