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B04DD6A-805F-4180-B3C4-46BBF619E570}">
  <a:tblStyle styleId="{DB04DD6A-805F-4180-B3C4-46BBF619E57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6aa5b2f3a9_0_173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6aa5b2f3a9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hyperlink" Target="https://docs.google.com/presentation/d/1B23m-sm0Ep8tpFu_rn7C1QYQ7_BEflLkhNYtIM0qYuA/copy" TargetMode="External"/><Relationship Id="rId11" Type="http://schemas.openxmlformats.org/officeDocument/2006/relationships/hyperlink" Target="https://docs.google.com/presentation/d/1SHIYyFMTiYHBAo9vkLEQmubrIAPwQup69iwyh4pw-X8/copy" TargetMode="External"/><Relationship Id="rId10" Type="http://schemas.openxmlformats.org/officeDocument/2006/relationships/hyperlink" Target="https://docs.google.com/presentation/d/1B23m-sm0Ep8tpFu_rn7C1QYQ7_BEflLkhNYtIM0qYuA/copy" TargetMode="External"/><Relationship Id="rId12" Type="http://schemas.openxmlformats.org/officeDocument/2006/relationships/image" Target="../media/image1.png"/><Relationship Id="rId9" Type="http://schemas.openxmlformats.org/officeDocument/2006/relationships/hyperlink" Target="https://docs.google.com/presentation/d/16B6_99-4fmU4r1sMN7O-X9yxQyzvjqd33k70xyBaYC0/copy" TargetMode="External"/><Relationship Id="rId5" Type="http://schemas.openxmlformats.org/officeDocument/2006/relationships/hyperlink" Target="https://docs.google.com/presentation/d/159xuQBQk4BeY7lS-Adu7vu4ZL7RzqpEG26tDMkQ7P-0/copy" TargetMode="External"/><Relationship Id="rId6" Type="http://schemas.openxmlformats.org/officeDocument/2006/relationships/hyperlink" Target="https://docs.google.com/presentation/d/1Mz2hpL1_f-iFvD5GpqnwxPJ6rY8ndRwoqyyAzl543PY/copy" TargetMode="External"/><Relationship Id="rId7" Type="http://schemas.openxmlformats.org/officeDocument/2006/relationships/hyperlink" Target="https://docs.google.com/presentation/d/1eAggZhWWOfO8RjD9QovNOgSLm-j5Rad4cntMi6_duXg/copy" TargetMode="External"/><Relationship Id="rId8" Type="http://schemas.openxmlformats.org/officeDocument/2006/relationships/hyperlink" Target="https://docs.google.com/presentation/d/1uWicgLYXmCBEXvIIgOWJgo5GxGa4sMANNQeT5EAiWBY/co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hyperlink" Target="https://docs.google.com/presentation/d/159xuQBQk4BeY7lS-Adu7vu4ZL7RzqpEG26tDMkQ7P-0/copy" TargetMode="External"/><Relationship Id="rId10" Type="http://schemas.openxmlformats.org/officeDocument/2006/relationships/image" Target="../media/image1.png"/><Relationship Id="rId9" Type="http://schemas.openxmlformats.org/officeDocument/2006/relationships/hyperlink" Target="https://www.youtube.com/watch?v=3XaivDbZrKo&amp;list=PLFGZwzyPnxTsA48v1skLiy9IddUx7L2to&amp;index=3" TargetMode="External"/><Relationship Id="rId5" Type="http://schemas.openxmlformats.org/officeDocument/2006/relationships/hyperlink" Target="https://learninglab.si.edu/collections/colonization-and-settlement-1492-1763-with-the-national-portrait-gallery/Z4mvyrpb9go35zu1#r/1103742" TargetMode="External"/><Relationship Id="rId6" Type="http://schemas.openxmlformats.org/officeDocument/2006/relationships/hyperlink" Target="https://docs.google.com/presentation/d/1Mz2hpL1_f-iFvD5GpqnwxPJ6rY8ndRwoqyyAzl543PY/copy" TargetMode="External"/><Relationship Id="rId7" Type="http://schemas.openxmlformats.org/officeDocument/2006/relationships/hyperlink" Target="https://docs.google.com/presentation/d/1p3qVvZJKu8NRCC800qyTcCcu2B7_Odz5YZLJnKTAals/copy?usp=sharing" TargetMode="External"/><Relationship Id="rId8" Type="http://schemas.openxmlformats.org/officeDocument/2006/relationships/hyperlink" Target="https://www.youtube.com/watch?v=8xAoOQVfulQ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88388" y="640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{DB04DD6A-805F-4180-B3C4-46BBF619E570}</a:tableStyleId>
              </a:tblPr>
              <a:tblGrid>
                <a:gridCol w="1458775"/>
                <a:gridCol w="3684800"/>
                <a:gridCol w="3910450"/>
              </a:tblGrid>
              <a:tr h="364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8: Portraits of British Colonial North America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32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 portraits reflect different perspectives and identities in the British North American colonies?</a:t>
                      </a:r>
                      <a:endParaRPr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50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7.16, 7.19, 7.21, 7.22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32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Perspective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Comparison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345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Do Firsts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Portraits of British Colonial America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Portraits of British Colonial America Student Worksheet + Exemplars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Exit Tickets + Exemplars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Printed Student Handouts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44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Portrait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Notice, Wonder, Think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hMerge="1"/>
              </a:tr>
              <a:tr h="11771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“Do First”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music choice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63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time to preview the Topic 3 Supporting questions within the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Unit 3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765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to page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: Unit 3-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4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Supporting Questions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3-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4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The English Colonies: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407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{DB04DD6A-805F-4180-B3C4-46BBF619E570}</a:tableStyleId>
              </a:tblPr>
              <a:tblGrid>
                <a:gridCol w="1458775"/>
                <a:gridCol w="3684800"/>
                <a:gridCol w="3910450"/>
              </a:tblGrid>
              <a:tr h="393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8: Portraits of British Colonial North America - Continued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Portraits of British Colonial North America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introduce the topic and how they will navigate through the Smithsonian Learning Lab.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slides on the purpose and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significance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of portraits while highlighting the development of the Smithsonian Institution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Play video about the Smithsonian Learning Labs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Listen to teacher instruction and ask questions as needed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Smithsonian Learning Lab: Colonization &amp; Settlement (1492-1763)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spend the class period viewing portraits from the National Portrait Gallery. They will answer questions on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as they navigate through the lab.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the Colonization and Settlement Learning Lab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Handout the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Ask questions about navigation through the Learning Lab as needed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questions on the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an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“Exit Ticket”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which they reflect on their learnings from the day using a write and draw approach. The “Say it in Six” will require students to thoughtfully consider and synthesize information from the lesson. The illustration will provide a creative opportunity for students to demonstrate their understanding.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Exit Ticket and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provide instructions for “Say it in Six”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six word phrase  and draw an illustration to demonstrate the main idea of the lesson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4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RESOURCES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Introduction to the Smithsonian Learning Lab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Basics of Collections in the Smithsonian Learning Lab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The English Colonies: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