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2A612D8-F8E9-4E5F-8F59-31000DCD54B1}">
  <a:tblStyle styleId="{E2A612D8-F8E9-4E5F-8F59-31000DCD54B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89B9233-D174-40AE-8D68-249A7F632146}"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5.xml"/><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slide" Target="slides/slide7.xml"/><Relationship Id="rId24" Type="http://schemas.openxmlformats.org/officeDocument/2006/relationships/font" Target="fonts/PlusJakartaSansMedium-boldItalic.fntdata"/><Relationship Id="rId12" Type="http://schemas.openxmlformats.org/officeDocument/2006/relationships/slide" Target="slides/slide6.xml"/><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f89d88a4d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f89d88a4d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c678ddd38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c678ddd3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d45b2d9790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d45b2d979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fcb3c190c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fcb3c190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3e97149631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3e97149631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3e97149631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3e97149631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3e97149631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3e9714963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e97149631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3e97149631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learninglab.si.edu/collections/colonization-and-settlement-1492-1763-with-the-national-portrait-gallery/Z4mvyrpb9go35zu1#r/1103742" TargetMode="External"/><Relationship Id="rId4" Type="http://schemas.openxmlformats.org/officeDocument/2006/relationships/image" Target="../media/image1.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learninglab.si.edu/collections/colonization-and-settlement-1492-1763-with-the-national-portrait-gallery/Z4mvyrpb9go35zu1#r/1103742" TargetMode="External"/><Relationship Id="rId4" Type="http://schemas.openxmlformats.org/officeDocument/2006/relationships/image" Target="../media/image1.png"/><Relationship Id="rId5"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graphicFrame>
        <p:nvGraphicFramePr>
          <p:cNvPr id="54" name="Google Shape;54;p13"/>
          <p:cNvGraphicFramePr/>
          <p:nvPr/>
        </p:nvGraphicFramePr>
        <p:xfrm>
          <a:off x="469041" y="2009635"/>
          <a:ext cx="3000000" cy="3000000"/>
        </p:xfrm>
        <a:graphic>
          <a:graphicData uri="http://schemas.openxmlformats.org/drawingml/2006/table">
            <a:tbl>
              <a:tblPr>
                <a:noFill/>
                <a:tableStyleId>{E2A612D8-F8E9-4E5F-8F59-31000DCD54B1}</a:tableStyleId>
              </a:tblPr>
              <a:tblGrid>
                <a:gridCol w="2266425"/>
                <a:gridCol w="1662050"/>
                <a:gridCol w="2905850"/>
              </a:tblGrid>
              <a:tr h="299750">
                <a:tc gridSpan="3">
                  <a:txBody>
                    <a:bodyPr/>
                    <a:lstStyle/>
                    <a:p>
                      <a:pPr indent="0" lvl="0" marL="0" rtl="0" algn="l">
                        <a:spcBef>
                          <a:spcPts val="0"/>
                        </a:spcBef>
                        <a:spcAft>
                          <a:spcPts val="0"/>
                        </a:spcAft>
                        <a:buNone/>
                      </a:pPr>
                      <a:r>
                        <a:rPr b="1" lang="en" sz="1200">
                          <a:latin typeface="Halant"/>
                          <a:ea typeface="Halant"/>
                          <a:cs typeface="Halant"/>
                          <a:sym typeface="Halant"/>
                        </a:rPr>
                        <a:t>Directions: </a:t>
                      </a:r>
                      <a:r>
                        <a:rPr lang="en" sz="1200">
                          <a:latin typeface="Halant"/>
                          <a:ea typeface="Halant"/>
                          <a:cs typeface="Halant"/>
                          <a:sym typeface="Halant"/>
                        </a:rPr>
                        <a:t>Navigate through the </a:t>
                      </a:r>
                      <a:r>
                        <a:rPr lang="en" sz="1200" u="sng">
                          <a:solidFill>
                            <a:schemeClr val="hlink"/>
                          </a:solidFill>
                          <a:latin typeface="Halant"/>
                          <a:ea typeface="Halant"/>
                          <a:cs typeface="Halant"/>
                          <a:sym typeface="Halant"/>
                          <a:hlinkClick r:id="rId3"/>
                        </a:rPr>
                        <a:t>Smithsonian Learning Lab</a:t>
                      </a:r>
                      <a:r>
                        <a:rPr lang="en" sz="1200">
                          <a:latin typeface="Halant"/>
                          <a:ea typeface="Halant"/>
                          <a:cs typeface="Halant"/>
                          <a:sym typeface="Halant"/>
                        </a:rPr>
                        <a:t>. Pay </a:t>
                      </a:r>
                      <a:r>
                        <a:rPr lang="en" sz="1200">
                          <a:latin typeface="Halant"/>
                          <a:ea typeface="Halant"/>
                          <a:cs typeface="Halant"/>
                          <a:sym typeface="Halant"/>
                        </a:rPr>
                        <a:t>special</a:t>
                      </a:r>
                      <a:r>
                        <a:rPr lang="en" sz="1200">
                          <a:latin typeface="Halant"/>
                          <a:ea typeface="Halant"/>
                          <a:cs typeface="Halant"/>
                          <a:sym typeface="Halant"/>
                        </a:rPr>
                        <a:t> attention to the object data and information tabs. Answer the questions as you view the collection.</a:t>
                      </a:r>
                      <a:endParaRPr sz="10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1: </a:t>
                      </a:r>
                      <a:r>
                        <a:rPr lang="en" sz="1200">
                          <a:solidFill>
                            <a:schemeClr val="dk1"/>
                          </a:solidFill>
                          <a:latin typeface="Inter"/>
                          <a:ea typeface="Inter"/>
                          <a:cs typeface="Inter"/>
                          <a:sym typeface="Inter"/>
                        </a:rPr>
                        <a:t>What is the title of this Learning Lab?</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latin typeface="Inter"/>
                          <a:ea typeface="Inter"/>
                          <a:cs typeface="Inter"/>
                          <a:sym typeface="Inter"/>
                        </a:rPr>
                        <a:t>1550s</a:t>
                      </a:r>
                      <a:endParaRPr b="1"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3: </a:t>
                      </a:r>
                      <a:r>
                        <a:rPr lang="en" sz="1200">
                          <a:solidFill>
                            <a:schemeClr val="dk1"/>
                          </a:solidFill>
                          <a:latin typeface="Inter"/>
                          <a:ea typeface="Inter"/>
                          <a:cs typeface="Inter"/>
                          <a:sym typeface="Inter"/>
                        </a:rPr>
                        <a:t>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it as if you were explaining it to someone who can’t see it.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After reading the exhibition label, why did Queen Elizabeth make certain choices about her likeness?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latin typeface="Inter"/>
                          <a:ea typeface="Inter"/>
                          <a:cs typeface="Inter"/>
                          <a:sym typeface="Inter"/>
                        </a:rPr>
                        <a:t>1580s</a:t>
                      </a:r>
                      <a:endParaRPr b="1"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5: In the engraving of Columbus, what objects do you notice in the background and in his hand? What do you think the purpose of their inclusion was?</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latin typeface="Inter"/>
                          <a:ea typeface="Inter"/>
                          <a:cs typeface="Inter"/>
                          <a:sym typeface="Inter"/>
                        </a:rPr>
                        <a:t>1590s</a:t>
                      </a:r>
                      <a:endParaRPr b="1"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7: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lphaLcPeriod"/>
                      </a:pPr>
                      <a:r>
                        <a:rPr lang="en" sz="1200">
                          <a:latin typeface="Inter"/>
                          <a:ea typeface="Inter"/>
                          <a:cs typeface="Inter"/>
                          <a:sym typeface="Inter"/>
                        </a:rPr>
                        <a:t>Separate the image into thirds. Write what you notice in each third.</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information icon (i surrounded by a circle) on the left thumbnail menu. How did the local Indians respond to early French expeditions?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Smithsonian Learning Lab</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Colonization &amp; Settlement (1492-1763)</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0" name="Google Shape;60;p13"/>
          <p:cNvGraphicFramePr/>
          <p:nvPr/>
        </p:nvGraphicFramePr>
        <p:xfrm>
          <a:off x="614225" y="6958775"/>
          <a:ext cx="3000000" cy="3000000"/>
        </p:xfrm>
        <a:graphic>
          <a:graphicData uri="http://schemas.openxmlformats.org/drawingml/2006/table">
            <a:tbl>
              <a:tblPr>
                <a:noFill/>
                <a:tableStyleId>{089B9233-D174-40AE-8D68-249A7F632146}</a:tableStyleId>
              </a:tblPr>
              <a:tblGrid>
                <a:gridCol w="2193175"/>
                <a:gridCol w="2193175"/>
                <a:gridCol w="2193175"/>
              </a:tblGrid>
              <a:tr h="381000">
                <a:tc>
                  <a:txBody>
                    <a:bodyPr/>
                    <a:lstStyle/>
                    <a:p>
                      <a:pPr indent="0" lvl="0" marL="0" rtl="0" algn="ctr">
                        <a:spcBef>
                          <a:spcPts val="0"/>
                        </a:spcBef>
                        <a:spcAft>
                          <a:spcPts val="0"/>
                        </a:spcAft>
                        <a:buNone/>
                      </a:pPr>
                      <a:r>
                        <a:rPr lang="en" sz="1200">
                          <a:latin typeface="Inter"/>
                          <a:ea typeface="Inter"/>
                          <a:cs typeface="Inter"/>
                          <a:sym typeface="Inter"/>
                        </a:rPr>
                        <a:t>Left Side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Center</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Right Side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585600" y="1650588"/>
            <a:ext cx="66012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Colonization &amp; Settlement (1492-1763)</a:t>
            </a:r>
            <a:endParaRPr sz="1500"/>
          </a:p>
        </p:txBody>
      </p:sp>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469041" y="561835"/>
          <a:ext cx="3000000" cy="3000000"/>
        </p:xfrm>
        <a:graphic>
          <a:graphicData uri="http://schemas.openxmlformats.org/drawingml/2006/table">
            <a:tbl>
              <a:tblPr>
                <a:noFill/>
                <a:tableStyleId>{E2A612D8-F8E9-4E5F-8F59-31000DCD54B1}</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1610s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11: Click the paper clip icon.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first notebook symbol. View the engraving from 1616 and the </a:t>
                      </a:r>
                      <a:r>
                        <a:rPr lang="en" sz="1200">
                          <a:solidFill>
                            <a:schemeClr val="dk1"/>
                          </a:solidFill>
                          <a:latin typeface="Inter"/>
                          <a:ea typeface="Inter"/>
                          <a:cs typeface="Inter"/>
                          <a:sym typeface="Inter"/>
                        </a:rPr>
                        <a:t>painting</a:t>
                      </a:r>
                      <a:r>
                        <a:rPr lang="en" sz="1200">
                          <a:solidFill>
                            <a:schemeClr val="dk1"/>
                          </a:solidFill>
                          <a:latin typeface="Inter"/>
                          <a:ea typeface="Inter"/>
                          <a:cs typeface="Inter"/>
                          <a:sym typeface="Inter"/>
                        </a:rPr>
                        <a:t> from after 1616. What differences do you notice?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pin icon (third button). Several squares will appear above the image. With your cursor, hover above and click each square and read the text about the portrait of </a:t>
                      </a:r>
                      <a:r>
                        <a:rPr lang="en" sz="1200">
                          <a:solidFill>
                            <a:schemeClr val="dk1"/>
                          </a:solidFill>
                          <a:latin typeface="Inter"/>
                          <a:ea typeface="Inter"/>
                          <a:cs typeface="Inter"/>
                          <a:sym typeface="Inter"/>
                        </a:rPr>
                        <a:t>Pocahontas</a:t>
                      </a:r>
                      <a:r>
                        <a:rPr lang="en" sz="1200">
                          <a:solidFill>
                            <a:schemeClr val="dk1"/>
                          </a:solidFill>
                          <a:latin typeface="Inter"/>
                          <a:ea typeface="Inter"/>
                          <a:cs typeface="Inter"/>
                          <a:sym typeface="Inter"/>
                        </a:rPr>
                        <a:t>. What information did you learn?</a:t>
                      </a:r>
                      <a:endParaRPr sz="1200">
                        <a:solidFill>
                          <a:schemeClr val="dk1"/>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12: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&amp; Wonder</a:t>
                      </a:r>
                      <a:r>
                        <a:rPr lang="en" sz="1200">
                          <a:solidFill>
                            <a:schemeClr val="dk1"/>
                          </a:solidFill>
                          <a:latin typeface="Inter"/>
                          <a:ea typeface="Inter"/>
                          <a:cs typeface="Inter"/>
                          <a:sym typeface="Inter"/>
                        </a:rPr>
                        <a:t>: Look in each corner. Why do you think that small illustration (vignette) was included?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paper clip icon. Click the pin icon (third button). Several squares will appear above the image. With your cursor, hover above and click each square and read the text about the portrait of John Smith. What information did you learn?</a:t>
                      </a:r>
                      <a:endParaRPr b="1" sz="1200">
                        <a:solidFill>
                          <a:srgbClr val="E95C3D"/>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14: While not a traditional portrait, zoom in on the images on the edges of the map. </a:t>
                      </a:r>
                      <a:r>
                        <a:rPr lang="en" sz="1200">
                          <a:solidFill>
                            <a:schemeClr val="dk1"/>
                          </a:solidFill>
                          <a:latin typeface="Inter"/>
                          <a:ea typeface="Inter"/>
                          <a:cs typeface="Inter"/>
                          <a:sym typeface="Inter"/>
                        </a:rPr>
                        <a:t>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Who was Powhatan (</a:t>
                      </a:r>
                      <a:r>
                        <a:rPr lang="en" sz="1200">
                          <a:solidFill>
                            <a:schemeClr val="dk1"/>
                          </a:solidFill>
                          <a:highlight>
                            <a:srgbClr val="FFFFFF"/>
                          </a:highlight>
                          <a:latin typeface="Inter"/>
                          <a:ea typeface="Inter"/>
                          <a:cs typeface="Inter"/>
                          <a:sym typeface="Inter"/>
                        </a:rPr>
                        <a:t>Wahunsenacawh)?</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highlight>
                            <a:srgbClr val="FFFFFF"/>
                          </a:highlight>
                          <a:latin typeface="Inter"/>
                          <a:ea typeface="Inter"/>
                          <a:cs typeface="Inter"/>
                          <a:sym typeface="Inter"/>
                        </a:rPr>
                        <a:t>Explain the initial interactions between the confederacy led by Powhatan and the English colonists at Jamestown.</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71" name="Google Shape;71;p14"/>
          <p:cNvGraphicFramePr/>
          <p:nvPr/>
        </p:nvGraphicFramePr>
        <p:xfrm>
          <a:off x="301600" y="3886200"/>
          <a:ext cx="3000000" cy="3000000"/>
        </p:xfrm>
        <a:graphic>
          <a:graphicData uri="http://schemas.openxmlformats.org/drawingml/2006/table">
            <a:tbl>
              <a:tblPr>
                <a:noFill/>
                <a:tableStyleId>{089B9233-D174-40AE-8D68-249A7F632146}</a:tableStyleId>
              </a:tblPr>
              <a:tblGrid>
                <a:gridCol w="3568725"/>
                <a:gridCol w="3568725"/>
              </a:tblGrid>
              <a:tr h="381000">
                <a:tc>
                  <a:txBody>
                    <a:bodyPr/>
                    <a:lstStyle/>
                    <a:p>
                      <a:pPr indent="0" lvl="0" marL="0" rtl="0" algn="ctr">
                        <a:spcBef>
                          <a:spcPts val="0"/>
                        </a:spcBef>
                        <a:spcAft>
                          <a:spcPts val="0"/>
                        </a:spcAft>
                        <a:buNone/>
                      </a:pPr>
                      <a:r>
                        <a:rPr lang="en" sz="1200">
                          <a:latin typeface="Inter"/>
                          <a:ea typeface="Inter"/>
                          <a:cs typeface="Inter"/>
                          <a:sym typeface="Inter"/>
                        </a:rPr>
                        <a:t>Top Left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Top Right</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Bottom Left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Bottom Right</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Colonization &amp; Settlement (1492-1763)</a:t>
            </a:r>
            <a:endParaRPr sz="1500"/>
          </a:p>
        </p:txBody>
      </p:sp>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469041" y="714235"/>
          <a:ext cx="3000000" cy="3000000"/>
        </p:xfrm>
        <a:graphic>
          <a:graphicData uri="http://schemas.openxmlformats.org/drawingml/2006/table">
            <a:tbl>
              <a:tblPr>
                <a:noFill/>
                <a:tableStyleId>{E2A612D8-F8E9-4E5F-8F59-31000DCD54B1}</a:tableStyleId>
              </a:tblPr>
              <a:tblGrid>
                <a:gridCol w="2266425"/>
                <a:gridCol w="1662050"/>
                <a:gridCol w="2905850"/>
              </a:tblGrid>
              <a:tr h="350050">
                <a:tc gridSpan="3" row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1710s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Squares 19-24: Choose two of the portraits to investigate closely. Click the information icon (i surrounded by a circle) on the left thumbnail menu to read the exhibition label.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1720s &amp; 1730s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Squares 26 &amp; 29: Click the information icon (i surrounded by a circle) on the left thumbnail menu to read the exhibition label. Compare Bishop George Berkeley and James Edward Oglethorpe.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81" name="Google Shape;81;p15"/>
          <p:cNvGraphicFramePr/>
          <p:nvPr/>
        </p:nvGraphicFramePr>
        <p:xfrm>
          <a:off x="340200" y="1447800"/>
          <a:ext cx="3000000" cy="3000000"/>
        </p:xfrm>
        <a:graphic>
          <a:graphicData uri="http://schemas.openxmlformats.org/drawingml/2006/table">
            <a:tbl>
              <a:tblPr>
                <a:noFill/>
                <a:tableStyleId>{089B9233-D174-40AE-8D68-249A7F632146}</a:tableStyleId>
              </a:tblPr>
              <a:tblGrid>
                <a:gridCol w="2360775"/>
                <a:gridCol w="2360775"/>
                <a:gridCol w="2360775"/>
              </a:tblGrid>
              <a:tr h="381000">
                <a:tc>
                  <a:txBody>
                    <a:bodyPr/>
                    <a:lstStyle/>
                    <a:p>
                      <a:pPr indent="0" lvl="0" marL="0" rtl="0" algn="r">
                        <a:lnSpc>
                          <a:spcPct val="100000"/>
                        </a:lnSpc>
                        <a:spcBef>
                          <a:spcPts val="0"/>
                        </a:spcBef>
                        <a:spcAft>
                          <a:spcPts val="0"/>
                        </a:spcAft>
                        <a:buNone/>
                      </a:pPr>
                      <a:r>
                        <a:rPr lang="en" sz="1200">
                          <a:solidFill>
                            <a:schemeClr val="dk1"/>
                          </a:solidFill>
                          <a:latin typeface="Inter"/>
                          <a:ea typeface="Inter"/>
                          <a:cs typeface="Inter"/>
                          <a:sym typeface="Inter"/>
                        </a:rPr>
                        <a:t>Title:</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Notice</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What do you see?</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Wonder</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is a question you have?</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Think</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did you learn?</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graphicFrame>
        <p:nvGraphicFramePr>
          <p:cNvPr id="82" name="Google Shape;82;p15"/>
          <p:cNvGraphicFramePr/>
          <p:nvPr/>
        </p:nvGraphicFramePr>
        <p:xfrm>
          <a:off x="340200" y="5448300"/>
          <a:ext cx="3000000" cy="3000000"/>
        </p:xfrm>
        <a:graphic>
          <a:graphicData uri="http://schemas.openxmlformats.org/drawingml/2006/table">
            <a:tbl>
              <a:tblPr>
                <a:noFill/>
                <a:tableStyleId>{089B9233-D174-40AE-8D68-249A7F632146}</a:tableStyleId>
              </a:tblPr>
              <a:tblGrid>
                <a:gridCol w="2360775"/>
                <a:gridCol w="2360775"/>
                <a:gridCol w="2360775"/>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Bishop George Berkeley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James Edward Oglethorpe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Brief Biography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North American Destination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Motivation/Goal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is in the background? Why is it important?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Transatlantic Slave Trade</a:t>
            </a:r>
            <a:endParaRPr sz="1500"/>
          </a:p>
        </p:txBody>
      </p:sp>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469041" y="485635"/>
          <a:ext cx="3000000" cy="3000000"/>
        </p:xfrm>
        <a:graphic>
          <a:graphicData uri="http://schemas.openxmlformats.org/drawingml/2006/table">
            <a:tbl>
              <a:tblPr>
                <a:noFill/>
                <a:tableStyleId>{E2A612D8-F8E9-4E5F-8F59-31000DCD54B1}</a:tableStyleId>
              </a:tblPr>
              <a:tblGrid>
                <a:gridCol w="2266425"/>
                <a:gridCol w="1662050"/>
                <a:gridCol w="2905850"/>
              </a:tblGrid>
              <a:tr h="350050">
                <a:tc gridSpan="3" row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1750s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33: </a:t>
                      </a:r>
                      <a:r>
                        <a:rPr lang="en" sz="1200">
                          <a:solidFill>
                            <a:schemeClr val="dk1"/>
                          </a:solidFill>
                          <a:latin typeface="Inter"/>
                          <a:ea typeface="Inter"/>
                          <a:cs typeface="Inter"/>
                          <a:sym typeface="Inter"/>
                        </a:rPr>
                        <a:t>Using the arrows in the bottom left corner, view all 4 images of the object. Click the information icon (i surrounded by a circle) on the left thumbnail menu to read the exhibition label.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it as if you were explaining it to someone who can’t see it.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Ask a question about the image.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did you learn?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34: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information icon (i surrounded by a circle) on the left thumbnail menu to read the exhibition label. Who was Benjamin Lay?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paper clip icon. Click the pin icon (first button). Several squares will appear above the image. With your cursor, hover above and click each square and read the text about the portrait of Benjamin Lay.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383100">
                <a:tc gridSpan="3" vMerge="1"/>
                <a:tc hMerge="1" vMerge="1"/>
                <a:tc hMerge="1" vMerge="1"/>
              </a:tr>
              <a:tr h="383100">
                <a:tc gridSpan="3">
                  <a:txBody>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Conclusion: </a:t>
                      </a:r>
                      <a:r>
                        <a:rPr lang="en" sz="1200">
                          <a:solidFill>
                            <a:schemeClr val="dk1"/>
                          </a:solidFill>
                          <a:latin typeface="Halant"/>
                          <a:ea typeface="Halant"/>
                          <a:cs typeface="Halant"/>
                          <a:sym typeface="Halant"/>
                        </a:rPr>
                        <a:t>After viewing all the squares, answer the following questions.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various portraits reflect different perspectives and identities in the British North American colonies?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sources and perspectives were missing from the collection?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graphicFrame>
        <p:nvGraphicFramePr>
          <p:cNvPr id="96" name="Google Shape;96;p17"/>
          <p:cNvGraphicFramePr/>
          <p:nvPr/>
        </p:nvGraphicFramePr>
        <p:xfrm>
          <a:off x="469041" y="2009635"/>
          <a:ext cx="3000000" cy="3000000"/>
        </p:xfrm>
        <a:graphic>
          <a:graphicData uri="http://schemas.openxmlformats.org/drawingml/2006/table">
            <a:tbl>
              <a:tblPr>
                <a:noFill/>
                <a:tableStyleId>{E2A612D8-F8E9-4E5F-8F59-31000DCD54B1}</a:tableStyleId>
              </a:tblPr>
              <a:tblGrid>
                <a:gridCol w="2266425"/>
                <a:gridCol w="1662050"/>
                <a:gridCol w="2905850"/>
              </a:tblGrid>
              <a:tr h="299750">
                <a:tc gridSpan="3">
                  <a:txBody>
                    <a:bodyPr/>
                    <a:lstStyle/>
                    <a:p>
                      <a:pPr indent="0" lvl="0" marL="0" rtl="0" algn="l">
                        <a:spcBef>
                          <a:spcPts val="0"/>
                        </a:spcBef>
                        <a:spcAft>
                          <a:spcPts val="0"/>
                        </a:spcAft>
                        <a:buNone/>
                      </a:pPr>
                      <a:r>
                        <a:rPr b="1" lang="en" sz="1200">
                          <a:latin typeface="Halant"/>
                          <a:ea typeface="Halant"/>
                          <a:cs typeface="Halant"/>
                          <a:sym typeface="Halant"/>
                        </a:rPr>
                        <a:t>Directions: </a:t>
                      </a:r>
                      <a:r>
                        <a:rPr lang="en" sz="1200">
                          <a:latin typeface="Halant"/>
                          <a:ea typeface="Halant"/>
                          <a:cs typeface="Halant"/>
                          <a:sym typeface="Halant"/>
                        </a:rPr>
                        <a:t>Navigate through the </a:t>
                      </a:r>
                      <a:r>
                        <a:rPr lang="en" sz="1200" u="sng">
                          <a:solidFill>
                            <a:schemeClr val="hlink"/>
                          </a:solidFill>
                          <a:latin typeface="Halant"/>
                          <a:ea typeface="Halant"/>
                          <a:cs typeface="Halant"/>
                          <a:sym typeface="Halant"/>
                          <a:hlinkClick r:id="rId3"/>
                        </a:rPr>
                        <a:t>Smithsonian Learning Lab</a:t>
                      </a:r>
                      <a:r>
                        <a:rPr lang="en" sz="1200">
                          <a:latin typeface="Halant"/>
                          <a:ea typeface="Halant"/>
                          <a:cs typeface="Halant"/>
                          <a:sym typeface="Halant"/>
                        </a:rPr>
                        <a:t>. Pay special attention to the object data and information tabs. Answer the questions as you view the collection.</a:t>
                      </a:r>
                      <a:endParaRPr sz="10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1: </a:t>
                      </a:r>
                      <a:r>
                        <a:rPr lang="en" sz="1200">
                          <a:solidFill>
                            <a:schemeClr val="dk1"/>
                          </a:solidFill>
                          <a:latin typeface="Inter"/>
                          <a:ea typeface="Inter"/>
                          <a:cs typeface="Inter"/>
                          <a:sym typeface="Inter"/>
                        </a:rPr>
                        <a:t>What is the title of this Learning Lab?</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Colonization &amp; Settlement (1492-1763)</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latin typeface="Inter"/>
                          <a:ea typeface="Inter"/>
                          <a:cs typeface="Inter"/>
                          <a:sym typeface="Inter"/>
                        </a:rPr>
                        <a:t>1550s</a:t>
                      </a:r>
                      <a:endParaRPr b="1"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3: </a:t>
                      </a:r>
                      <a:r>
                        <a:rPr lang="en" sz="1200">
                          <a:solidFill>
                            <a:schemeClr val="dk1"/>
                          </a:solidFill>
                          <a:latin typeface="Inter"/>
                          <a:ea typeface="Inter"/>
                          <a:cs typeface="Inter"/>
                          <a:sym typeface="Inter"/>
                        </a:rPr>
                        <a:t>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it as if you were explaining it to someone who can’t see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Queen Elizabeth 1 has a serious look on her face. She is wearing regal clothing and jewelry, mostly in black, gold, and white colors. Most of her hair is covered by a black cap of some sort.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After reading the exhibition label, why did Queen Elizabeth make certain choices about her likeness?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Queen Elizabeth I wanted to promote a picture of authority as she claimed the throne.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latin typeface="Inter"/>
                          <a:ea typeface="Inter"/>
                          <a:cs typeface="Inter"/>
                          <a:sym typeface="Inter"/>
                        </a:rPr>
                        <a:t>1580s</a:t>
                      </a:r>
                      <a:endParaRPr b="1"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5: In the engraving of Columbus, what objects do you notice in the background and in his hand? What do you think the purpose of their inclusion was?</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solidFill>
                            <a:srgbClr val="E95C3D"/>
                          </a:solidFill>
                          <a:latin typeface="Inter"/>
                          <a:ea typeface="Inter"/>
                          <a:cs typeface="Inter"/>
                          <a:sym typeface="Inter"/>
                        </a:rPr>
                        <a:t>There are stars, which he is pointing to. He is holding an object, possibly a compass or other navigational tool. The purpose may be to highlight his contributions to sea travel.</a:t>
                      </a: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latin typeface="Inter"/>
                          <a:ea typeface="Inter"/>
                          <a:cs typeface="Inter"/>
                          <a:sym typeface="Inter"/>
                        </a:rPr>
                        <a:t>1590s</a:t>
                      </a:r>
                      <a:endParaRPr b="1"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7: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lphaLcPeriod"/>
                      </a:pPr>
                      <a:r>
                        <a:rPr lang="en" sz="1200">
                          <a:latin typeface="Inter"/>
                          <a:ea typeface="Inter"/>
                          <a:cs typeface="Inter"/>
                          <a:sym typeface="Inter"/>
                        </a:rPr>
                        <a:t>Separate the image into thirds. Write what you notice in each third.</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information icon (i surrounded by a circle) on the left thumbnail menu. How did the local Indians respond to early French expeditions?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They worshipped a tower built by the French and then later massacred the men.</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97" name="Google Shape;97;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98" name="Google Shape;98;p1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Smithsonian Learning Lab</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Colonization &amp; Settlement (1492-1763) (Exemplar)</a:t>
            </a:r>
            <a:endParaRPr sz="1500">
              <a:solidFill>
                <a:srgbClr val="000000"/>
              </a:solidFill>
              <a:latin typeface="Plus Jakarta Sans Medium"/>
              <a:ea typeface="Plus Jakarta Sans Medium"/>
              <a:cs typeface="Plus Jakarta Sans Medium"/>
              <a:sym typeface="Plus Jakarta Sans Medium"/>
            </a:endParaRPr>
          </a:p>
        </p:txBody>
      </p:sp>
      <p:pic>
        <p:nvPicPr>
          <p:cNvPr id="99" name="Google Shape;99;p17"/>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00" name="Google Shape;10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1" name="Google Shape;10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2" name="Google Shape;102;p17"/>
          <p:cNvGraphicFramePr/>
          <p:nvPr/>
        </p:nvGraphicFramePr>
        <p:xfrm>
          <a:off x="614225" y="7111175"/>
          <a:ext cx="3000000" cy="3000000"/>
        </p:xfrm>
        <a:graphic>
          <a:graphicData uri="http://schemas.openxmlformats.org/drawingml/2006/table">
            <a:tbl>
              <a:tblPr>
                <a:noFill/>
                <a:tableStyleId>{089B9233-D174-40AE-8D68-249A7F632146}</a:tableStyleId>
              </a:tblPr>
              <a:tblGrid>
                <a:gridCol w="2193175"/>
                <a:gridCol w="2193175"/>
                <a:gridCol w="2193175"/>
              </a:tblGrid>
              <a:tr h="381000">
                <a:tc>
                  <a:txBody>
                    <a:bodyPr/>
                    <a:lstStyle/>
                    <a:p>
                      <a:pPr indent="0" lvl="0" marL="0" rtl="0" algn="ctr">
                        <a:spcBef>
                          <a:spcPts val="0"/>
                        </a:spcBef>
                        <a:spcAft>
                          <a:spcPts val="0"/>
                        </a:spcAft>
                        <a:buNone/>
                      </a:pPr>
                      <a:r>
                        <a:rPr lang="en" sz="1200">
                          <a:latin typeface="Inter"/>
                          <a:ea typeface="Inter"/>
                          <a:cs typeface="Inter"/>
                          <a:sym typeface="Inter"/>
                        </a:rPr>
                        <a:t>Left Side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Center</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Right Side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There are Native Americans kneeling and it looks like praying to or worshipping a tower or altar.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There is a Native American, possibly a leader, who is pointing at a tower or altar. There appear to be gifts in front of it.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There are Europeans by the Native American leader. They are wearing helmets and look to be carrying weapons.</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03" name="Google Shape;103;p17"/>
          <p:cNvSpPr txBox="1"/>
          <p:nvPr/>
        </p:nvSpPr>
        <p:spPr>
          <a:xfrm>
            <a:off x="585600" y="1650588"/>
            <a:ext cx="66012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Halant"/>
                <a:ea typeface="Halant"/>
                <a:cs typeface="Halant"/>
                <a:sym typeface="Halant"/>
              </a:rPr>
              <a:t>Smithsonian Learning Lab: Colonization &amp; Settlement (1492-1763) (Exemplar)</a:t>
            </a:r>
            <a:endParaRPr/>
          </a:p>
        </p:txBody>
      </p:sp>
      <p:sp>
        <p:nvSpPr>
          <p:cNvPr id="109" name="Google Shape;109;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0" name="Google Shape;110;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2" name="Google Shape;112;p18"/>
          <p:cNvGraphicFramePr/>
          <p:nvPr/>
        </p:nvGraphicFramePr>
        <p:xfrm>
          <a:off x="469041" y="561835"/>
          <a:ext cx="3000000" cy="3000000"/>
        </p:xfrm>
        <a:graphic>
          <a:graphicData uri="http://schemas.openxmlformats.org/drawingml/2006/table">
            <a:tbl>
              <a:tblPr>
                <a:noFill/>
                <a:tableStyleId>{E2A612D8-F8E9-4E5F-8F59-31000DCD54B1}</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1610s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11: Click the paper clip icon.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first notebook symbol. View the engraving from 1616 and the painting from after 1616. What differences do you notice?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 the engraving, Pocahontas has a feather in her hat. The colors in the painting make her appear very regal. She also appears almost white in the painting.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pin icon (third button). Several squares will appear above the image. With your cursor, hover above and click each square and read the text about the portrait of Pocahontas. What information did you learn?</a:t>
                      </a:r>
                      <a:endParaRPr sz="1200">
                        <a:solidFill>
                          <a:schemeClr val="dk1"/>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The painting made her look younger and more Anglican to attract European settlers to North America.</a:t>
                      </a:r>
                      <a:endParaRPr b="1" sz="1200">
                        <a:solidFill>
                          <a:srgbClr val="E95C3D"/>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Pocahontas is wearing clothing that was fashionable in Europe at the time.</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12: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&amp; Wonder: Look in each corner. Why do you think that small illustration (vignette) was included?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paper clip icon. Click the pin icon (third button). Several squares will appear above the image. With your cursor, hover above and click each square and read the text about the portrait of John Smith. What information did you learn?</a:t>
                      </a:r>
                      <a:endParaRPr b="1" sz="1200">
                        <a:solidFill>
                          <a:srgbClr val="E95C3D"/>
                        </a:solidFill>
                        <a:latin typeface="Inter"/>
                        <a:ea typeface="Inter"/>
                        <a:cs typeface="Inter"/>
                        <a:sym typeface="Inter"/>
                      </a:endParaRPr>
                    </a:p>
                    <a:p>
                      <a:pPr indent="-304800" lvl="0" marL="9144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John Smith was viewed as an important navigator.</a:t>
                      </a:r>
                      <a:endParaRPr b="1" sz="1200">
                        <a:solidFill>
                          <a:srgbClr val="E95C3D"/>
                        </a:solidFill>
                        <a:latin typeface="Inter"/>
                        <a:ea typeface="Inter"/>
                        <a:cs typeface="Inter"/>
                        <a:sym typeface="Inter"/>
                      </a:endParaRPr>
                    </a:p>
                    <a:p>
                      <a:pPr indent="-304800" lvl="0" marL="9144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On the journey that Smith took to America, there were three ships with 71 all male colonists.</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14: While not a traditional portrait, zoom in on the images on the edges of the map. 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Who was Powhatan (</a:t>
                      </a:r>
                      <a:r>
                        <a:rPr lang="en" sz="1200">
                          <a:solidFill>
                            <a:schemeClr val="dk1"/>
                          </a:solidFill>
                          <a:highlight>
                            <a:srgbClr val="FFFFFF"/>
                          </a:highlight>
                          <a:latin typeface="Inter"/>
                          <a:ea typeface="Inter"/>
                          <a:cs typeface="Inter"/>
                          <a:sym typeface="Inter"/>
                        </a:rPr>
                        <a:t>Wahunsenacawh)?</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highlight>
                            <a:srgbClr val="FFFFFF"/>
                          </a:highlight>
                          <a:latin typeface="Inter"/>
                          <a:ea typeface="Inter"/>
                          <a:cs typeface="Inter"/>
                          <a:sym typeface="Inter"/>
                        </a:rPr>
                        <a:t>The mamanatowick (head chief) of a confederacy of Algonquian-speaking tribes.</a:t>
                      </a:r>
                      <a:endParaRPr b="1" sz="1200">
                        <a:solidFill>
                          <a:srgbClr val="E95C3D"/>
                        </a:solidFill>
                        <a:highlight>
                          <a:srgbClr val="FFFFFF"/>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highlight>
                            <a:srgbClr val="FFFFFF"/>
                          </a:highlight>
                          <a:latin typeface="Inter"/>
                          <a:ea typeface="Inter"/>
                          <a:cs typeface="Inter"/>
                          <a:sym typeface="Inter"/>
                        </a:rPr>
                        <a:t>Explain the initial interactions between the confederacy led by Powhatan and the English colonists at Jamestown.</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highlight>
                            <a:srgbClr val="FFFFFF"/>
                          </a:highlight>
                          <a:latin typeface="Inter"/>
                          <a:ea typeface="Inter"/>
                          <a:cs typeface="Inter"/>
                          <a:sym typeface="Inter"/>
                        </a:rPr>
                        <a:t>There were negotiations for trade at the start, but then that shifted to warfare. However, when Pocahontas married John Rolfe, there was a period of peace.</a:t>
                      </a:r>
                      <a:endParaRPr b="1" sz="1200">
                        <a:solidFill>
                          <a:srgbClr val="E95C3D"/>
                        </a:solidFill>
                        <a:highlight>
                          <a:srgbClr val="FFFFFF"/>
                        </a:highlight>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13" name="Google Shape;113;p18"/>
          <p:cNvGraphicFramePr/>
          <p:nvPr/>
        </p:nvGraphicFramePr>
        <p:xfrm>
          <a:off x="301600" y="3886200"/>
          <a:ext cx="3000000" cy="3000000"/>
        </p:xfrm>
        <a:graphic>
          <a:graphicData uri="http://schemas.openxmlformats.org/drawingml/2006/table">
            <a:tbl>
              <a:tblPr>
                <a:noFill/>
                <a:tableStyleId>{089B9233-D174-40AE-8D68-249A7F632146}</a:tableStyleId>
              </a:tblPr>
              <a:tblGrid>
                <a:gridCol w="3568725"/>
                <a:gridCol w="3568725"/>
              </a:tblGrid>
              <a:tr h="381000">
                <a:tc>
                  <a:txBody>
                    <a:bodyPr/>
                    <a:lstStyle/>
                    <a:p>
                      <a:pPr indent="0" lvl="0" marL="0" rtl="0" algn="ctr">
                        <a:spcBef>
                          <a:spcPts val="0"/>
                        </a:spcBef>
                        <a:spcAft>
                          <a:spcPts val="0"/>
                        </a:spcAft>
                        <a:buNone/>
                      </a:pPr>
                      <a:r>
                        <a:rPr lang="en" sz="1200">
                          <a:latin typeface="Inter"/>
                          <a:ea typeface="Inter"/>
                          <a:cs typeface="Inter"/>
                          <a:sym typeface="Inter"/>
                        </a:rPr>
                        <a:t>Top Left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Top Right</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looks like English soldiers defending a settlement. This might illustrate Smith’s role in the founding of Jamestown.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looks like navigation instruments. This might illustrate Smith’s navigational strengths.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Bottom Left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Bottom Right</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looks like a ship on the ocean. This might highlight Smith’s significant journey to North America.</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looks like a man on top of a horse shooting a gun. This might highlight Smith’s role as a military leader.</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Halant"/>
                <a:ea typeface="Halant"/>
                <a:cs typeface="Halant"/>
                <a:sym typeface="Halant"/>
              </a:rPr>
              <a:t>Smithsonian Learning Lab: Colonization &amp; Settlement (1492-1763) (Exemplar)</a:t>
            </a:r>
            <a:endParaRPr sz="1500"/>
          </a:p>
        </p:txBody>
      </p:sp>
      <p:sp>
        <p:nvSpPr>
          <p:cNvPr id="119" name="Google Shape;119;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0" name="Google Shape;120;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1" name="Google Shape;121;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2" name="Google Shape;122;p19"/>
          <p:cNvGraphicFramePr/>
          <p:nvPr/>
        </p:nvGraphicFramePr>
        <p:xfrm>
          <a:off x="469041" y="714235"/>
          <a:ext cx="3000000" cy="3000000"/>
        </p:xfrm>
        <a:graphic>
          <a:graphicData uri="http://schemas.openxmlformats.org/drawingml/2006/table">
            <a:tbl>
              <a:tblPr>
                <a:noFill/>
                <a:tableStyleId>{E2A612D8-F8E9-4E5F-8F59-31000DCD54B1}</a:tableStyleId>
              </a:tblPr>
              <a:tblGrid>
                <a:gridCol w="2266425"/>
                <a:gridCol w="1662050"/>
                <a:gridCol w="2905850"/>
              </a:tblGrid>
              <a:tr h="350050">
                <a:tc gridSpan="3" row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1710s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Squares 19-24: Choose two of the portraits to investigate closely. Click the information icon (i surrounded by a circle) on the left thumbnail menu to read the exhibition label.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1720s &amp; 1730s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Squares 26 &amp; 29: Click the information icon (i surrounded by a circle) on the left thumbnail menu to read the exhibition label. Compare Bishop George Berkeley and James Edward Oglethorpe.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23" name="Google Shape;123;p19"/>
          <p:cNvGraphicFramePr/>
          <p:nvPr/>
        </p:nvGraphicFramePr>
        <p:xfrm>
          <a:off x="340200" y="1447800"/>
          <a:ext cx="3000000" cy="3000000"/>
        </p:xfrm>
        <a:graphic>
          <a:graphicData uri="http://schemas.openxmlformats.org/drawingml/2006/table">
            <a:tbl>
              <a:tblPr>
                <a:noFill/>
                <a:tableStyleId>{089B9233-D174-40AE-8D68-249A7F632146}</a:tableStyleId>
              </a:tblPr>
              <a:tblGrid>
                <a:gridCol w="2360775"/>
                <a:gridCol w="2360775"/>
                <a:gridCol w="2360775"/>
              </a:tblGrid>
              <a:tr h="381000">
                <a:tc>
                  <a:txBody>
                    <a:bodyPr/>
                    <a:lstStyle/>
                    <a:p>
                      <a:pPr indent="0" lvl="0" marL="0" rtl="0" algn="r">
                        <a:lnSpc>
                          <a:spcPct val="100000"/>
                        </a:lnSpc>
                        <a:spcBef>
                          <a:spcPts val="0"/>
                        </a:spcBef>
                        <a:spcAft>
                          <a:spcPts val="0"/>
                        </a:spcAft>
                        <a:buNone/>
                      </a:pPr>
                      <a:r>
                        <a:rPr lang="en" sz="1200">
                          <a:solidFill>
                            <a:schemeClr val="dk1"/>
                          </a:solidFill>
                          <a:latin typeface="Inter"/>
                          <a:ea typeface="Inter"/>
                          <a:cs typeface="Inter"/>
                          <a:sym typeface="Inter"/>
                        </a:rPr>
                        <a:t>Title:</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800"/>
                        </a:spcBef>
                        <a:spcAft>
                          <a:spcPts val="900"/>
                        </a:spcAft>
                        <a:buNone/>
                      </a:pPr>
                      <a:r>
                        <a:rPr b="1" lang="en" sz="1200">
                          <a:solidFill>
                            <a:srgbClr val="E95C3D"/>
                          </a:solidFill>
                          <a:latin typeface="Inter"/>
                          <a:ea typeface="Inter"/>
                          <a:cs typeface="Inter"/>
                          <a:sym typeface="Inter"/>
                        </a:rPr>
                        <a:t>Sa Ga Yeath Qua Pieth Tow</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King Philip</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Notice</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What do you see?</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800"/>
                        </a:spcBef>
                        <a:spcAft>
                          <a:spcPts val="900"/>
                        </a:spcAft>
                        <a:buNone/>
                      </a:pPr>
                      <a:r>
                        <a:rPr b="1" lang="en" sz="1200">
                          <a:solidFill>
                            <a:srgbClr val="E95C3D"/>
                          </a:solidFill>
                          <a:latin typeface="Inter"/>
                          <a:ea typeface="Inter"/>
                          <a:cs typeface="Inter"/>
                          <a:sym typeface="Inter"/>
                        </a:rPr>
                        <a:t>Sa Ga Yeath Qua Pieth Tow is wearing traditional clothing, but has a European gun.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King Philip is wearing traditional clothing, with a decorative wampum belt and is holding a European gun.</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Wonder</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What is a question you have?</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If he successfully negotiated with the Queen, why did they eventually lose their land?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Why did the English call him King Philip?</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Think</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What did you learn?</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 learned that some American Indians traveled to England to try to protect their land.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 learned that Metacom led a rebellion against English colonists to protect the land of his people.</a:t>
                      </a:r>
                      <a:endParaRPr b="1" sz="1200">
                        <a:solidFill>
                          <a:srgbClr val="E95C3D"/>
                        </a:solidFill>
                        <a:latin typeface="Inter"/>
                        <a:ea typeface="Inter"/>
                        <a:cs typeface="Inter"/>
                        <a:sym typeface="Inter"/>
                      </a:endParaRPr>
                    </a:p>
                  </a:txBody>
                  <a:tcPr marT="91425" marB="91425" marR="91425" marL="91425"/>
                </a:tc>
              </a:tr>
            </a:tbl>
          </a:graphicData>
        </a:graphic>
      </p:graphicFrame>
      <p:graphicFrame>
        <p:nvGraphicFramePr>
          <p:cNvPr id="124" name="Google Shape;124;p19"/>
          <p:cNvGraphicFramePr/>
          <p:nvPr/>
        </p:nvGraphicFramePr>
        <p:xfrm>
          <a:off x="340200" y="5448300"/>
          <a:ext cx="3000000" cy="3000000"/>
        </p:xfrm>
        <a:graphic>
          <a:graphicData uri="http://schemas.openxmlformats.org/drawingml/2006/table">
            <a:tbl>
              <a:tblPr>
                <a:noFill/>
                <a:tableStyleId>{089B9233-D174-40AE-8D68-249A7F632146}</a:tableStyleId>
              </a:tblPr>
              <a:tblGrid>
                <a:gridCol w="2360775"/>
                <a:gridCol w="2360775"/>
                <a:gridCol w="2360775"/>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Bishop George Berkeley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James Edward Oglethorpe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Brief Biography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Anglican clergyman and intellectual leader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English army officer</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North American Destination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Rhode Island and Bermuda</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Georgia</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Motivation/Goal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Wanted to start a seminary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To provide opportunities for England’s poor</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is in the background? Why is it important?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Bermuda- He wanted to travel there to train ministers.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conflict- It shows how he had to be ready to fight against the Spanish in Florida.</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8" name="Shape 128"/>
        <p:cNvGrpSpPr/>
        <p:nvPr/>
      </p:nvGrpSpPr>
      <p:grpSpPr>
        <a:xfrm>
          <a:off x="0" y="0"/>
          <a:ext cx="0" cy="0"/>
          <a:chOff x="0" y="0"/>
          <a:chExt cx="0" cy="0"/>
        </a:xfrm>
      </p:grpSpPr>
      <p:sp>
        <p:nvSpPr>
          <p:cNvPr id="129" name="Google Shape;129;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Halant"/>
                <a:ea typeface="Halant"/>
                <a:cs typeface="Halant"/>
                <a:sym typeface="Halant"/>
              </a:rPr>
              <a:t>Smithsonian Learning Lab: Colonization &amp; Settlement (1492-1763) (Exemplar)</a:t>
            </a:r>
            <a:endParaRPr sz="1500"/>
          </a:p>
        </p:txBody>
      </p:sp>
      <p:sp>
        <p:nvSpPr>
          <p:cNvPr id="130" name="Google Shape;130;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1" name="Google Shape;131;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3" name="Google Shape;133;p20"/>
          <p:cNvGraphicFramePr/>
          <p:nvPr/>
        </p:nvGraphicFramePr>
        <p:xfrm>
          <a:off x="469041" y="485635"/>
          <a:ext cx="3000000" cy="3000000"/>
        </p:xfrm>
        <a:graphic>
          <a:graphicData uri="http://schemas.openxmlformats.org/drawingml/2006/table">
            <a:tbl>
              <a:tblPr>
                <a:noFill/>
                <a:tableStyleId>{E2A612D8-F8E9-4E5F-8F59-31000DCD54B1}</a:tableStyleId>
              </a:tblPr>
              <a:tblGrid>
                <a:gridCol w="2266425"/>
                <a:gridCol w="1662050"/>
                <a:gridCol w="2905850"/>
              </a:tblGrid>
              <a:tr h="350050">
                <a:tc gridSpan="3" row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1750s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33: Using the arrows in the bottom left corner, view all 4 images of the object. Click the information icon (i surrounded by a circle) on the left thumbnail menu to read the exhibition label.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it as if you were explaining it to someone who can’t see it.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There are two portraits of Black people. One is wearing white clothing with a white headwrap. Their hair appears to be natural and they have a relaxed facial expression. The other is wearing European style formal clothing. Their hair has been styled in a similar fashion to white men of the period. There is text around each portrait saying who they are and where they came from.</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Ask a question about the image.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What happened to the men when they returned home?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did you learn?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learned that James Oglethorpe attempted to help enslaved people, but maybe only if they were from high-class families in Africa.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34: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information icon (i surrounded by a circle) on the left thumbnail menu to read the exhibition label. Who was Benjamin Lay?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He was a Quaker reformer who had seen the horrors of slavery in Barbados. He moved to Philadelphia and was an abolitionist.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paper clip icon. Click the pin icon (first button). Several squares will appear above the image. With your cursor, hover above and click each square and read the text about the portrait of Benjamin Lay. </a:t>
                      </a:r>
                      <a:endParaRPr sz="1200">
                        <a:solidFill>
                          <a:schemeClr val="dk1"/>
                        </a:solidFill>
                        <a:latin typeface="Inter"/>
                        <a:ea typeface="Inter"/>
                        <a:cs typeface="Inter"/>
                        <a:sym typeface="Inter"/>
                      </a:endParaRPr>
                    </a:p>
                    <a:p>
                      <a:pPr indent="-304800" lvl="0" marL="8001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He once put a sword through a Bible that had red juice inside as part of an act of activism against slavery.</a:t>
                      </a:r>
                      <a:endParaRPr b="1" sz="1200">
                        <a:solidFill>
                          <a:srgbClr val="E95C3D"/>
                        </a:solidFill>
                        <a:latin typeface="Inter"/>
                        <a:ea typeface="Inter"/>
                        <a:cs typeface="Inter"/>
                        <a:sym typeface="Inter"/>
                      </a:endParaRPr>
                    </a:p>
                    <a:p>
                      <a:pPr indent="-304800" lvl="0" marL="8001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Lay did not want to rely on slave labor for anything so he made his own clothing and grew his own food.</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383100">
                <a:tc gridSpan="3" vMerge="1"/>
                <a:tc hMerge="1" vMerge="1"/>
                <a:tc hMerge="1" vMerge="1"/>
              </a:tr>
              <a:tr h="383100">
                <a:tc gridSpan="3">
                  <a:txBody>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Conclusion: </a:t>
                      </a:r>
                      <a:r>
                        <a:rPr lang="en" sz="1200">
                          <a:solidFill>
                            <a:schemeClr val="dk1"/>
                          </a:solidFill>
                          <a:latin typeface="Halant"/>
                          <a:ea typeface="Halant"/>
                          <a:cs typeface="Halant"/>
                          <a:sym typeface="Halant"/>
                        </a:rPr>
                        <a:t>After viewing all the squares, answer the following questions.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various portraits reflect different perspectives and identities in the British North American colonies?</a:t>
                      </a:r>
                      <a:endParaRPr b="1" sz="1200">
                        <a:solidFill>
                          <a:srgbClr val="E95C3D"/>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portraits show different people in colonial society, including European leaders, Indigenous chiefs, and some Black individuals. Queen Elizabeth I’s portrait shows power, while Indigenous leaders like King Philip (Metacom) and Sa Ga Yeath Qua Pieth Tow are shown as warriors or diplomats. Pocahontas’s portrait was changed to make her look more European. Some Black individuals appear in portraits, but mostly those with higher status. </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sources and perspectives were missing from the collection?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collection mostly focuses on powerful people and leaves out everyday workers, enslaved people, and most women. We don’t see many portraits of enslaved laborers, Indigenous women, or poor colonists, even though they played a big role in history.</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