
<file path=[Content_Types].xml><?xml version="1.0" encoding="utf-8"?>
<Types xmlns="http://schemas.openxmlformats.org/package/2006/content-types">
  <Default ContentType="image/jpeg" Extension="jpg"/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60" r:id="rId5"/>
  </p:sldMasterIdLst>
  <p:notesMasterIdLst>
    <p:notesMasterId r:id="rId6"/>
  </p:notesMasterIdLst>
  <p:sldIdLst>
    <p:sldId id="256" r:id="rId7"/>
    <p:sldId id="257" r:id="rId8"/>
    <p:sldId id="258" r:id="rId9"/>
  </p:sldIdLst>
  <p:sldSz cy="5143500" cx="9144000"/>
  <p:notesSz cx="6858000" cy="9144000"/>
  <p:embeddedFontLst>
    <p:embeddedFont>
      <p:font typeface="Inter"/>
      <p:regular r:id="rId10"/>
      <p:bold r:id="rId11"/>
      <p:italic r:id="rId12"/>
      <p:boldItalic r:id="rId13"/>
    </p:embeddedFont>
    <p:embeddedFont>
      <p:font typeface="Plus Jakarta Sans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1496A272-EECA-45FD-B949-3A483C8EDF92}">
  <a:tblStyle styleId="{1496A272-EECA-45FD-B949-3A483C8EDF92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FFFFFF">
              <a:alpha val="0"/>
            </a:srgbClr>
          </a:solidFill>
        </a:fill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Inter-bold.fntdata"/><Relationship Id="rId10" Type="http://schemas.openxmlformats.org/officeDocument/2006/relationships/font" Target="fonts/Inter-regular.fntdata"/><Relationship Id="rId13" Type="http://schemas.openxmlformats.org/officeDocument/2006/relationships/font" Target="fonts/Inter-boldItalic.fntdata"/><Relationship Id="rId12" Type="http://schemas.openxmlformats.org/officeDocument/2006/relationships/font" Target="fonts/Inter-italic.fntdata"/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9" Type="http://schemas.openxmlformats.org/officeDocument/2006/relationships/slide" Target="slides/slide3.xml"/><Relationship Id="rId15" Type="http://schemas.openxmlformats.org/officeDocument/2006/relationships/font" Target="fonts/PlusJakartaSans-bold.fntdata"/><Relationship Id="rId14" Type="http://schemas.openxmlformats.org/officeDocument/2006/relationships/font" Target="fonts/PlusJakartaSans-regular.fntdata"/><Relationship Id="rId17" Type="http://schemas.openxmlformats.org/officeDocument/2006/relationships/font" Target="fonts/PlusJakartaSans-boldItalic.fntdata"/><Relationship Id="rId16" Type="http://schemas.openxmlformats.org/officeDocument/2006/relationships/font" Target="fonts/PlusJakartaSans-italic.fntdata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3272c80720c_0_281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g3272c80720c_0_28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34ddf14f78a_0_0:notes"/>
          <p:cNvSpPr txBox="1"/>
          <p:nvPr>
            <p:ph idx="1" type="body"/>
          </p:nvPr>
        </p:nvSpPr>
        <p:spPr>
          <a:xfrm>
            <a:off x="685800" y="4400550"/>
            <a:ext cx="5486400" cy="360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6" name="Google Shape;66;g34ddf14f78a_0_0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34dcf453308_0_10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34dcf453308_0_10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629841" y="342900"/>
            <a:ext cx="2949000" cy="1200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rmAutofit/>
          </a:bodyPr>
          <a:lstStyle>
            <a:lvl1pPr lvl="0" marR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3887391" y="740569"/>
            <a:ext cx="4629300" cy="36552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3810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b="0" i="0" sz="2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2" type="body"/>
          </p:nvPr>
        </p:nvSpPr>
        <p:spPr>
          <a:xfrm>
            <a:off x="629841" y="1543050"/>
            <a:ext cx="2949000" cy="28587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rmAutofit/>
          </a:bodyPr>
          <a:lstStyle>
            <a:lvl1pPr indent="-228600" lvl="0" marL="457200" marR="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  <a:defRPr b="0" i="0" sz="11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900"/>
              <a:buFont typeface="Arial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algn="l">
              <a:lnSpc>
                <a:spcPct val="90000"/>
              </a:lnSpc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algn="l">
              <a:lnSpc>
                <a:spcPct val="9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800"/>
              <a:buFont typeface="Arial"/>
              <a:buNone/>
              <a:defRPr b="0" i="0" sz="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0" type="dt"/>
          </p:nvPr>
        </p:nvSpPr>
        <p:spPr>
          <a:xfrm>
            <a:off x="6286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1" type="ftr"/>
          </p:nvPr>
        </p:nvSpPr>
        <p:spPr>
          <a:xfrm>
            <a:off x="3028950" y="4767263"/>
            <a:ext cx="30861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algn="ctr">
              <a:spcBef>
                <a:spcPts val="0"/>
              </a:spcBef>
              <a:spcAft>
                <a:spcPts val="0"/>
              </a:spcAft>
              <a:buSzPts val="1400"/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6" name="Google Shape;56;p13"/>
          <p:cNvSpPr txBox="1"/>
          <p:nvPr>
            <p:ph idx="12" type="sldNum"/>
          </p:nvPr>
        </p:nvSpPr>
        <p:spPr>
          <a:xfrm>
            <a:off x="6457950" y="4767263"/>
            <a:ext cx="20574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rmAutofit/>
          </a:bodyPr>
          <a:lstStyle>
            <a:lvl1pPr indent="0" lvl="0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spcBef>
                <a:spcPts val="0"/>
              </a:spcBef>
              <a:buNone/>
              <a:defRPr sz="900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2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1" name="Google Shape;61;p14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{1496A272-EECA-45FD-B949-3A483C8EDF92}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t/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62" name="Google Shape;62;p14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Partisan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63" name="Google Shape;63;p14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8" name="Google Shape;68;p15"/>
          <p:cNvGraphicFramePr/>
          <p:nvPr/>
        </p:nvGraphicFramePr>
        <p:xfrm>
          <a:off x="0" y="0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{1496A272-EECA-45FD-B949-3A483C8EDF92}</a:tableStyleId>
              </a:tblPr>
              <a:tblGrid>
                <a:gridCol w="4572000"/>
                <a:gridCol w="4572000"/>
              </a:tblGrid>
              <a:tr h="232085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Definition 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 sz="1700">
                          <a:latin typeface="Inter"/>
                          <a:ea typeface="Inter"/>
                          <a:cs typeface="Inter"/>
                          <a:sym typeface="Inter"/>
                        </a:rPr>
                        <a:t>a strong supporter of a party, cause or person; a firm adherent to a party, especially one exhibiting blind, prejudiced, and unreasoning allegiance</a:t>
                      </a:r>
                      <a:endParaRPr sz="17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Quote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Font typeface="Arial"/>
                        <a:buNone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“Hamilton and Jefferson’s contrasting views on the shape of the new American republic—its government, society, and economy—sparked a bitter rivalry… In the nineteenth century, partisans clashed over banks, tariffs, the money supply, and workers’ rights, among other things.”</a:t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17500" lvl="0" marL="45720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SzPts val="1400"/>
                        <a:buFont typeface="Inter"/>
                        <a:buChar char="-"/>
                      </a:pP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John Ferling, </a:t>
                      </a:r>
                      <a:r>
                        <a:rPr i="1"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Jefferson and Hamilton: The Rivalry that Forged a Nation</a:t>
                      </a:r>
                      <a:r>
                        <a:rPr lang="en">
                          <a:latin typeface="Inter"/>
                          <a:ea typeface="Inter"/>
                          <a:cs typeface="Inter"/>
                          <a:sym typeface="Inter"/>
                        </a:rPr>
                        <a:t>, 2013.</a:t>
                      </a:r>
                      <a:endParaRPr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</a:tr>
              <a:tr h="2822650">
                <a:tc>
                  <a:txBody>
                    <a:bodyPr/>
                    <a:lstStyle/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-342900" lvl="0" marL="45720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800"/>
                        <a:buFont typeface="Inter"/>
                        <a:buChar char="●"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Characteristics/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Examples</a:t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1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  <a:p>
                      <a:pPr indent="0" lvl="0" marL="0" marR="0" rtl="0" algn="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>
                          <a:latin typeface="Inter"/>
                          <a:ea typeface="Inter"/>
                          <a:cs typeface="Inter"/>
                          <a:sym typeface="Inter"/>
                        </a:rPr>
                        <a:t>Question</a:t>
                      </a:r>
                      <a:endParaRPr b="1" sz="1800">
                        <a:latin typeface="Inter"/>
                        <a:ea typeface="Inter"/>
                        <a:cs typeface="Inter"/>
                        <a:sym typeface="Inter"/>
                      </a:endParaRPr>
                    </a:p>
                  </a:txBody>
                  <a:tcPr marT="34300" marB="34300" marR="68600" marL="68600" anchor="b"/>
                </a:tc>
              </a:tr>
            </a:tbl>
          </a:graphicData>
        </a:graphic>
      </p:graphicFrame>
      <p:sp>
        <p:nvSpPr>
          <p:cNvPr id="69" name="Google Shape;69;p15"/>
          <p:cNvSpPr txBox="1"/>
          <p:nvPr/>
        </p:nvSpPr>
        <p:spPr>
          <a:xfrm>
            <a:off x="2926080" y="1965960"/>
            <a:ext cx="3218700" cy="992400"/>
          </a:xfrm>
          <a:prstGeom prst="rect">
            <a:avLst/>
          </a:prstGeom>
          <a:solidFill>
            <a:schemeClr val="lt1"/>
          </a:solidFill>
          <a:ln cap="flat" cmpd="sng" w="12700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3200">
                <a:solidFill>
                  <a:schemeClr val="dk1"/>
                </a:solidFill>
                <a:latin typeface="Plus Jakarta Sans"/>
                <a:ea typeface="Plus Jakarta Sans"/>
                <a:cs typeface="Plus Jakarta Sans"/>
                <a:sym typeface="Plus Jakarta Sans"/>
              </a:rPr>
              <a:t>Partisan</a:t>
            </a:r>
            <a:endParaRPr b="1" sz="3200">
              <a:solidFill>
                <a:schemeClr val="dk1"/>
              </a:solidFill>
              <a:latin typeface="Plus Jakarta Sans"/>
              <a:ea typeface="Plus Jakarta Sans"/>
              <a:cs typeface="Plus Jakarta Sans"/>
              <a:sym typeface="Plus Jakarta Sans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--------------------------------------------------------</a:t>
            </a:r>
            <a:endParaRPr sz="10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300">
                <a:solidFill>
                  <a:schemeClr val="dk1"/>
                </a:solidFill>
                <a:latin typeface="Inter"/>
                <a:ea typeface="Inter"/>
                <a:cs typeface="Inter"/>
                <a:sym typeface="Inter"/>
              </a:rPr>
              <a:t>My understanding: 4   3  2  1</a:t>
            </a:r>
            <a:endParaRPr sz="1300">
              <a:solidFill>
                <a:schemeClr val="dk1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0" name="Google Shape;70;p15"/>
          <p:cNvSpPr txBox="1"/>
          <p:nvPr/>
        </p:nvSpPr>
        <p:spPr>
          <a:xfrm>
            <a:off x="1324050" y="45932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6"/>
          <p:cNvSpPr txBox="1"/>
          <p:nvPr>
            <p:ph idx="2" type="body"/>
          </p:nvPr>
        </p:nvSpPr>
        <p:spPr>
          <a:xfrm>
            <a:off x="470450" y="178525"/>
            <a:ext cx="4302600" cy="4248900"/>
          </a:xfrm>
          <a:prstGeom prst="rect">
            <a:avLst/>
          </a:prstGeom>
        </p:spPr>
        <p:txBody>
          <a:bodyPr anchorCtr="0" anchor="t" bIns="34275" lIns="68575" spcFirstLastPara="1" rIns="68575" wrap="square" tIns="3427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600">
                <a:latin typeface="Inter"/>
                <a:ea typeface="Inter"/>
                <a:cs typeface="Inter"/>
                <a:sym typeface="Inter"/>
              </a:rPr>
              <a:t>QUICKWRITE: </a:t>
            </a:r>
            <a:r>
              <a:rPr lang="en" sz="1600">
                <a:latin typeface="Inter"/>
                <a:ea typeface="Inter"/>
                <a:cs typeface="Inter"/>
                <a:sym typeface="Inter"/>
              </a:rPr>
              <a:t>In 3-5 sentences, answer the following prompt.</a:t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ctr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i="1" lang="en" sz="1600">
                <a:latin typeface="Inter"/>
                <a:ea typeface="Inter"/>
                <a:cs typeface="Inter"/>
                <a:sym typeface="Inter"/>
              </a:rPr>
              <a:t>In what ways might strong political beliefs strengthen or weaken a government?</a:t>
            </a:r>
            <a:endParaRPr i="1" sz="1600"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15000"/>
              </a:lnSpc>
              <a:spcBef>
                <a:spcPts val="1200"/>
              </a:spcBef>
              <a:spcAft>
                <a:spcPts val="0"/>
              </a:spcAft>
              <a:buNone/>
            </a:pPr>
            <a:r>
              <a:t/>
            </a:r>
            <a:endParaRPr b="1" i="1" sz="16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  <a:p>
            <a:pPr indent="0" lvl="0" marL="0" rtl="0" algn="l">
              <a:lnSpc>
                <a:spcPct val="100000"/>
              </a:lnSpc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1" sz="1400">
              <a:solidFill>
                <a:srgbClr val="E95C3D"/>
              </a:solidFill>
              <a:latin typeface="Inter"/>
              <a:ea typeface="Inter"/>
              <a:cs typeface="Inter"/>
              <a:sym typeface="Inter"/>
            </a:endParaRPr>
          </a:p>
        </p:txBody>
      </p:sp>
      <p:sp>
        <p:nvSpPr>
          <p:cNvPr id="76" name="Google Shape;76;p16"/>
          <p:cNvSpPr txBox="1"/>
          <p:nvPr/>
        </p:nvSpPr>
        <p:spPr>
          <a:xfrm>
            <a:off x="1324050" y="4601500"/>
            <a:ext cx="6495900" cy="482700"/>
          </a:xfrm>
          <a:prstGeom prst="rect">
            <a:avLst/>
          </a:prstGeom>
          <a:solidFill>
            <a:srgbClr val="FFFFFF"/>
          </a:solidFill>
          <a:ln cap="flat" cmpd="sng" w="19050">
            <a:solidFill>
              <a:srgbClr val="E95C3D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b="1" lang="en" sz="1200">
                <a:solidFill>
                  <a:srgbClr val="000000"/>
                </a:solidFill>
                <a:latin typeface="Inter"/>
                <a:ea typeface="Inter"/>
                <a:cs typeface="Inter"/>
                <a:sym typeface="Inter"/>
              </a:rPr>
              <a:t>Name: _____________________________________  Date: ________ Class: ____________________</a:t>
            </a:r>
            <a:endParaRPr sz="1800">
              <a:solidFill>
                <a:srgbClr val="595959"/>
              </a:solidFill>
            </a:endParaRPr>
          </a:p>
        </p:txBody>
      </p:sp>
      <p:pic>
        <p:nvPicPr>
          <p:cNvPr id="77" name="Google Shape;77;p16" title="US His DC Project - 2025-04-21T103041.604.jpg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4883975" y="1159375"/>
            <a:ext cx="4066152" cy="228721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