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regular r:id="rId15"/>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regular.fntdata"/><Relationship Id="rId14" Type="http://schemas.openxmlformats.org/officeDocument/2006/relationships/slide" Target="slides/slide9.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notesMaster" Target="notesMasters/notesMaster1.xml"/><Relationship Id="rId19" Type="http://schemas.openxmlformats.org/officeDocument/2006/relationships/font" Target="fonts/Inter-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4ea185c20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4ea185c20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3fd614237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3fd614237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4ea185c20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4ea185c20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ea185c205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4ea185c205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4ea185c20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4ea185c205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4ea185c205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4ea185c205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4ea185c205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4ea185c20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4ea185c205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4ea185c205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11700" y="1378950"/>
            <a:ext cx="8520600" cy="2385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
                <a:latin typeface="Halant"/>
                <a:ea typeface="Halant"/>
                <a:cs typeface="Halant"/>
                <a:sym typeface="Halant"/>
              </a:rPr>
              <a:t>Washington’s Presidency</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2025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“George Washington: Campaigns and Elections,” Miller Center, UVA.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Lindsay M. Chervinsky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Chervinsky is the Executive Director of the George Washington Presidential Library. This is an excerpt about the Election of 1788 from her essay on George Washington’s campaigns and elections.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66" name="Google Shape;66;p15"/>
          <p:cNvSpPr txBox="1"/>
          <p:nvPr/>
        </p:nvSpPr>
        <p:spPr>
          <a:xfrm>
            <a:off x="3599675" y="135900"/>
            <a:ext cx="5279700" cy="4871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1500"/>
              </a:spcBef>
              <a:spcAft>
                <a:spcPts val="0"/>
              </a:spcAft>
              <a:buNone/>
            </a:pPr>
            <a:r>
              <a:rPr lang="en" sz="1100">
                <a:solidFill>
                  <a:schemeClr val="dk1"/>
                </a:solidFill>
                <a:latin typeface="Halant"/>
                <a:ea typeface="Halant"/>
                <a:cs typeface="Halant"/>
                <a:sym typeface="Halant"/>
              </a:rPr>
              <a:t>In 1788, there were no political parties or campaigns like we think of today. The only real issue was whether candidates were Federalists, meaning they had supported the Constitution, or anti-Federalists, who had opposed ratification or demanded amendments.</a:t>
            </a:r>
            <a:endParaRPr sz="1100">
              <a:solidFill>
                <a:schemeClr val="dk1"/>
              </a:solidFill>
              <a:latin typeface="Halant"/>
              <a:ea typeface="Halant"/>
              <a:cs typeface="Halant"/>
              <a:sym typeface="Halant"/>
            </a:endParaRPr>
          </a:p>
          <a:p>
            <a:pPr indent="0" lvl="0" marL="0" rtl="0" algn="l">
              <a:lnSpc>
                <a:spcPct val="100000"/>
              </a:lnSpc>
              <a:spcBef>
                <a:spcPts val="1500"/>
              </a:spcBef>
              <a:spcAft>
                <a:spcPts val="0"/>
              </a:spcAft>
              <a:buNone/>
            </a:pPr>
            <a:r>
              <a:rPr lang="en" sz="1100">
                <a:solidFill>
                  <a:schemeClr val="dk1"/>
                </a:solidFill>
                <a:latin typeface="Halant"/>
                <a:ea typeface="Halant"/>
                <a:cs typeface="Halant"/>
                <a:sym typeface="Halant"/>
              </a:rPr>
              <a:t>Between December 15 and January 10, 1789, each state cast their ballots for electors, who voted for candidates based on their personal reputations. Sixty-nine votes were cast for president; they were unanimous for George Washington.</a:t>
            </a:r>
            <a:endParaRPr sz="1100">
              <a:solidFill>
                <a:schemeClr val="dk1"/>
              </a:solidFill>
              <a:latin typeface="Halant"/>
              <a:ea typeface="Halant"/>
              <a:cs typeface="Halant"/>
              <a:sym typeface="Halant"/>
            </a:endParaRPr>
          </a:p>
          <a:p>
            <a:pPr indent="0" lvl="0" marL="0" rtl="0" algn="l">
              <a:lnSpc>
                <a:spcPct val="100000"/>
              </a:lnSpc>
              <a:spcBef>
                <a:spcPts val="1500"/>
              </a:spcBef>
              <a:spcAft>
                <a:spcPts val="0"/>
              </a:spcAft>
              <a:buNone/>
            </a:pPr>
            <a:r>
              <a:rPr lang="en" sz="1100">
                <a:solidFill>
                  <a:schemeClr val="dk1"/>
                </a:solidFill>
                <a:latin typeface="Halant"/>
                <a:ea typeface="Halant"/>
                <a:cs typeface="Halant"/>
                <a:sym typeface="Halant"/>
              </a:rPr>
              <a:t>The vice-presidential vote split between John Adams (34), John Jay (9), Robert Harrison (6), and John Rutledge (6). George Clinton was the only anti-Federalist candidate to receive votes (3).</a:t>
            </a:r>
            <a:endParaRPr sz="1100">
              <a:solidFill>
                <a:schemeClr val="dk1"/>
              </a:solidFill>
              <a:latin typeface="Halant"/>
              <a:ea typeface="Halant"/>
              <a:cs typeface="Halant"/>
              <a:sym typeface="Halant"/>
            </a:endParaRPr>
          </a:p>
          <a:p>
            <a:pPr indent="0" lvl="0" marL="0" rtl="0" algn="l">
              <a:lnSpc>
                <a:spcPct val="100000"/>
              </a:lnSpc>
              <a:spcBef>
                <a:spcPts val="1500"/>
              </a:spcBef>
              <a:spcAft>
                <a:spcPts val="0"/>
              </a:spcAft>
              <a:buNone/>
            </a:pPr>
            <a:r>
              <a:rPr lang="en" sz="1100">
                <a:solidFill>
                  <a:schemeClr val="dk1"/>
                </a:solidFill>
                <a:latin typeface="Halant"/>
                <a:ea typeface="Halant"/>
                <a:cs typeface="Halant"/>
                <a:sym typeface="Halant"/>
              </a:rPr>
              <a:t>On April 14, Washington received official confirmation from Congress that he had been elected the first President of the United States. While unsurprised at the outcome, Washington approached his inauguration with dread. He wrote to Henry Knox that he felt like a “culprit who is going to the place of his execution.”</a:t>
            </a:r>
            <a:endParaRPr sz="1100">
              <a:solidFill>
                <a:schemeClr val="dk1"/>
              </a:solidFill>
              <a:latin typeface="Halant"/>
              <a:ea typeface="Halant"/>
              <a:cs typeface="Halant"/>
              <a:sym typeface="Halant"/>
            </a:endParaRPr>
          </a:p>
          <a:p>
            <a:pPr indent="0" lvl="0" marL="0" rtl="0" algn="l">
              <a:lnSpc>
                <a:spcPct val="100000"/>
              </a:lnSpc>
              <a:spcBef>
                <a:spcPts val="1500"/>
              </a:spcBef>
              <a:spcAft>
                <a:spcPts val="0"/>
              </a:spcAft>
              <a:buNone/>
            </a:pPr>
            <a:r>
              <a:rPr lang="en" sz="1100">
                <a:solidFill>
                  <a:schemeClr val="dk1"/>
                </a:solidFill>
                <a:latin typeface="Halant"/>
                <a:ea typeface="Halant"/>
                <a:cs typeface="Halant"/>
                <a:sym typeface="Halant"/>
              </a:rPr>
              <a:t>Washington suspected that every choice he made as president would establish precedent for his successors. Because the Confederation had failed, the new federal government was the nation’s second chance, and Washington knew most nations did not get a second chance. He genuinely believed one mistake might cause the country to crumble.</a:t>
            </a:r>
            <a:endParaRPr sz="1100">
              <a:solidFill>
                <a:schemeClr val="dk1"/>
              </a:solidFill>
              <a:latin typeface="Halant"/>
              <a:ea typeface="Halant"/>
              <a:cs typeface="Halant"/>
              <a:sym typeface="Halant"/>
            </a:endParaRPr>
          </a:p>
          <a:p>
            <a:pPr indent="0" lvl="0" marL="0" rtl="0" algn="l">
              <a:lnSpc>
                <a:spcPct val="100000"/>
              </a:lnSpc>
              <a:spcBef>
                <a:spcPts val="1500"/>
              </a:spcBef>
              <a:spcAft>
                <a:spcPts val="1500"/>
              </a:spcAft>
              <a:buNone/>
            </a:pPr>
            <a:r>
              <a:rPr lang="en" sz="1100">
                <a:solidFill>
                  <a:schemeClr val="dk1"/>
                </a:solidFill>
                <a:latin typeface="Halant"/>
                <a:ea typeface="Halant"/>
                <a:cs typeface="Halant"/>
                <a:sym typeface="Halant"/>
              </a:rPr>
              <a:t>Washington’s primary goal was to establish the presidency on firm footing, cultivate respect from citizens and observers abroad, and execute the laws with firmness. Mostly, he wanted the nation to survive.</a:t>
            </a:r>
            <a:endParaRPr sz="1100">
              <a:solidFill>
                <a:schemeClr val="dk1"/>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1845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"Washington’s reception by the ladies, on passing the bridge at Trenton, N.J., April, 1789. On his way to be inaugurated first president of the United States," Lithograph, Library of Congress. Public Domain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N. Currier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rgbClr val="333333"/>
                </a:solidFill>
                <a:latin typeface="Inter"/>
                <a:ea typeface="Inter"/>
                <a:cs typeface="Inter"/>
                <a:sym typeface="Inter"/>
              </a:rPr>
              <a:t>George Washington on horseback, accompanied by other gentlemen, is greeted by ladies bearing flowers as he rides over the bridge at Trenton. Banners bear the following inscriptions: "Battle of Trenton, December 26, 1776" "The Defender of the Mothers will be the </a:t>
            </a:r>
            <a:r>
              <a:rPr lang="en" sz="1200">
                <a:solidFill>
                  <a:srgbClr val="333333"/>
                </a:solidFill>
                <a:latin typeface="Inter"/>
                <a:ea typeface="Inter"/>
                <a:cs typeface="Inter"/>
                <a:sym typeface="Inter"/>
              </a:rPr>
              <a:t>Protector</a:t>
            </a:r>
            <a:r>
              <a:rPr lang="en" sz="1200">
                <a:solidFill>
                  <a:srgbClr val="333333"/>
                </a:solidFill>
                <a:latin typeface="Inter"/>
                <a:ea typeface="Inter"/>
                <a:cs typeface="Inter"/>
                <a:sym typeface="Inter"/>
              </a:rPr>
              <a:t> of the Daughters."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72" name="Google Shape;72;p16"/>
          <p:cNvPicPr preferRelativeResize="0"/>
          <p:nvPr/>
        </p:nvPicPr>
        <p:blipFill>
          <a:blip r:embed="rId3">
            <a:alphaModFix/>
          </a:blip>
          <a:stretch>
            <a:fillRect/>
          </a:stretch>
        </p:blipFill>
        <p:spPr>
          <a:xfrm>
            <a:off x="4263000" y="152400"/>
            <a:ext cx="4249312" cy="4838702"/>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128675"/>
            <a:ext cx="3102300" cy="46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April 30, 1789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“First Inaugural Address”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George Washington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Except for taking the oath, the law required no further inaugural ceremonies. But, upon </a:t>
            </a:r>
            <a:r>
              <a:rPr lang="en" sz="1200">
                <a:solidFill>
                  <a:schemeClr val="dk1"/>
                </a:solidFill>
                <a:latin typeface="Inter"/>
                <a:ea typeface="Inter"/>
                <a:cs typeface="Inter"/>
                <a:sym typeface="Inter"/>
              </a:rPr>
              <a:t>entering</a:t>
            </a:r>
            <a:r>
              <a:rPr lang="en" sz="1200">
                <a:solidFill>
                  <a:schemeClr val="dk1"/>
                </a:solidFill>
                <a:latin typeface="Inter"/>
                <a:ea typeface="Inter"/>
                <a:cs typeface="Inter"/>
                <a:sym typeface="Inter"/>
              </a:rPr>
              <a:t> the Senate Chamber, the President read the address that is featured here. After this address, he and the members of Congress proceeded to St. Paul’s Church for divine service. A brilliant fireworks display in the evening ended the official program for this historic day.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78" name="Google Shape;78;p17"/>
          <p:cNvSpPr txBox="1"/>
          <p:nvPr/>
        </p:nvSpPr>
        <p:spPr>
          <a:xfrm>
            <a:off x="3511675" y="324450"/>
            <a:ext cx="5407800" cy="4587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sz="1100">
                <a:solidFill>
                  <a:schemeClr val="dk1"/>
                </a:solidFill>
                <a:highlight>
                  <a:srgbClr val="FFFFFF"/>
                </a:highlight>
                <a:latin typeface="Halant"/>
                <a:ea typeface="Halant"/>
                <a:cs typeface="Halant"/>
                <a:sym typeface="Halant"/>
              </a:rPr>
              <a:t>By the article establishing the executive department it is made the duty of the President "to recommend to your consideration such measures as he shall judge necessary and expedient." The circumstances under which I now meet you will acquit me from entering into that subject further than to refer to the great constitutional charter under which you are assembled, and which, in defining your powers, designates the objects to which your attention is to be given. It will be more consistent with those circumstances, and far more congenial with the feelings which actuate me, to substitute, in place of a recommendation of particular measures, the tribute that is due to the talents, the rectitude, and the patriotism which adorn the characters selected to devise and adopt them. In these honorable qualifications I behold the surest pledges that as on one side no local prejudices or attachments, no separate views nor party animosities, will misdirect the comprehensive and equal eye which ought to watch over this great assemblage of communities and interests, so, on another, that the foundation of our national policy will be laid in the pure and immutable principles of private morality, and the preeminence of free government be exemplified by all the attributes which can win the affections of its citizens and command the respect of the world. I dwell on this prospect with every satisfaction which an ardent love for my country can inspire, since there is no truth more thoroughly established than that there exists in the economy and course of nature an indissoluble union between virtue and happiness; between duty and advantage; between the genuine maxims of an honest and magnanimous policy and the solid rewards of public prosperity and felicity; since we ought to be no less persuaded that the propitious smiles of Heaven can never be expected on a nation that disregards the eternal rules of order and right which Heaven itself has ordained; and since the preservation of the sacred fire of liberty and the destiny of the republican model of government are justly considered, perhaps, as deeply, as finally, staked on the experiment entrusted to the hands of the American people.</a:t>
            </a:r>
            <a:endParaRPr sz="1100">
              <a:solidFill>
                <a:schemeClr val="dk1"/>
              </a:solidFill>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April 22, 1793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Proclamation of Neutrality”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George Washington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Washington declares United States neutrality in the face of emerging European conflicts. He warns citizens not to undermine the neutrality of the country at the risk of prosecution. This proclamation is significant as it demonstrated the United States’ unwillingness to supply aid to France during their revolution, as the French had done for the United States. Washington believed the United States needed consistent peace in order to survive its infancy years.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84" name="Google Shape;84;p18"/>
          <p:cNvSpPr txBox="1"/>
          <p:nvPr/>
        </p:nvSpPr>
        <p:spPr>
          <a:xfrm>
            <a:off x="3543375" y="978600"/>
            <a:ext cx="5279700" cy="3186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sz="1500">
                <a:solidFill>
                  <a:srgbClr val="242424"/>
                </a:solidFill>
                <a:latin typeface="Halant"/>
                <a:ea typeface="Halant"/>
                <a:cs typeface="Halant"/>
                <a:sym typeface="Halant"/>
              </a:rPr>
              <a:t>Whereas it appears that a state of war exists between Austria, Prussia, Sardinia, Great Britain, and the United Netherlands, on the one part, and France on the other; and the duty and interest of the United States require, that they should with sincerity and good faith adopt and pursue a conduct friendly and impartial towards the belligerent powers: </a:t>
            </a:r>
            <a:endParaRPr sz="1500">
              <a:solidFill>
                <a:srgbClr val="242424"/>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500">
              <a:solidFill>
                <a:srgbClr val="242424"/>
              </a:solidFill>
              <a:latin typeface="Halant"/>
              <a:ea typeface="Halant"/>
              <a:cs typeface="Halant"/>
              <a:sym typeface="Halant"/>
            </a:endParaRPr>
          </a:p>
          <a:p>
            <a:pPr indent="0" lvl="0" marL="0" rtl="0" algn="l">
              <a:lnSpc>
                <a:spcPct val="100000"/>
              </a:lnSpc>
              <a:spcBef>
                <a:spcPts val="0"/>
              </a:spcBef>
              <a:spcAft>
                <a:spcPts val="0"/>
              </a:spcAft>
              <a:buNone/>
            </a:pPr>
            <a:r>
              <a:rPr lang="en" sz="1500">
                <a:solidFill>
                  <a:srgbClr val="242424"/>
                </a:solidFill>
                <a:latin typeface="Halant"/>
                <a:ea typeface="Halant"/>
                <a:cs typeface="Halant"/>
                <a:sym typeface="Halant"/>
              </a:rPr>
              <a:t>I have therefore thought fit by these presents, to declare the disposition of the United States to observe the conduct aforesaid towards those powers respectively; and to exhort and warn the citizens of the United States carefully to avoid all acts and proceedings whatsoever, which may in any manner tend to contravene such disposition. </a:t>
            </a:r>
            <a:endParaRPr sz="1700">
              <a:solidFill>
                <a:srgbClr val="242424"/>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128675"/>
            <a:ext cx="2543400" cy="46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Date: </a:t>
            </a:r>
            <a:r>
              <a:rPr lang="en" sz="1100">
                <a:solidFill>
                  <a:schemeClr val="dk1"/>
                </a:solidFill>
                <a:latin typeface="Inter"/>
                <a:ea typeface="Inter"/>
                <a:cs typeface="Inter"/>
                <a:sym typeface="Inter"/>
              </a:rPr>
              <a:t>1789-1796</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a:t>
            </a:r>
            <a:r>
              <a:rPr i="1" lang="en" sz="1100">
                <a:solidFill>
                  <a:schemeClr val="dk1"/>
                </a:solidFill>
                <a:latin typeface="Inter"/>
                <a:ea typeface="Inter"/>
                <a:cs typeface="Inter"/>
                <a:sym typeface="Inter"/>
              </a:rPr>
              <a:t>The Washington Family</a:t>
            </a:r>
            <a:r>
              <a:rPr lang="en" sz="1100">
                <a:solidFill>
                  <a:schemeClr val="dk1"/>
                </a:solidFill>
                <a:latin typeface="Inter"/>
                <a:ea typeface="Inter"/>
                <a:cs typeface="Inter"/>
                <a:sym typeface="Inter"/>
              </a:rPr>
              <a:t>, </a:t>
            </a:r>
            <a:r>
              <a:rPr lang="en" sz="1100">
                <a:solidFill>
                  <a:schemeClr val="dk1"/>
                </a:solidFill>
                <a:latin typeface="Inter"/>
                <a:ea typeface="Inter"/>
                <a:cs typeface="Inter"/>
                <a:sym typeface="Inter"/>
              </a:rPr>
              <a:t>National</a:t>
            </a:r>
            <a:r>
              <a:rPr lang="en" sz="1100">
                <a:solidFill>
                  <a:schemeClr val="dk1"/>
                </a:solidFill>
                <a:latin typeface="Inter"/>
                <a:ea typeface="Inter"/>
                <a:cs typeface="Inter"/>
                <a:sym typeface="Inter"/>
              </a:rPr>
              <a:t> Gallery of Art, Public Domain.</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Artist: </a:t>
            </a:r>
            <a:r>
              <a:rPr lang="en" sz="1100">
                <a:solidFill>
                  <a:schemeClr val="dk1"/>
                </a:solidFill>
                <a:latin typeface="Inter"/>
                <a:ea typeface="Inter"/>
                <a:cs typeface="Inter"/>
                <a:sym typeface="Inter"/>
              </a:rPr>
              <a:t>Edward Savage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100">
                <a:solidFill>
                  <a:schemeClr val="dk1"/>
                </a:solidFill>
                <a:latin typeface="Inter"/>
                <a:ea typeface="Inter"/>
                <a:cs typeface="Inter"/>
                <a:sym typeface="Inter"/>
              </a:rPr>
              <a:t>Description: </a:t>
            </a:r>
            <a:r>
              <a:rPr lang="en" sz="1100">
                <a:solidFill>
                  <a:schemeClr val="dk1"/>
                </a:solidFill>
                <a:latin typeface="Inter"/>
                <a:ea typeface="Inter"/>
                <a:cs typeface="Inter"/>
                <a:sym typeface="Inter"/>
              </a:rPr>
              <a:t>This group portrait represents George Washington’s military, political, and family life. The president, in a Revolutionary War uniform, rests his hand on a plan for Washington, DC, the site for the new US capital. His wife, first lady Martha Washington, and her grandchildren join him at their Virginia plantation estate, Mount Vernon. The figure standing just outside the family group is Christopher Sheels, an enslaved attendant to the president. Unlike the four family members, Sheels is painted in shadow.</a:t>
            </a:r>
            <a:endParaRPr b="1" sz="1100">
              <a:solidFill>
                <a:schemeClr val="dk1"/>
              </a:solidFill>
              <a:latin typeface="Inter"/>
              <a:ea typeface="Inter"/>
              <a:cs typeface="Inter"/>
              <a:sym typeface="Inter"/>
            </a:endParaRPr>
          </a:p>
        </p:txBody>
      </p:sp>
      <p:pic>
        <p:nvPicPr>
          <p:cNvPr id="90" name="Google Shape;90;p19"/>
          <p:cNvPicPr preferRelativeResize="0"/>
          <p:nvPr/>
        </p:nvPicPr>
        <p:blipFill>
          <a:blip r:embed="rId3">
            <a:alphaModFix/>
          </a:blip>
          <a:stretch>
            <a:fillRect/>
          </a:stretch>
        </p:blipFill>
        <p:spPr>
          <a:xfrm>
            <a:off x="2973725" y="258725"/>
            <a:ext cx="5907199" cy="443040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September 19, 1796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“Farewell Address”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George Washington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In one of the most famous addresses in American history, Washington declines to seek a third term as President, and he thanks the American people for entrusting him with the position. He calls on American citizens to remain patriotic and unified despite their differences and to avoid "permanent Alliances" with other nations. Washington released this address to newspapers around the countries but he never presented it in person before any assembly.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96" name="Google Shape;96;p20"/>
          <p:cNvSpPr txBox="1"/>
          <p:nvPr/>
        </p:nvSpPr>
        <p:spPr>
          <a:xfrm>
            <a:off x="3599675" y="78150"/>
            <a:ext cx="5279700" cy="4987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sz="1300">
                <a:solidFill>
                  <a:schemeClr val="dk1"/>
                </a:solidFill>
                <a:latin typeface="Halant"/>
                <a:ea typeface="Halant"/>
                <a:cs typeface="Halant"/>
                <a:sym typeface="Halant"/>
              </a:rPr>
              <a:t>The period for a new election of a citizen to administer the Executive Government of the United States being not far distant, and the time actually arrived when your thoughts must be employed in designating the person who is to be clothed with that important trust, it appears to me proper, especially as it may conduce to a more distinct expression of the public voice, that I should now apprise you of the resolution I have formed to decline being considered among the number of those out of whom a choice is to be made…</a:t>
            </a:r>
            <a:endParaRPr sz="13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3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300">
                <a:solidFill>
                  <a:schemeClr val="dk1"/>
                </a:solidFill>
                <a:latin typeface="Halant"/>
                <a:ea typeface="Halant"/>
                <a:cs typeface="Halant"/>
                <a:sym typeface="Halant"/>
              </a:rPr>
              <a:t>. . .</a:t>
            </a:r>
            <a:r>
              <a:rPr lang="en" sz="1300">
                <a:solidFill>
                  <a:schemeClr val="dk1"/>
                </a:solidFill>
                <a:latin typeface="Halant"/>
                <a:ea typeface="Halant"/>
                <a:cs typeface="Halant"/>
                <a:sym typeface="Halant"/>
              </a:rPr>
              <a:t>I have already intimated to you the danger of parties in the State, with particular reference to the founding of them on geographical discriminations. Let me now take a more comprehensive view, and warn you in the most solemn manner against the baneful effects of the spirit of party generally…</a:t>
            </a:r>
            <a:endParaRPr sz="13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3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300">
                <a:solidFill>
                  <a:schemeClr val="dk1"/>
                </a:solidFill>
                <a:latin typeface="Halant"/>
                <a:ea typeface="Halant"/>
                <a:cs typeface="Halant"/>
                <a:sym typeface="Halant"/>
              </a:rPr>
              <a:t>The alternate domination of one faction over another, sharpened by the spirit of revenge natural to party dissension, which in different ages and countries has perpetrated the most horrid enormities, is itself a frightful despotism. But this leads at length to a more formal and permanent despotism. The disorders and miseries which result gradually incline the minds of men to seek security and repose in the absolute power of an individual, and sooner or later the chief of some prevailing faction, more able or more fortunate than his competitors, turns this disposition to the purposes of his own elevation on the ruins of public liberty.</a:t>
            </a:r>
            <a:endParaRPr sz="1300">
              <a:solidFill>
                <a:schemeClr val="dk1"/>
              </a:solidFill>
              <a:latin typeface="Halant"/>
              <a:ea typeface="Halant"/>
              <a:cs typeface="Halant"/>
              <a:sym typeface="Halan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nvSpPr>
        <p:spPr>
          <a:xfrm>
            <a:off x="152400" y="128675"/>
            <a:ext cx="3102300" cy="46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 </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2010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“The Master of Farewells” in </a:t>
            </a:r>
            <a:r>
              <a:rPr i="1" lang="en" sz="1200">
                <a:solidFill>
                  <a:schemeClr val="dk1"/>
                </a:solidFill>
                <a:latin typeface="Inter"/>
                <a:ea typeface="Inter"/>
                <a:cs typeface="Inter"/>
                <a:sym typeface="Inter"/>
              </a:rPr>
              <a:t>Washington: A Life</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Ron Chernow</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Ron Chernow is a well-known American writer and historian. One of his most famous works is </a:t>
            </a:r>
            <a:r>
              <a:rPr i="1" lang="en" sz="1200">
                <a:solidFill>
                  <a:schemeClr val="dk1"/>
                </a:solidFill>
                <a:latin typeface="Inter"/>
                <a:ea typeface="Inter"/>
                <a:cs typeface="Inter"/>
                <a:sym typeface="Inter"/>
              </a:rPr>
              <a:t>Washington: A Life</a:t>
            </a:r>
            <a:r>
              <a:rPr lang="en" sz="1200">
                <a:solidFill>
                  <a:schemeClr val="dk1"/>
                </a:solidFill>
                <a:latin typeface="Inter"/>
                <a:ea typeface="Inter"/>
                <a:cs typeface="Inter"/>
                <a:sym typeface="Inter"/>
              </a:rPr>
              <a:t>, which won the Pulitzer Prize for Biography in 2011. Chernow takes a fresh and thorough look at George Washington, not just as a national hero, but as a real person with strengths, flaws, and inner struggles. Chernow shows Washington’s courage and leadership, but also explores more complicated topics—like his involvement with slavery and how he tried to manage his image.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02" name="Google Shape;102;p21"/>
          <p:cNvSpPr txBox="1"/>
          <p:nvPr/>
        </p:nvSpPr>
        <p:spPr>
          <a:xfrm>
            <a:off x="3511675" y="324450"/>
            <a:ext cx="5407800" cy="4494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a:solidFill>
                  <a:srgbClr val="242424"/>
                </a:solidFill>
                <a:latin typeface="Halant"/>
                <a:ea typeface="Halant"/>
                <a:cs typeface="Halant"/>
                <a:sym typeface="Halant"/>
              </a:rPr>
              <a:t>The most flagrant omission in Washington’s farewell statement was the subject most likely to subvert its unifying spirit: slavery. Whatever his private reservations about slavery, President Washington had acted in </a:t>
            </a:r>
            <a:r>
              <a:rPr lang="en">
                <a:solidFill>
                  <a:srgbClr val="242424"/>
                </a:solidFill>
                <a:latin typeface="Halant"/>
                <a:ea typeface="Halant"/>
                <a:cs typeface="Halant"/>
                <a:sym typeface="Halant"/>
              </a:rPr>
              <a:t>accordance</a:t>
            </a:r>
            <a:r>
              <a:rPr lang="en">
                <a:solidFill>
                  <a:srgbClr val="242424"/>
                </a:solidFill>
                <a:latin typeface="Halant"/>
                <a:ea typeface="Halant"/>
                <a:cs typeface="Halant"/>
                <a:sym typeface="Halant"/>
              </a:rPr>
              <a:t> with the wishes of southern slaveholders. In February, 1793 he signed the Fugitive Slave Act, enabling masters to cross state lines to recapture runaway slaves. He remained zealous in tracking down his own fugitive slaves, although, like Jefferson, he didn’t care to call attention to such activities. . .</a:t>
            </a:r>
            <a:endParaRPr>
              <a:solidFill>
                <a:srgbClr val="242424"/>
              </a:solidFill>
              <a:latin typeface="Halant"/>
              <a:ea typeface="Halant"/>
              <a:cs typeface="Halant"/>
              <a:sym typeface="Halant"/>
            </a:endParaRPr>
          </a:p>
          <a:p>
            <a:pPr indent="0" lvl="0" marL="0" rtl="0" algn="l">
              <a:lnSpc>
                <a:spcPct val="100000"/>
              </a:lnSpc>
              <a:spcBef>
                <a:spcPts val="0"/>
              </a:spcBef>
              <a:spcAft>
                <a:spcPts val="0"/>
              </a:spcAft>
              <a:buNone/>
            </a:pPr>
            <a:r>
              <a:t/>
            </a:r>
            <a:endParaRPr>
              <a:solidFill>
                <a:srgbClr val="242424"/>
              </a:solidFill>
              <a:latin typeface="Halant"/>
              <a:ea typeface="Halant"/>
              <a:cs typeface="Halant"/>
              <a:sym typeface="Halant"/>
            </a:endParaRPr>
          </a:p>
          <a:p>
            <a:pPr indent="0" lvl="0" marL="0" rtl="0" algn="l">
              <a:lnSpc>
                <a:spcPct val="100000"/>
              </a:lnSpc>
              <a:spcBef>
                <a:spcPts val="0"/>
              </a:spcBef>
              <a:spcAft>
                <a:spcPts val="0"/>
              </a:spcAft>
              <a:buNone/>
            </a:pPr>
            <a:r>
              <a:rPr lang="en">
                <a:solidFill>
                  <a:srgbClr val="242424"/>
                </a:solidFill>
                <a:latin typeface="Halant"/>
                <a:ea typeface="Halant"/>
                <a:cs typeface="Halant"/>
                <a:sym typeface="Halant"/>
              </a:rPr>
              <a:t>. . .During their Philadelphia years, George and Martha </a:t>
            </a:r>
            <a:r>
              <a:rPr lang="en">
                <a:solidFill>
                  <a:srgbClr val="242424"/>
                </a:solidFill>
                <a:latin typeface="Halant"/>
                <a:ea typeface="Halant"/>
                <a:cs typeface="Halant"/>
                <a:sym typeface="Halant"/>
              </a:rPr>
              <a:t>Washington</a:t>
            </a:r>
            <a:r>
              <a:rPr lang="en">
                <a:solidFill>
                  <a:srgbClr val="242424"/>
                </a:solidFill>
                <a:latin typeface="Halant"/>
                <a:ea typeface="Halant"/>
                <a:cs typeface="Halant"/>
                <a:sym typeface="Halant"/>
              </a:rPr>
              <a:t> must have wondered how long their slaves imported from Mount Vernon would remain loyal. First there had been the flap over the local law that liberated slaves after six month of continuous residence. Slave masters often assumed that slaves brought north and exposed to free blacks were forever “tainted” by the experience; Washington subscribed to the view that otherwise happy, contented slaves could be “tampered with and seduced” by meddlesome northern abolitionists. Even though Washington favored abolition in theory, he thought that as long as slavery existed, his slaves ought to cooperate in exchange for the food and shelter he provided.</a:t>
            </a:r>
            <a:endParaRPr>
              <a:solidFill>
                <a:srgbClr val="242424"/>
              </a:solidFill>
              <a:latin typeface="Halant"/>
              <a:ea typeface="Halant"/>
              <a:cs typeface="Halant"/>
              <a:sym typeface="Halan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nvSpPr>
        <p:spPr>
          <a:xfrm>
            <a:off x="152400" y="128675"/>
            <a:ext cx="2367300" cy="46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chemeClr val="dk1"/>
                </a:solidFill>
                <a:latin typeface="Inter"/>
                <a:ea typeface="Inter"/>
                <a:cs typeface="Inter"/>
                <a:sym typeface="Inter"/>
              </a:rPr>
              <a:t>Date: </a:t>
            </a:r>
            <a:r>
              <a:rPr lang="en" sz="1000">
                <a:solidFill>
                  <a:schemeClr val="dk1"/>
                </a:solidFill>
                <a:latin typeface="Inter"/>
                <a:ea typeface="Inter"/>
                <a:cs typeface="Inter"/>
                <a:sym typeface="Inter"/>
              </a:rPr>
              <a:t>1865</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chemeClr val="dk1"/>
                </a:solidFill>
                <a:latin typeface="Inter"/>
                <a:ea typeface="Inter"/>
                <a:cs typeface="Inter"/>
                <a:sym typeface="Inter"/>
              </a:rPr>
              <a:t>Source: </a:t>
            </a:r>
            <a:r>
              <a:rPr i="1" lang="en" sz="1000">
                <a:solidFill>
                  <a:schemeClr val="dk1"/>
                </a:solidFill>
                <a:latin typeface="Inter"/>
                <a:ea typeface="Inter"/>
                <a:cs typeface="Inter"/>
                <a:sym typeface="Inter"/>
              </a:rPr>
              <a:t>The Apotheosis of Washington</a:t>
            </a:r>
            <a:r>
              <a:rPr lang="en" sz="1000">
                <a:solidFill>
                  <a:schemeClr val="dk1"/>
                </a:solidFill>
                <a:latin typeface="Inter"/>
                <a:ea typeface="Inter"/>
                <a:cs typeface="Inter"/>
                <a:sym typeface="Inter"/>
              </a:rPr>
              <a:t> in the eye of the Rotunda in the U.S. Capitol, Public Domain.</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chemeClr val="dk1"/>
                </a:solidFill>
                <a:latin typeface="Inter"/>
                <a:ea typeface="Inter"/>
                <a:cs typeface="Inter"/>
                <a:sym typeface="Inter"/>
              </a:rPr>
              <a:t>Artist: </a:t>
            </a:r>
            <a:r>
              <a:rPr lang="en" sz="1000">
                <a:solidFill>
                  <a:schemeClr val="dk1"/>
                </a:solidFill>
                <a:latin typeface="Inter"/>
                <a:ea typeface="Inter"/>
                <a:cs typeface="Inter"/>
                <a:sym typeface="Inter"/>
              </a:rPr>
              <a:t>Constantino Brumidi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chemeClr val="dk1"/>
                </a:solidFill>
                <a:latin typeface="Inter"/>
                <a:ea typeface="Inter"/>
                <a:cs typeface="Inter"/>
                <a:sym typeface="Inter"/>
              </a:rPr>
              <a:t>Description: </a:t>
            </a:r>
            <a:r>
              <a:rPr lang="en" sz="1000">
                <a:solidFill>
                  <a:schemeClr val="dk1"/>
                </a:solidFill>
                <a:latin typeface="Inter"/>
                <a:ea typeface="Inter"/>
                <a:cs typeface="Inter"/>
                <a:sym typeface="Inter"/>
              </a:rPr>
              <a:t>In the central group of the fresco, Brumidi depicted George Washington rising to the heavens in glory, flanked by female figures representing Liberty and Victory/Fame. A rainbow arches at his feet, and thirteen maidens symbolizing the original states flank the three central figures. (The word "apotheosis" in the title means literally the raising of a person to the rank of a god, or the glorification of a person as an ideal; George Washington was honored as a national icon in the nineteenth century.)</a:t>
            </a:r>
            <a:endParaRPr b="1" sz="1000">
              <a:solidFill>
                <a:schemeClr val="dk1"/>
              </a:solidFill>
              <a:latin typeface="Inter"/>
              <a:ea typeface="Inter"/>
              <a:cs typeface="Inter"/>
              <a:sym typeface="Inter"/>
            </a:endParaRPr>
          </a:p>
        </p:txBody>
      </p:sp>
      <p:pic>
        <p:nvPicPr>
          <p:cNvPr id="108" name="Google Shape;108;p22"/>
          <p:cNvPicPr preferRelativeResize="0"/>
          <p:nvPr/>
        </p:nvPicPr>
        <p:blipFill>
          <a:blip r:embed="rId3">
            <a:alphaModFix/>
          </a:blip>
          <a:stretch>
            <a:fillRect/>
          </a:stretch>
        </p:blipFill>
        <p:spPr>
          <a:xfrm>
            <a:off x="2689650" y="172088"/>
            <a:ext cx="6133500" cy="479932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