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Lst>
  <p:sldSz cy="10058400" cx="7772400"/>
  <p:notesSz cx="6858000" cy="9144000"/>
  <p:embeddedFontLst>
    <p:embeddedFont>
      <p:font typeface="Halant"/>
      <p:regular r:id="rId12"/>
      <p:bold r:id="rId13"/>
    </p:embeddedFont>
    <p:embeddedFont>
      <p:font typeface="Inter"/>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33c5e7ab7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33c5e7ab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6" name="Shape 66"/>
        <p:cNvGrpSpPr/>
        <p:nvPr/>
      </p:nvGrpSpPr>
      <p:grpSpPr>
        <a:xfrm>
          <a:off x="0" y="0"/>
          <a:ext cx="0" cy="0"/>
          <a:chOff x="0" y="0"/>
          <a:chExt cx="0" cy="0"/>
        </a:xfrm>
      </p:grpSpPr>
      <p:sp>
        <p:nvSpPr>
          <p:cNvPr id="67" name="Google Shape;67;g3233c5e7ab7_0_177: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8" name="Google Shape;68;g3233c5e7ab7_0_17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2" name="Shape 82"/>
        <p:cNvGrpSpPr/>
        <p:nvPr/>
      </p:nvGrpSpPr>
      <p:grpSpPr>
        <a:xfrm>
          <a:off x="0" y="0"/>
          <a:ext cx="0" cy="0"/>
          <a:chOff x="0" y="0"/>
          <a:chExt cx="0" cy="0"/>
        </a:xfrm>
      </p:grpSpPr>
      <p:sp>
        <p:nvSpPr>
          <p:cNvPr id="83" name="Google Shape;83;g3233c5e7ab7_0_262: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4" name="Google Shape;84;g3233c5e7ab7_0_26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8" name="Shape 98"/>
        <p:cNvGrpSpPr/>
        <p:nvPr/>
      </p:nvGrpSpPr>
      <p:grpSpPr>
        <a:xfrm>
          <a:off x="0" y="0"/>
          <a:ext cx="0" cy="0"/>
          <a:chOff x="0" y="0"/>
          <a:chExt cx="0" cy="0"/>
        </a:xfrm>
      </p:grpSpPr>
      <p:sp>
        <p:nvSpPr>
          <p:cNvPr id="99" name="Google Shape;99;g3233c5e7ab7_0_77: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3233c5e7ab7_0_7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9" name="Shape 169"/>
        <p:cNvGrpSpPr/>
        <p:nvPr/>
      </p:nvGrpSpPr>
      <p:grpSpPr>
        <a:xfrm>
          <a:off x="0" y="0"/>
          <a:ext cx="0" cy="0"/>
          <a:chOff x="0" y="0"/>
          <a:chExt cx="0" cy="0"/>
        </a:xfrm>
      </p:grpSpPr>
      <p:sp>
        <p:nvSpPr>
          <p:cNvPr id="170" name="Google Shape;170;g3233c5e7ab7_0_192: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71" name="Google Shape;171;g3233c5e7ab7_0_1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0" name="Shape 240"/>
        <p:cNvGrpSpPr/>
        <p:nvPr/>
      </p:nvGrpSpPr>
      <p:grpSpPr>
        <a:xfrm>
          <a:off x="0" y="0"/>
          <a:ext cx="0" cy="0"/>
          <a:chOff x="0" y="0"/>
          <a:chExt cx="0" cy="0"/>
        </a:xfrm>
      </p:grpSpPr>
      <p:sp>
        <p:nvSpPr>
          <p:cNvPr id="241" name="Google Shape;241;g32b63c07d4c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242" name="Google Shape;242;g32b63c07d4c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image" Target="../media/image2.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 Id="rId4" Type="http://schemas.openxmlformats.org/officeDocument/2006/relationships/image" Target="../media/image2.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 Id="rId4" Type="http://schemas.openxmlformats.org/officeDocument/2006/relationships/image" Target="../media/image2.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a:t>
            </a:r>
            <a:endParaRPr sz="1900">
              <a:solidFill>
                <a:schemeClr val="dk1"/>
              </a:solidFill>
              <a:latin typeface="Halant"/>
              <a:ea typeface="Halant"/>
              <a:cs typeface="Halant"/>
              <a:sym typeface="Halant"/>
            </a:endParaRPr>
          </a:p>
        </p:txBody>
      </p:sp>
      <p:pic>
        <p:nvPicPr>
          <p:cNvPr id="55" name="Google Shape;55;p13"/>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56" name="Google Shape;56;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58" name="Google Shape;58;p13"/>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59" name="Google Shape;59;p13"/>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fill out the graphic organizer. </a:t>
            </a:r>
            <a:endParaRPr sz="1200">
              <a:solidFill>
                <a:schemeClr val="dk1"/>
              </a:solidFill>
              <a:latin typeface="Halant"/>
              <a:ea typeface="Halant"/>
              <a:cs typeface="Halant"/>
              <a:sym typeface="Halant"/>
            </a:endParaRPr>
          </a:p>
        </p:txBody>
      </p:sp>
      <p:sp>
        <p:nvSpPr>
          <p:cNvPr id="60" name="Google Shape;60;p13"/>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61" name="Google Shape;61;p13"/>
          <p:cNvSpPr txBox="1"/>
          <p:nvPr/>
        </p:nvSpPr>
        <p:spPr>
          <a:xfrm>
            <a:off x="594300" y="21635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Causes</a:t>
            </a:r>
            <a:endParaRPr sz="1200">
              <a:solidFill>
                <a:schemeClr val="dk2"/>
              </a:solidFill>
              <a:latin typeface="Inter"/>
              <a:ea typeface="Inter"/>
              <a:cs typeface="Inter"/>
              <a:sym typeface="Inter"/>
            </a:endParaRPr>
          </a:p>
        </p:txBody>
      </p:sp>
      <p:sp>
        <p:nvSpPr>
          <p:cNvPr id="62" name="Google Shape;62;p13"/>
          <p:cNvSpPr txBox="1"/>
          <p:nvPr/>
        </p:nvSpPr>
        <p:spPr>
          <a:xfrm>
            <a:off x="4527300" y="21521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Effects</a:t>
            </a:r>
            <a:endParaRPr sz="1200">
              <a:solidFill>
                <a:schemeClr val="dk2"/>
              </a:solidFill>
              <a:latin typeface="Inter"/>
              <a:ea typeface="Inter"/>
              <a:cs typeface="Inter"/>
              <a:sym typeface="Inter"/>
            </a:endParaRPr>
          </a:p>
        </p:txBody>
      </p:sp>
      <p:cxnSp>
        <p:nvCxnSpPr>
          <p:cNvPr id="63" name="Google Shape;63;p13"/>
          <p:cNvCxnSpPr>
            <a:stCxn id="61" idx="3"/>
            <a:endCxn id="62" idx="1"/>
          </p:cNvCxnSpPr>
          <p:nvPr/>
        </p:nvCxnSpPr>
        <p:spPr>
          <a:xfrm flipH="1" rot="10800000">
            <a:off x="3245100" y="3473475"/>
            <a:ext cx="1282200" cy="11400"/>
          </a:xfrm>
          <a:prstGeom prst="straightConnector1">
            <a:avLst/>
          </a:prstGeom>
          <a:noFill/>
          <a:ln cap="flat" cmpd="sng" w="28575">
            <a:solidFill>
              <a:schemeClr val="dk2"/>
            </a:solidFill>
            <a:prstDash val="solid"/>
            <a:round/>
            <a:headEnd len="med" w="med" type="none"/>
            <a:tailEnd len="med" w="med" type="triangle"/>
          </a:ln>
        </p:spPr>
      </p:cxnSp>
      <p:sp>
        <p:nvSpPr>
          <p:cNvPr id="64" name="Google Shape;64;p13"/>
          <p:cNvSpPr txBox="1"/>
          <p:nvPr/>
        </p:nvSpPr>
        <p:spPr>
          <a:xfrm>
            <a:off x="594350" y="5136850"/>
            <a:ext cx="3406200" cy="38964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Summary</a:t>
            </a:r>
            <a:endParaRPr sz="1200">
              <a:solidFill>
                <a:schemeClr val="dk2"/>
              </a:solidFill>
              <a:latin typeface="Inter"/>
              <a:ea typeface="Inter"/>
              <a:cs typeface="Inter"/>
              <a:sym typeface="Inter"/>
            </a:endParaRPr>
          </a:p>
        </p:txBody>
      </p:sp>
      <p:sp>
        <p:nvSpPr>
          <p:cNvPr id="65" name="Google Shape;65;p13"/>
          <p:cNvSpPr txBox="1"/>
          <p:nvPr/>
        </p:nvSpPr>
        <p:spPr>
          <a:xfrm>
            <a:off x="4231800" y="5568850"/>
            <a:ext cx="2946300" cy="2775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Image </a:t>
            </a:r>
            <a:endParaRPr sz="1200">
              <a:solidFill>
                <a:schemeClr val="dk2"/>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9" name="Shape 69"/>
        <p:cNvGrpSpPr/>
        <p:nvPr/>
      </p:nvGrpSpPr>
      <p:grpSpPr>
        <a:xfrm>
          <a:off x="0" y="0"/>
          <a:ext cx="0" cy="0"/>
          <a:chOff x="0" y="0"/>
          <a:chExt cx="0" cy="0"/>
        </a:xfrm>
      </p:grpSpPr>
      <p:sp>
        <p:nvSpPr>
          <p:cNvPr id="70" name="Google Shape;70;p14"/>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 (Armenia)</a:t>
            </a:r>
            <a:endParaRPr sz="1900">
              <a:solidFill>
                <a:schemeClr val="dk1"/>
              </a:solidFill>
              <a:latin typeface="Halant"/>
              <a:ea typeface="Halant"/>
              <a:cs typeface="Halant"/>
              <a:sym typeface="Halant"/>
            </a:endParaRPr>
          </a:p>
        </p:txBody>
      </p:sp>
      <p:pic>
        <p:nvPicPr>
          <p:cNvPr id="71" name="Google Shape;71;p14"/>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72" name="Google Shape;72;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3" name="Google Shape;73;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74" name="Google Shape;74;p14"/>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75" name="Google Shape;75;p14"/>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fill out the graphic organizer. </a:t>
            </a:r>
            <a:endParaRPr sz="1200">
              <a:solidFill>
                <a:schemeClr val="dk1"/>
              </a:solidFill>
              <a:latin typeface="Halant"/>
              <a:ea typeface="Halant"/>
              <a:cs typeface="Halant"/>
              <a:sym typeface="Halant"/>
            </a:endParaRPr>
          </a:p>
        </p:txBody>
      </p:sp>
      <p:sp>
        <p:nvSpPr>
          <p:cNvPr id="76" name="Google Shape;76;p14"/>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77" name="Google Shape;77;p14"/>
          <p:cNvSpPr txBox="1"/>
          <p:nvPr/>
        </p:nvSpPr>
        <p:spPr>
          <a:xfrm>
            <a:off x="594300" y="21635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Causes</a:t>
            </a:r>
            <a:endParaRPr sz="1200">
              <a:solidFill>
                <a:schemeClr val="dk2"/>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Nationalist far-right group takes over government control in the Ottoman Empire (CUP &amp; the Young Turks)</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Growth of Turkish nationalism</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Christians were a minority group in the Ottoman Empire</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During the fragmentation of the Ottoman Empire, the Armenians were the largest Christian group left</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Armenians wanted more liberties and rights, including an independent state </a:t>
            </a:r>
            <a:endParaRPr b="1" sz="900">
              <a:solidFill>
                <a:srgbClr val="E95C3D"/>
              </a:solidFill>
              <a:latin typeface="Inter"/>
              <a:ea typeface="Inter"/>
              <a:cs typeface="Inter"/>
              <a:sym typeface="Inter"/>
            </a:endParaRPr>
          </a:p>
          <a:p>
            <a:pPr indent="0" lvl="0" marL="0" rtl="0" algn="l">
              <a:spcBef>
                <a:spcPts val="0"/>
              </a:spcBef>
              <a:spcAft>
                <a:spcPts val="0"/>
              </a:spcAft>
              <a:buNone/>
            </a:pPr>
            <a:r>
              <a:t/>
            </a:r>
            <a:endParaRPr b="1" sz="900">
              <a:solidFill>
                <a:srgbClr val="E95C3D"/>
              </a:solidFill>
              <a:latin typeface="Inter"/>
              <a:ea typeface="Inter"/>
              <a:cs typeface="Inter"/>
              <a:sym typeface="Inter"/>
            </a:endParaRPr>
          </a:p>
        </p:txBody>
      </p:sp>
      <p:sp>
        <p:nvSpPr>
          <p:cNvPr id="78" name="Google Shape;78;p14"/>
          <p:cNvSpPr txBox="1"/>
          <p:nvPr/>
        </p:nvSpPr>
        <p:spPr>
          <a:xfrm>
            <a:off x="4527300" y="21521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Effects</a:t>
            </a:r>
            <a:endParaRPr sz="1200">
              <a:solidFill>
                <a:schemeClr val="dk2"/>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Nearly all of the Armenians were </a:t>
            </a:r>
            <a:r>
              <a:rPr b="1" lang="en" sz="1000">
                <a:solidFill>
                  <a:srgbClr val="E95C3D"/>
                </a:solidFill>
                <a:latin typeface="Inter"/>
                <a:ea typeface="Inter"/>
                <a:cs typeface="Inter"/>
                <a:sym typeface="Inter"/>
              </a:rPr>
              <a:t>forcibly</a:t>
            </a:r>
            <a:r>
              <a:rPr b="1" lang="en" sz="1000">
                <a:solidFill>
                  <a:srgbClr val="E95C3D"/>
                </a:solidFill>
                <a:latin typeface="Inter"/>
                <a:ea typeface="Inter"/>
                <a:cs typeface="Inter"/>
                <a:sym typeface="Inter"/>
              </a:rPr>
              <a:t> removed from the Ottoman Empire  or killed</a:t>
            </a:r>
            <a:endParaRPr b="1" sz="1000">
              <a:solidFill>
                <a:srgbClr val="E95C3D"/>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Approximately 1.5 million Armenians murdered</a:t>
            </a:r>
            <a:endParaRPr b="1" sz="1000">
              <a:solidFill>
                <a:srgbClr val="E95C3D"/>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Armenian diaspora </a:t>
            </a:r>
            <a:endParaRPr b="1" sz="1000">
              <a:solidFill>
                <a:srgbClr val="E95C3D"/>
              </a:solidFill>
              <a:latin typeface="Inter"/>
              <a:ea typeface="Inter"/>
              <a:cs typeface="Inter"/>
              <a:sym typeface="Inter"/>
            </a:endParaRPr>
          </a:p>
        </p:txBody>
      </p:sp>
      <p:cxnSp>
        <p:nvCxnSpPr>
          <p:cNvPr id="79" name="Google Shape;79;p14"/>
          <p:cNvCxnSpPr>
            <a:stCxn id="77" idx="3"/>
            <a:endCxn id="78" idx="1"/>
          </p:cNvCxnSpPr>
          <p:nvPr/>
        </p:nvCxnSpPr>
        <p:spPr>
          <a:xfrm flipH="1" rot="10800000">
            <a:off x="3245100" y="3473475"/>
            <a:ext cx="1282200" cy="11400"/>
          </a:xfrm>
          <a:prstGeom prst="straightConnector1">
            <a:avLst/>
          </a:prstGeom>
          <a:noFill/>
          <a:ln cap="flat" cmpd="sng" w="28575">
            <a:solidFill>
              <a:schemeClr val="dk2"/>
            </a:solidFill>
            <a:prstDash val="solid"/>
            <a:round/>
            <a:headEnd len="med" w="med" type="none"/>
            <a:tailEnd len="med" w="med" type="triangle"/>
          </a:ln>
        </p:spPr>
      </p:cxnSp>
      <p:sp>
        <p:nvSpPr>
          <p:cNvPr id="80" name="Google Shape;80;p14"/>
          <p:cNvSpPr txBox="1"/>
          <p:nvPr/>
        </p:nvSpPr>
        <p:spPr>
          <a:xfrm>
            <a:off x="594350" y="5136850"/>
            <a:ext cx="3406200" cy="3891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chemeClr val="dk2"/>
                </a:solidFill>
                <a:latin typeface="Inter"/>
                <a:ea typeface="Inter"/>
                <a:cs typeface="Inter"/>
                <a:sym typeface="Inter"/>
              </a:rPr>
              <a:t>Summary</a:t>
            </a:r>
            <a:endParaRPr sz="1000">
              <a:solidFill>
                <a:schemeClr val="dk2"/>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During the end of the Ottoman Empire, as the empire fragmented the </a:t>
            </a:r>
            <a:r>
              <a:rPr b="1" lang="en" sz="1000">
                <a:solidFill>
                  <a:srgbClr val="E95C3D"/>
                </a:solidFill>
                <a:latin typeface="Inter"/>
                <a:ea typeface="Inter"/>
                <a:cs typeface="Inter"/>
                <a:sym typeface="Inter"/>
              </a:rPr>
              <a:t>Armenians</a:t>
            </a:r>
            <a:r>
              <a:rPr b="1" lang="en" sz="1000">
                <a:solidFill>
                  <a:srgbClr val="E95C3D"/>
                </a:solidFill>
                <a:latin typeface="Inter"/>
                <a:ea typeface="Inter"/>
                <a:cs typeface="Inter"/>
                <a:sym typeface="Inter"/>
              </a:rPr>
              <a:t> became the largest remaining Christian group. As Turkish nationalism rose, the </a:t>
            </a:r>
            <a:r>
              <a:rPr b="1" lang="en" sz="1000">
                <a:solidFill>
                  <a:srgbClr val="E95C3D"/>
                </a:solidFill>
                <a:latin typeface="Inter"/>
                <a:ea typeface="Inter"/>
                <a:cs typeface="Inter"/>
                <a:sym typeface="Inter"/>
              </a:rPr>
              <a:t>Armenians</a:t>
            </a:r>
            <a:r>
              <a:rPr b="1" lang="en" sz="1000">
                <a:solidFill>
                  <a:srgbClr val="E95C3D"/>
                </a:solidFill>
                <a:latin typeface="Inter"/>
                <a:ea typeface="Inter"/>
                <a:cs typeface="Inter"/>
                <a:sym typeface="Inter"/>
              </a:rPr>
              <a:t> were targeted by the government  and endured years of discrimination and eventually genocide. The genocide began with the arrests and murders of intellectuals and other notable Armenian figures, and then played out in the form of mass deportations to the Syrian desert. Deportations happened via train or on horrible long marches- many never made it to their destination.This was not only a result of poor conditions, but also of the horrific treatment of the Armenians along the way by the Turkish militaries.  For those that did, they were placed into concentration camps with minimal to no supplies, food, shelter, or water. This was all done under the guise that the Armenians were enemies of the state and helping the Russians, the enemy of the Ottomans, during WWI. After the war the killings stopped for a few years, but then continued in the early 1920s.</a:t>
            </a:r>
            <a:endParaRPr b="1" sz="1000">
              <a:solidFill>
                <a:srgbClr val="E95C3D"/>
              </a:solidFill>
              <a:latin typeface="Inter"/>
              <a:ea typeface="Inter"/>
              <a:cs typeface="Inter"/>
              <a:sym typeface="Inter"/>
            </a:endParaRPr>
          </a:p>
        </p:txBody>
      </p:sp>
      <p:sp>
        <p:nvSpPr>
          <p:cNvPr id="81" name="Google Shape;81;p14"/>
          <p:cNvSpPr txBox="1"/>
          <p:nvPr/>
        </p:nvSpPr>
        <p:spPr>
          <a:xfrm>
            <a:off x="4231800" y="5568850"/>
            <a:ext cx="2946300" cy="2775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Image </a:t>
            </a:r>
            <a:endParaRPr sz="1200">
              <a:solidFill>
                <a:schemeClr val="dk2"/>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5" name="Shape 85"/>
        <p:cNvGrpSpPr/>
        <p:nvPr/>
      </p:nvGrpSpPr>
      <p:grpSpPr>
        <a:xfrm>
          <a:off x="0" y="0"/>
          <a:ext cx="0" cy="0"/>
          <a:chOff x="0" y="0"/>
          <a:chExt cx="0" cy="0"/>
        </a:xfrm>
      </p:grpSpPr>
      <p:sp>
        <p:nvSpPr>
          <p:cNvPr id="86" name="Google Shape;86;p15"/>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 (Holodomor)</a:t>
            </a:r>
            <a:endParaRPr sz="1900">
              <a:solidFill>
                <a:schemeClr val="dk1"/>
              </a:solidFill>
              <a:latin typeface="Halant"/>
              <a:ea typeface="Halant"/>
              <a:cs typeface="Halant"/>
              <a:sym typeface="Halant"/>
            </a:endParaRPr>
          </a:p>
        </p:txBody>
      </p:sp>
      <p:pic>
        <p:nvPicPr>
          <p:cNvPr id="87" name="Google Shape;87;p15"/>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88" name="Google Shape;88;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9" name="Google Shape;89;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90" name="Google Shape;90;p15"/>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91" name="Google Shape;91;p15"/>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fill out the graphic organizer. </a:t>
            </a:r>
            <a:endParaRPr sz="1200">
              <a:solidFill>
                <a:schemeClr val="dk1"/>
              </a:solidFill>
              <a:latin typeface="Halant"/>
              <a:ea typeface="Halant"/>
              <a:cs typeface="Halant"/>
              <a:sym typeface="Halant"/>
            </a:endParaRPr>
          </a:p>
        </p:txBody>
      </p:sp>
      <p:sp>
        <p:nvSpPr>
          <p:cNvPr id="92" name="Google Shape;92;p15"/>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93" name="Google Shape;93;p15"/>
          <p:cNvSpPr txBox="1"/>
          <p:nvPr/>
        </p:nvSpPr>
        <p:spPr>
          <a:xfrm>
            <a:off x="594300" y="21635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Causes</a:t>
            </a:r>
            <a:endParaRPr sz="1200">
              <a:solidFill>
                <a:schemeClr val="dk2"/>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Stalin consolidated power of the USSR</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Ukraine represented a threat to the USSR as it wanted independence</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Five-Year Plans implemented collectivization of agriculture → gave USSR direct control of grain production of Ukraine and profits were used to fuel industrialization</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Most of rural Ukraine was comprised of small independent and subsistence farmers who opposed collectivization </a:t>
            </a:r>
            <a:endParaRPr b="1" sz="900">
              <a:solidFill>
                <a:srgbClr val="E95C3D"/>
              </a:solidFill>
              <a:latin typeface="Inter"/>
              <a:ea typeface="Inter"/>
              <a:cs typeface="Inter"/>
              <a:sym typeface="Inter"/>
            </a:endParaRPr>
          </a:p>
          <a:p>
            <a:pPr indent="-285750" lvl="0" marL="457200" rtl="0" algn="l">
              <a:spcBef>
                <a:spcPts val="0"/>
              </a:spcBef>
              <a:spcAft>
                <a:spcPts val="0"/>
              </a:spcAft>
              <a:buClr>
                <a:srgbClr val="E95C3D"/>
              </a:buClr>
              <a:buSzPts val="900"/>
              <a:buFont typeface="Inter"/>
              <a:buChar char="●"/>
            </a:pPr>
            <a:r>
              <a:rPr b="1" lang="en" sz="900">
                <a:solidFill>
                  <a:srgbClr val="E95C3D"/>
                </a:solidFill>
                <a:latin typeface="Inter"/>
                <a:ea typeface="Inter"/>
                <a:cs typeface="Inter"/>
                <a:sym typeface="Inter"/>
              </a:rPr>
              <a:t>Those who resisted the process became enemies of the State</a:t>
            </a:r>
            <a:endParaRPr b="1" sz="900">
              <a:solidFill>
                <a:srgbClr val="E95C3D"/>
              </a:solidFill>
              <a:latin typeface="Inter"/>
              <a:ea typeface="Inter"/>
              <a:cs typeface="Inter"/>
              <a:sym typeface="Inter"/>
            </a:endParaRPr>
          </a:p>
          <a:p>
            <a:pPr indent="0" lvl="0" marL="0" rtl="0" algn="l">
              <a:spcBef>
                <a:spcPts val="0"/>
              </a:spcBef>
              <a:spcAft>
                <a:spcPts val="0"/>
              </a:spcAft>
              <a:buNone/>
            </a:pPr>
            <a:r>
              <a:t/>
            </a:r>
            <a:endParaRPr b="1" sz="900">
              <a:solidFill>
                <a:srgbClr val="E95C3D"/>
              </a:solidFill>
              <a:latin typeface="Inter"/>
              <a:ea typeface="Inter"/>
              <a:cs typeface="Inter"/>
              <a:sym typeface="Inter"/>
            </a:endParaRPr>
          </a:p>
        </p:txBody>
      </p:sp>
      <p:sp>
        <p:nvSpPr>
          <p:cNvPr id="94" name="Google Shape;94;p15"/>
          <p:cNvSpPr txBox="1"/>
          <p:nvPr/>
        </p:nvSpPr>
        <p:spPr>
          <a:xfrm>
            <a:off x="4527300" y="2152125"/>
            <a:ext cx="2650800" cy="26427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Effects</a:t>
            </a:r>
            <a:endParaRPr sz="1200">
              <a:solidFill>
                <a:schemeClr val="dk2"/>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Approximately 13% of Ukraine’s population perished during Holodomor, with percentages varying by region (millions died)</a:t>
            </a:r>
            <a:endParaRPr b="1" sz="1000">
              <a:solidFill>
                <a:srgbClr val="E95C3D"/>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Ukrainians felt more pressure to become part of the “Soviet identity” and lost parts of their culture</a:t>
            </a:r>
            <a:endParaRPr b="1" sz="1000">
              <a:solidFill>
                <a:srgbClr val="E95C3D"/>
              </a:solidFill>
              <a:latin typeface="Inter"/>
              <a:ea typeface="Inter"/>
              <a:cs typeface="Inter"/>
              <a:sym typeface="Inter"/>
            </a:endParaRPr>
          </a:p>
          <a:p>
            <a:pPr indent="-292100" lvl="0" marL="457200" rtl="0" algn="l">
              <a:spcBef>
                <a:spcPts val="0"/>
              </a:spcBef>
              <a:spcAft>
                <a:spcPts val="0"/>
              </a:spcAft>
              <a:buClr>
                <a:srgbClr val="E95C3D"/>
              </a:buClr>
              <a:buSzPts val="1000"/>
              <a:buFont typeface="Inter"/>
              <a:buChar char="●"/>
            </a:pPr>
            <a:r>
              <a:rPr b="1" lang="en" sz="1000">
                <a:solidFill>
                  <a:srgbClr val="E95C3D"/>
                </a:solidFill>
                <a:latin typeface="Inter"/>
                <a:ea typeface="Inter"/>
                <a:cs typeface="Inter"/>
                <a:sym typeface="Inter"/>
              </a:rPr>
              <a:t>Discourse about Holodomor was prohibited in Soviet Ukraine, and it was not part of public knowledge and discussion until Ukraine’s independence following the fall of the Soviet Union</a:t>
            </a:r>
            <a:endParaRPr b="1" sz="1000">
              <a:solidFill>
                <a:srgbClr val="E95C3D"/>
              </a:solidFill>
              <a:latin typeface="Inter"/>
              <a:ea typeface="Inter"/>
              <a:cs typeface="Inter"/>
              <a:sym typeface="Inter"/>
            </a:endParaRPr>
          </a:p>
        </p:txBody>
      </p:sp>
      <p:cxnSp>
        <p:nvCxnSpPr>
          <p:cNvPr id="95" name="Google Shape;95;p15"/>
          <p:cNvCxnSpPr>
            <a:stCxn id="93" idx="3"/>
            <a:endCxn id="94" idx="1"/>
          </p:cNvCxnSpPr>
          <p:nvPr/>
        </p:nvCxnSpPr>
        <p:spPr>
          <a:xfrm flipH="1" rot="10800000">
            <a:off x="3245100" y="3473475"/>
            <a:ext cx="1282200" cy="11400"/>
          </a:xfrm>
          <a:prstGeom prst="straightConnector1">
            <a:avLst/>
          </a:prstGeom>
          <a:noFill/>
          <a:ln cap="flat" cmpd="sng" w="28575">
            <a:solidFill>
              <a:schemeClr val="dk2"/>
            </a:solidFill>
            <a:prstDash val="solid"/>
            <a:round/>
            <a:headEnd len="med" w="med" type="none"/>
            <a:tailEnd len="med" w="med" type="triangle"/>
          </a:ln>
        </p:spPr>
      </p:cxnSp>
      <p:sp>
        <p:nvSpPr>
          <p:cNvPr id="96" name="Google Shape;96;p15"/>
          <p:cNvSpPr txBox="1"/>
          <p:nvPr/>
        </p:nvSpPr>
        <p:spPr>
          <a:xfrm>
            <a:off x="594350" y="5136850"/>
            <a:ext cx="3406200" cy="3891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chemeClr val="dk2"/>
                </a:solidFill>
                <a:latin typeface="Inter"/>
                <a:ea typeface="Inter"/>
                <a:cs typeface="Inter"/>
                <a:sym typeface="Inter"/>
              </a:rPr>
              <a:t>Summary</a:t>
            </a:r>
            <a:endParaRPr sz="1000">
              <a:solidFill>
                <a:schemeClr val="dk2"/>
              </a:solidFill>
              <a:latin typeface="Inter"/>
              <a:ea typeface="Inter"/>
              <a:cs typeface="Inter"/>
              <a:sym typeface="Inter"/>
            </a:endParaRPr>
          </a:p>
          <a:p>
            <a:pPr indent="0" lvl="0" marL="0" rtl="0" algn="l">
              <a:spcBef>
                <a:spcPts val="0"/>
              </a:spcBef>
              <a:spcAft>
                <a:spcPts val="0"/>
              </a:spcAft>
              <a:buNone/>
            </a:pPr>
            <a:r>
              <a:rPr b="1" lang="en" sz="900">
                <a:solidFill>
                  <a:srgbClr val="E95C3D"/>
                </a:solidFill>
                <a:latin typeface="Inter"/>
                <a:ea typeface="Inter"/>
                <a:cs typeface="Inter"/>
                <a:sym typeface="Inter"/>
              </a:rPr>
              <a:t>During the collectivization process of Stalin’s Five-Year Plans, the Ukraine was targeted by impossibly high quotas of grain to suppress the nationalism and pushback to collectivization by Ukrainian peasants who were referred to as kulaks. Since their grain had to go to the government, many families faced starvation, and attempted to find food in other regions or cities. The Soviet government put in place military restrictions to confine Ukrainians from travelling without permission. Villages who did not meet their quotas, which were intentionally difficult, were blacklisted and encircled by troops who cut the villagers off from the outside world. They made it impossible for the Ukrainians in those villages to leave or get access to supplies. The desperation of these people to survive meant that they resorted to eating acorns, grass, and even pets; some resorted to cannibalism. While this mass starvation occurred, the Soviet government collected millions of tons of grain from the Ukraine- enough to feed about 10 million people according to records from January 1933. Instead of reallocating these resources to help prevent mass starvation, the Soviets sold this grain to make money to boost their industrialization and denied help from outside the Soviet Union that could have saved millions of Ukrainians. The Holodomor was a man-made famine that targeted the Ukrainian population.</a:t>
            </a:r>
            <a:endParaRPr b="1" sz="900">
              <a:solidFill>
                <a:srgbClr val="E95C3D"/>
              </a:solidFill>
              <a:latin typeface="Inter"/>
              <a:ea typeface="Inter"/>
              <a:cs typeface="Inter"/>
              <a:sym typeface="Inter"/>
            </a:endParaRPr>
          </a:p>
        </p:txBody>
      </p:sp>
      <p:sp>
        <p:nvSpPr>
          <p:cNvPr id="97" name="Google Shape;97;p15"/>
          <p:cNvSpPr txBox="1"/>
          <p:nvPr/>
        </p:nvSpPr>
        <p:spPr>
          <a:xfrm>
            <a:off x="4231800" y="5568850"/>
            <a:ext cx="2946300" cy="2775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1200">
                <a:solidFill>
                  <a:schemeClr val="dk2"/>
                </a:solidFill>
                <a:latin typeface="Inter"/>
                <a:ea typeface="Inter"/>
                <a:cs typeface="Inter"/>
                <a:sym typeface="Inter"/>
              </a:rPr>
              <a:t>Image </a:t>
            </a:r>
            <a:endParaRPr sz="1200">
              <a:solidFill>
                <a:schemeClr val="dk2"/>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1" name="Shape 101"/>
        <p:cNvGrpSpPr/>
        <p:nvPr/>
      </p:nvGrpSpPr>
      <p:grpSpPr>
        <a:xfrm>
          <a:off x="0" y="0"/>
          <a:ext cx="0" cy="0"/>
          <a:chOff x="0" y="0"/>
          <a:chExt cx="0" cy="0"/>
        </a:xfrm>
      </p:grpSpPr>
      <p:sp>
        <p:nvSpPr>
          <p:cNvPr id="102" name="Google Shape;102;p16"/>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a:t>
            </a:r>
            <a:endParaRPr sz="1900">
              <a:solidFill>
                <a:schemeClr val="dk1"/>
              </a:solidFill>
              <a:latin typeface="Halant"/>
              <a:ea typeface="Halant"/>
              <a:cs typeface="Halant"/>
              <a:sym typeface="Halant"/>
            </a:endParaRPr>
          </a:p>
        </p:txBody>
      </p:sp>
      <p:pic>
        <p:nvPicPr>
          <p:cNvPr id="103" name="Google Shape;103;p16"/>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04" name="Google Shape;104;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05" name="Google Shape;105;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06" name="Google Shape;106;p16"/>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07" name="Google Shape;107;p16"/>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explain how each stage of genocide occurred.</a:t>
            </a:r>
            <a:endParaRPr sz="1200">
              <a:solidFill>
                <a:schemeClr val="dk1"/>
              </a:solidFill>
              <a:latin typeface="Halant"/>
              <a:ea typeface="Halant"/>
              <a:cs typeface="Halant"/>
              <a:sym typeface="Halant"/>
            </a:endParaRPr>
          </a:p>
        </p:txBody>
      </p:sp>
      <p:sp>
        <p:nvSpPr>
          <p:cNvPr id="108" name="Google Shape;108;p16"/>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109" name="Google Shape;109;p16"/>
          <p:cNvSpPr txBox="1"/>
          <p:nvPr/>
        </p:nvSpPr>
        <p:spPr>
          <a:xfrm>
            <a:off x="4730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Classification</a:t>
            </a:r>
            <a:endParaRPr b="1" sz="1200">
              <a:solidFill>
                <a:srgbClr val="231F20"/>
              </a:solidFill>
              <a:latin typeface="Inter"/>
              <a:ea typeface="Inter"/>
              <a:cs typeface="Inter"/>
              <a:sym typeface="Inter"/>
            </a:endParaRPr>
          </a:p>
        </p:txBody>
      </p:sp>
      <p:grpSp>
        <p:nvGrpSpPr>
          <p:cNvPr id="110" name="Google Shape;110;p16"/>
          <p:cNvGrpSpPr/>
          <p:nvPr/>
        </p:nvGrpSpPr>
        <p:grpSpPr>
          <a:xfrm>
            <a:off x="132802" y="2039739"/>
            <a:ext cx="569563" cy="620245"/>
            <a:chOff x="188887" y="6136025"/>
            <a:chExt cx="623700" cy="671551"/>
          </a:xfrm>
        </p:grpSpPr>
        <p:grpSp>
          <p:nvGrpSpPr>
            <p:cNvPr id="111" name="Google Shape;111;p16"/>
            <p:cNvGrpSpPr/>
            <p:nvPr/>
          </p:nvGrpSpPr>
          <p:grpSpPr>
            <a:xfrm>
              <a:off x="188900" y="6136025"/>
              <a:ext cx="623661" cy="655198"/>
              <a:chOff x="0" y="-56030"/>
              <a:chExt cx="812800" cy="812800"/>
            </a:xfrm>
          </p:grpSpPr>
          <p:sp>
            <p:nvSpPr>
              <p:cNvPr id="112" name="Google Shape;112;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3" name="Google Shape;113;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14" name="Google Shape;114;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a:t>
              </a:r>
              <a:endParaRPr sz="200">
                <a:solidFill>
                  <a:srgbClr val="FFFFFF"/>
                </a:solidFill>
              </a:endParaRPr>
            </a:p>
          </p:txBody>
        </p:sp>
      </p:grpSp>
      <p:sp>
        <p:nvSpPr>
          <p:cNvPr id="115" name="Google Shape;115;p16"/>
          <p:cNvSpPr txBox="1"/>
          <p:nvPr/>
        </p:nvSpPr>
        <p:spPr>
          <a:xfrm>
            <a:off x="29876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Symbolization</a:t>
            </a:r>
            <a:endParaRPr b="1" sz="1200">
              <a:solidFill>
                <a:srgbClr val="231F20"/>
              </a:solidFill>
              <a:latin typeface="Inter"/>
              <a:ea typeface="Inter"/>
              <a:cs typeface="Inter"/>
              <a:sym typeface="Inter"/>
            </a:endParaRPr>
          </a:p>
        </p:txBody>
      </p:sp>
      <p:grpSp>
        <p:nvGrpSpPr>
          <p:cNvPr id="116" name="Google Shape;116;p16"/>
          <p:cNvGrpSpPr/>
          <p:nvPr/>
        </p:nvGrpSpPr>
        <p:grpSpPr>
          <a:xfrm>
            <a:off x="2647402" y="2039739"/>
            <a:ext cx="569563" cy="620245"/>
            <a:chOff x="188887" y="6136025"/>
            <a:chExt cx="623700" cy="671551"/>
          </a:xfrm>
        </p:grpSpPr>
        <p:grpSp>
          <p:nvGrpSpPr>
            <p:cNvPr id="117" name="Google Shape;117;p16"/>
            <p:cNvGrpSpPr/>
            <p:nvPr/>
          </p:nvGrpSpPr>
          <p:grpSpPr>
            <a:xfrm>
              <a:off x="188900" y="6136025"/>
              <a:ext cx="623661" cy="655198"/>
              <a:chOff x="0" y="-56030"/>
              <a:chExt cx="812800" cy="812800"/>
            </a:xfrm>
          </p:grpSpPr>
          <p:sp>
            <p:nvSpPr>
              <p:cNvPr id="118" name="Google Shape;118;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9" name="Google Shape;119;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20" name="Google Shape;120;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2</a:t>
              </a:r>
              <a:endParaRPr sz="200">
                <a:solidFill>
                  <a:srgbClr val="FFFFFF"/>
                </a:solidFill>
              </a:endParaRPr>
            </a:p>
          </p:txBody>
        </p:sp>
      </p:grpSp>
      <p:sp>
        <p:nvSpPr>
          <p:cNvPr id="121" name="Google Shape;121;p16"/>
          <p:cNvSpPr txBox="1"/>
          <p:nvPr/>
        </p:nvSpPr>
        <p:spPr>
          <a:xfrm>
            <a:off x="55022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Discrimination</a:t>
            </a:r>
            <a:endParaRPr b="1" sz="1200">
              <a:solidFill>
                <a:srgbClr val="231F20"/>
              </a:solidFill>
              <a:latin typeface="Inter"/>
              <a:ea typeface="Inter"/>
              <a:cs typeface="Inter"/>
              <a:sym typeface="Inter"/>
            </a:endParaRPr>
          </a:p>
        </p:txBody>
      </p:sp>
      <p:grpSp>
        <p:nvGrpSpPr>
          <p:cNvPr id="122" name="Google Shape;122;p16"/>
          <p:cNvGrpSpPr/>
          <p:nvPr/>
        </p:nvGrpSpPr>
        <p:grpSpPr>
          <a:xfrm>
            <a:off x="5162002" y="2039739"/>
            <a:ext cx="569563" cy="620245"/>
            <a:chOff x="188887" y="6136025"/>
            <a:chExt cx="623700" cy="671551"/>
          </a:xfrm>
        </p:grpSpPr>
        <p:grpSp>
          <p:nvGrpSpPr>
            <p:cNvPr id="123" name="Google Shape;123;p16"/>
            <p:cNvGrpSpPr/>
            <p:nvPr/>
          </p:nvGrpSpPr>
          <p:grpSpPr>
            <a:xfrm>
              <a:off x="188900" y="6136025"/>
              <a:ext cx="623661" cy="655198"/>
              <a:chOff x="0" y="-56030"/>
              <a:chExt cx="812800" cy="812800"/>
            </a:xfrm>
          </p:grpSpPr>
          <p:sp>
            <p:nvSpPr>
              <p:cNvPr id="124" name="Google Shape;124;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5" name="Google Shape;125;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26" name="Google Shape;126;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3</a:t>
              </a:r>
              <a:endParaRPr sz="200">
                <a:solidFill>
                  <a:srgbClr val="FFFFFF"/>
                </a:solidFill>
              </a:endParaRPr>
            </a:p>
          </p:txBody>
        </p:sp>
      </p:grpSp>
      <p:sp>
        <p:nvSpPr>
          <p:cNvPr id="127" name="Google Shape;127;p16"/>
          <p:cNvSpPr txBox="1"/>
          <p:nvPr/>
        </p:nvSpPr>
        <p:spPr>
          <a:xfrm>
            <a:off x="4730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Dehumanization</a:t>
            </a:r>
            <a:endParaRPr b="1" sz="1200">
              <a:solidFill>
                <a:srgbClr val="231F20"/>
              </a:solidFill>
              <a:latin typeface="Inter"/>
              <a:ea typeface="Inter"/>
              <a:cs typeface="Inter"/>
              <a:sym typeface="Inter"/>
            </a:endParaRPr>
          </a:p>
        </p:txBody>
      </p:sp>
      <p:grpSp>
        <p:nvGrpSpPr>
          <p:cNvPr id="128" name="Google Shape;128;p16"/>
          <p:cNvGrpSpPr/>
          <p:nvPr/>
        </p:nvGrpSpPr>
        <p:grpSpPr>
          <a:xfrm>
            <a:off x="132802" y="3792339"/>
            <a:ext cx="569563" cy="620245"/>
            <a:chOff x="188887" y="6136025"/>
            <a:chExt cx="623700" cy="671551"/>
          </a:xfrm>
        </p:grpSpPr>
        <p:grpSp>
          <p:nvGrpSpPr>
            <p:cNvPr id="129" name="Google Shape;129;p16"/>
            <p:cNvGrpSpPr/>
            <p:nvPr/>
          </p:nvGrpSpPr>
          <p:grpSpPr>
            <a:xfrm>
              <a:off x="188900" y="6136025"/>
              <a:ext cx="623661" cy="655198"/>
              <a:chOff x="0" y="-56030"/>
              <a:chExt cx="812800" cy="812800"/>
            </a:xfrm>
          </p:grpSpPr>
          <p:sp>
            <p:nvSpPr>
              <p:cNvPr id="130" name="Google Shape;130;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1" name="Google Shape;131;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32" name="Google Shape;132;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4</a:t>
              </a:r>
              <a:endParaRPr sz="200">
                <a:solidFill>
                  <a:srgbClr val="FFFFFF"/>
                </a:solidFill>
              </a:endParaRPr>
            </a:p>
          </p:txBody>
        </p:sp>
      </p:grpSp>
      <p:sp>
        <p:nvSpPr>
          <p:cNvPr id="133" name="Google Shape;133;p16"/>
          <p:cNvSpPr txBox="1"/>
          <p:nvPr/>
        </p:nvSpPr>
        <p:spPr>
          <a:xfrm>
            <a:off x="29876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Organization</a:t>
            </a:r>
            <a:endParaRPr b="1" sz="1200">
              <a:solidFill>
                <a:srgbClr val="231F20"/>
              </a:solidFill>
              <a:latin typeface="Inter"/>
              <a:ea typeface="Inter"/>
              <a:cs typeface="Inter"/>
              <a:sym typeface="Inter"/>
            </a:endParaRPr>
          </a:p>
        </p:txBody>
      </p:sp>
      <p:grpSp>
        <p:nvGrpSpPr>
          <p:cNvPr id="134" name="Google Shape;134;p16"/>
          <p:cNvGrpSpPr/>
          <p:nvPr/>
        </p:nvGrpSpPr>
        <p:grpSpPr>
          <a:xfrm>
            <a:off x="2647402" y="3792339"/>
            <a:ext cx="569563" cy="620245"/>
            <a:chOff x="188887" y="6136025"/>
            <a:chExt cx="623700" cy="671551"/>
          </a:xfrm>
        </p:grpSpPr>
        <p:grpSp>
          <p:nvGrpSpPr>
            <p:cNvPr id="135" name="Google Shape;135;p16"/>
            <p:cNvGrpSpPr/>
            <p:nvPr/>
          </p:nvGrpSpPr>
          <p:grpSpPr>
            <a:xfrm>
              <a:off x="188900" y="6136025"/>
              <a:ext cx="623661" cy="655198"/>
              <a:chOff x="0" y="-56030"/>
              <a:chExt cx="812800" cy="812800"/>
            </a:xfrm>
          </p:grpSpPr>
          <p:sp>
            <p:nvSpPr>
              <p:cNvPr id="136" name="Google Shape;136;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7" name="Google Shape;137;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38" name="Google Shape;138;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5</a:t>
              </a:r>
              <a:endParaRPr sz="200">
                <a:solidFill>
                  <a:srgbClr val="FFFFFF"/>
                </a:solidFill>
              </a:endParaRPr>
            </a:p>
          </p:txBody>
        </p:sp>
      </p:grpSp>
      <p:sp>
        <p:nvSpPr>
          <p:cNvPr id="139" name="Google Shape;139;p16"/>
          <p:cNvSpPr txBox="1"/>
          <p:nvPr/>
        </p:nvSpPr>
        <p:spPr>
          <a:xfrm>
            <a:off x="55022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Polarization</a:t>
            </a:r>
            <a:endParaRPr b="1" sz="1200">
              <a:solidFill>
                <a:srgbClr val="231F20"/>
              </a:solidFill>
              <a:latin typeface="Inter"/>
              <a:ea typeface="Inter"/>
              <a:cs typeface="Inter"/>
              <a:sym typeface="Inter"/>
            </a:endParaRPr>
          </a:p>
        </p:txBody>
      </p:sp>
      <p:grpSp>
        <p:nvGrpSpPr>
          <p:cNvPr id="140" name="Google Shape;140;p16"/>
          <p:cNvGrpSpPr/>
          <p:nvPr/>
        </p:nvGrpSpPr>
        <p:grpSpPr>
          <a:xfrm>
            <a:off x="5162002" y="3792339"/>
            <a:ext cx="569563" cy="620245"/>
            <a:chOff x="188887" y="6136025"/>
            <a:chExt cx="623700" cy="671551"/>
          </a:xfrm>
        </p:grpSpPr>
        <p:grpSp>
          <p:nvGrpSpPr>
            <p:cNvPr id="141" name="Google Shape;141;p16"/>
            <p:cNvGrpSpPr/>
            <p:nvPr/>
          </p:nvGrpSpPr>
          <p:grpSpPr>
            <a:xfrm>
              <a:off x="188900" y="6136025"/>
              <a:ext cx="623661" cy="655198"/>
              <a:chOff x="0" y="-56030"/>
              <a:chExt cx="812800" cy="812800"/>
            </a:xfrm>
          </p:grpSpPr>
          <p:sp>
            <p:nvSpPr>
              <p:cNvPr id="142" name="Google Shape;142;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3" name="Google Shape;143;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44" name="Google Shape;144;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6</a:t>
              </a:r>
              <a:endParaRPr sz="200">
                <a:solidFill>
                  <a:srgbClr val="FFFFFF"/>
                </a:solidFill>
              </a:endParaRPr>
            </a:p>
          </p:txBody>
        </p:sp>
      </p:grpSp>
      <p:sp>
        <p:nvSpPr>
          <p:cNvPr id="145" name="Google Shape;145;p16"/>
          <p:cNvSpPr txBox="1"/>
          <p:nvPr/>
        </p:nvSpPr>
        <p:spPr>
          <a:xfrm>
            <a:off x="4730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Preparation</a:t>
            </a:r>
            <a:endParaRPr b="1" sz="1200">
              <a:solidFill>
                <a:srgbClr val="231F20"/>
              </a:solidFill>
              <a:latin typeface="Inter"/>
              <a:ea typeface="Inter"/>
              <a:cs typeface="Inter"/>
              <a:sym typeface="Inter"/>
            </a:endParaRPr>
          </a:p>
        </p:txBody>
      </p:sp>
      <p:grpSp>
        <p:nvGrpSpPr>
          <p:cNvPr id="146" name="Google Shape;146;p16"/>
          <p:cNvGrpSpPr/>
          <p:nvPr/>
        </p:nvGrpSpPr>
        <p:grpSpPr>
          <a:xfrm>
            <a:off x="132802" y="5544939"/>
            <a:ext cx="569563" cy="620245"/>
            <a:chOff x="188887" y="6136025"/>
            <a:chExt cx="623700" cy="671551"/>
          </a:xfrm>
        </p:grpSpPr>
        <p:grpSp>
          <p:nvGrpSpPr>
            <p:cNvPr id="147" name="Google Shape;147;p16"/>
            <p:cNvGrpSpPr/>
            <p:nvPr/>
          </p:nvGrpSpPr>
          <p:grpSpPr>
            <a:xfrm>
              <a:off x="188900" y="6136025"/>
              <a:ext cx="623661" cy="655198"/>
              <a:chOff x="0" y="-56030"/>
              <a:chExt cx="812800" cy="812800"/>
            </a:xfrm>
          </p:grpSpPr>
          <p:sp>
            <p:nvSpPr>
              <p:cNvPr id="148" name="Google Shape;148;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9" name="Google Shape;149;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50" name="Google Shape;150;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7</a:t>
              </a:r>
              <a:endParaRPr sz="200">
                <a:solidFill>
                  <a:srgbClr val="FFFFFF"/>
                </a:solidFill>
              </a:endParaRPr>
            </a:p>
          </p:txBody>
        </p:sp>
      </p:grpSp>
      <p:sp>
        <p:nvSpPr>
          <p:cNvPr id="151" name="Google Shape;151;p16"/>
          <p:cNvSpPr txBox="1"/>
          <p:nvPr/>
        </p:nvSpPr>
        <p:spPr>
          <a:xfrm>
            <a:off x="29876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Persecution</a:t>
            </a:r>
            <a:endParaRPr b="1" sz="1200">
              <a:solidFill>
                <a:srgbClr val="231F20"/>
              </a:solidFill>
              <a:latin typeface="Inter"/>
              <a:ea typeface="Inter"/>
              <a:cs typeface="Inter"/>
              <a:sym typeface="Inter"/>
            </a:endParaRPr>
          </a:p>
        </p:txBody>
      </p:sp>
      <p:grpSp>
        <p:nvGrpSpPr>
          <p:cNvPr id="152" name="Google Shape;152;p16"/>
          <p:cNvGrpSpPr/>
          <p:nvPr/>
        </p:nvGrpSpPr>
        <p:grpSpPr>
          <a:xfrm>
            <a:off x="2647402" y="5544939"/>
            <a:ext cx="569563" cy="620245"/>
            <a:chOff x="188887" y="6136025"/>
            <a:chExt cx="623700" cy="671551"/>
          </a:xfrm>
        </p:grpSpPr>
        <p:grpSp>
          <p:nvGrpSpPr>
            <p:cNvPr id="153" name="Google Shape;153;p16"/>
            <p:cNvGrpSpPr/>
            <p:nvPr/>
          </p:nvGrpSpPr>
          <p:grpSpPr>
            <a:xfrm>
              <a:off x="188900" y="6136025"/>
              <a:ext cx="623661" cy="655198"/>
              <a:chOff x="0" y="-56030"/>
              <a:chExt cx="812800" cy="812800"/>
            </a:xfrm>
          </p:grpSpPr>
          <p:sp>
            <p:nvSpPr>
              <p:cNvPr id="154" name="Google Shape;154;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5" name="Google Shape;155;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56" name="Google Shape;156;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8</a:t>
              </a:r>
              <a:endParaRPr sz="200">
                <a:solidFill>
                  <a:srgbClr val="FFFFFF"/>
                </a:solidFill>
              </a:endParaRPr>
            </a:p>
          </p:txBody>
        </p:sp>
      </p:grpSp>
      <p:sp>
        <p:nvSpPr>
          <p:cNvPr id="157" name="Google Shape;157;p16"/>
          <p:cNvSpPr txBox="1"/>
          <p:nvPr/>
        </p:nvSpPr>
        <p:spPr>
          <a:xfrm>
            <a:off x="55022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Extermination</a:t>
            </a:r>
            <a:endParaRPr b="1" sz="1200">
              <a:solidFill>
                <a:srgbClr val="231F20"/>
              </a:solidFill>
              <a:latin typeface="Inter"/>
              <a:ea typeface="Inter"/>
              <a:cs typeface="Inter"/>
              <a:sym typeface="Inter"/>
            </a:endParaRPr>
          </a:p>
        </p:txBody>
      </p:sp>
      <p:grpSp>
        <p:nvGrpSpPr>
          <p:cNvPr id="158" name="Google Shape;158;p16"/>
          <p:cNvGrpSpPr/>
          <p:nvPr/>
        </p:nvGrpSpPr>
        <p:grpSpPr>
          <a:xfrm>
            <a:off x="5162002" y="5544939"/>
            <a:ext cx="569563" cy="620245"/>
            <a:chOff x="188887" y="6136025"/>
            <a:chExt cx="623700" cy="671551"/>
          </a:xfrm>
        </p:grpSpPr>
        <p:grpSp>
          <p:nvGrpSpPr>
            <p:cNvPr id="159" name="Google Shape;159;p16"/>
            <p:cNvGrpSpPr/>
            <p:nvPr/>
          </p:nvGrpSpPr>
          <p:grpSpPr>
            <a:xfrm>
              <a:off x="188900" y="6136025"/>
              <a:ext cx="623661" cy="655198"/>
              <a:chOff x="0" y="-56030"/>
              <a:chExt cx="812800" cy="812800"/>
            </a:xfrm>
          </p:grpSpPr>
          <p:sp>
            <p:nvSpPr>
              <p:cNvPr id="160" name="Google Shape;160;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1" name="Google Shape;161;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62" name="Google Shape;162;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9</a:t>
              </a:r>
              <a:endParaRPr sz="200">
                <a:solidFill>
                  <a:srgbClr val="FFFFFF"/>
                </a:solidFill>
              </a:endParaRPr>
            </a:p>
          </p:txBody>
        </p:sp>
      </p:grpSp>
      <p:sp>
        <p:nvSpPr>
          <p:cNvPr id="163" name="Google Shape;163;p16"/>
          <p:cNvSpPr txBox="1"/>
          <p:nvPr/>
        </p:nvSpPr>
        <p:spPr>
          <a:xfrm>
            <a:off x="473056" y="74375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Denial</a:t>
            </a:r>
            <a:endParaRPr b="1" sz="1200">
              <a:solidFill>
                <a:srgbClr val="231F20"/>
              </a:solidFill>
              <a:latin typeface="Inter"/>
              <a:ea typeface="Inter"/>
              <a:cs typeface="Inter"/>
              <a:sym typeface="Inter"/>
            </a:endParaRPr>
          </a:p>
        </p:txBody>
      </p:sp>
      <p:grpSp>
        <p:nvGrpSpPr>
          <p:cNvPr id="164" name="Google Shape;164;p16"/>
          <p:cNvGrpSpPr/>
          <p:nvPr/>
        </p:nvGrpSpPr>
        <p:grpSpPr>
          <a:xfrm>
            <a:off x="132802" y="7297539"/>
            <a:ext cx="569563" cy="620245"/>
            <a:chOff x="188887" y="6136025"/>
            <a:chExt cx="623700" cy="671551"/>
          </a:xfrm>
        </p:grpSpPr>
        <p:grpSp>
          <p:nvGrpSpPr>
            <p:cNvPr id="165" name="Google Shape;165;p16"/>
            <p:cNvGrpSpPr/>
            <p:nvPr/>
          </p:nvGrpSpPr>
          <p:grpSpPr>
            <a:xfrm>
              <a:off x="188900" y="6136025"/>
              <a:ext cx="623661" cy="655198"/>
              <a:chOff x="0" y="-56030"/>
              <a:chExt cx="812800" cy="812800"/>
            </a:xfrm>
          </p:grpSpPr>
          <p:sp>
            <p:nvSpPr>
              <p:cNvPr id="166" name="Google Shape;166;p16"/>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7" name="Google Shape;167;p16"/>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68" name="Google Shape;168;p16"/>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10</a:t>
              </a:r>
              <a:endParaRPr sz="200">
                <a:solidFill>
                  <a:srgbClr val="FFFFFF"/>
                </a:solidFill>
              </a:endParaRPr>
            </a:p>
          </p:txBody>
        </p:sp>
      </p:gr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72" name="Shape 172"/>
        <p:cNvGrpSpPr/>
        <p:nvPr/>
      </p:nvGrpSpPr>
      <p:grpSpPr>
        <a:xfrm>
          <a:off x="0" y="0"/>
          <a:ext cx="0" cy="0"/>
          <a:chOff x="0" y="0"/>
          <a:chExt cx="0" cy="0"/>
        </a:xfrm>
      </p:grpSpPr>
      <p:sp>
        <p:nvSpPr>
          <p:cNvPr id="173" name="Google Shape;173;p17"/>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 (Armenia)</a:t>
            </a:r>
            <a:endParaRPr sz="1900">
              <a:solidFill>
                <a:schemeClr val="dk1"/>
              </a:solidFill>
              <a:latin typeface="Halant"/>
              <a:ea typeface="Halant"/>
              <a:cs typeface="Halant"/>
              <a:sym typeface="Halant"/>
            </a:endParaRPr>
          </a:p>
        </p:txBody>
      </p:sp>
      <p:pic>
        <p:nvPicPr>
          <p:cNvPr id="174" name="Google Shape;174;p17"/>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75" name="Google Shape;175;p1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76" name="Google Shape;176;p1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77" name="Google Shape;177;p17"/>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78" name="Google Shape;178;p17"/>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explain how each stage of genocide occurred.</a:t>
            </a:r>
            <a:endParaRPr sz="1200">
              <a:solidFill>
                <a:schemeClr val="dk1"/>
              </a:solidFill>
              <a:latin typeface="Halant"/>
              <a:ea typeface="Halant"/>
              <a:cs typeface="Halant"/>
              <a:sym typeface="Halant"/>
            </a:endParaRPr>
          </a:p>
        </p:txBody>
      </p:sp>
      <p:sp>
        <p:nvSpPr>
          <p:cNvPr id="179" name="Google Shape;179;p17"/>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180" name="Google Shape;180;p17"/>
          <p:cNvSpPr txBox="1"/>
          <p:nvPr/>
        </p:nvSpPr>
        <p:spPr>
          <a:xfrm>
            <a:off x="4730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Classification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Christianity influenced Armenian culture and created a difference between them and the majority Islamic population of the Ottoman Empire. The government was focused on creating a homogenous population of Muslims and Turks.</a:t>
            </a:r>
            <a:endParaRPr b="1" sz="1000">
              <a:solidFill>
                <a:srgbClr val="E95C3D"/>
              </a:solidFill>
              <a:latin typeface="Inter"/>
              <a:ea typeface="Inter"/>
              <a:cs typeface="Inter"/>
              <a:sym typeface="Inter"/>
            </a:endParaRPr>
          </a:p>
        </p:txBody>
      </p:sp>
      <p:grpSp>
        <p:nvGrpSpPr>
          <p:cNvPr id="181" name="Google Shape;181;p17"/>
          <p:cNvGrpSpPr/>
          <p:nvPr/>
        </p:nvGrpSpPr>
        <p:grpSpPr>
          <a:xfrm>
            <a:off x="132802" y="2039739"/>
            <a:ext cx="569563" cy="620245"/>
            <a:chOff x="188887" y="6136025"/>
            <a:chExt cx="623700" cy="671551"/>
          </a:xfrm>
        </p:grpSpPr>
        <p:grpSp>
          <p:nvGrpSpPr>
            <p:cNvPr id="182" name="Google Shape;182;p17"/>
            <p:cNvGrpSpPr/>
            <p:nvPr/>
          </p:nvGrpSpPr>
          <p:grpSpPr>
            <a:xfrm>
              <a:off x="188900" y="6136025"/>
              <a:ext cx="623661" cy="655198"/>
              <a:chOff x="0" y="-56030"/>
              <a:chExt cx="812800" cy="812800"/>
            </a:xfrm>
          </p:grpSpPr>
          <p:sp>
            <p:nvSpPr>
              <p:cNvPr id="183" name="Google Shape;183;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4" name="Google Shape;184;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85" name="Google Shape;185;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a:t>
              </a:r>
              <a:endParaRPr sz="200">
                <a:solidFill>
                  <a:srgbClr val="FFFFFF"/>
                </a:solidFill>
              </a:endParaRPr>
            </a:p>
          </p:txBody>
        </p:sp>
      </p:grpSp>
      <p:sp>
        <p:nvSpPr>
          <p:cNvPr id="186" name="Google Shape;186;p17"/>
          <p:cNvSpPr txBox="1"/>
          <p:nvPr/>
        </p:nvSpPr>
        <p:spPr>
          <a:xfrm>
            <a:off x="29876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Symbolization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200">
                <a:solidFill>
                  <a:srgbClr val="E95C3D"/>
                </a:solidFill>
                <a:latin typeface="Inter"/>
                <a:ea typeface="Inter"/>
                <a:cs typeface="Inter"/>
                <a:sym typeface="Inter"/>
              </a:rPr>
              <a:t>Different cultural practices and clothing separated the Armenians from the Turkish Muslim majority.</a:t>
            </a:r>
            <a:endParaRPr b="1" sz="1200">
              <a:solidFill>
                <a:srgbClr val="E95C3D"/>
              </a:solidFill>
              <a:latin typeface="Inter"/>
              <a:ea typeface="Inter"/>
              <a:cs typeface="Inter"/>
              <a:sym typeface="Inter"/>
            </a:endParaRPr>
          </a:p>
        </p:txBody>
      </p:sp>
      <p:grpSp>
        <p:nvGrpSpPr>
          <p:cNvPr id="187" name="Google Shape;187;p17"/>
          <p:cNvGrpSpPr/>
          <p:nvPr/>
        </p:nvGrpSpPr>
        <p:grpSpPr>
          <a:xfrm>
            <a:off x="2647402" y="2039739"/>
            <a:ext cx="569563" cy="620245"/>
            <a:chOff x="188887" y="6136025"/>
            <a:chExt cx="623700" cy="671551"/>
          </a:xfrm>
        </p:grpSpPr>
        <p:grpSp>
          <p:nvGrpSpPr>
            <p:cNvPr id="188" name="Google Shape;188;p17"/>
            <p:cNvGrpSpPr/>
            <p:nvPr/>
          </p:nvGrpSpPr>
          <p:grpSpPr>
            <a:xfrm>
              <a:off x="188900" y="6136025"/>
              <a:ext cx="623661" cy="655198"/>
              <a:chOff x="0" y="-56030"/>
              <a:chExt cx="812800" cy="812800"/>
            </a:xfrm>
          </p:grpSpPr>
          <p:sp>
            <p:nvSpPr>
              <p:cNvPr id="189" name="Google Shape;189;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0" name="Google Shape;190;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91" name="Google Shape;191;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2</a:t>
              </a:r>
              <a:endParaRPr sz="200">
                <a:solidFill>
                  <a:srgbClr val="FFFFFF"/>
                </a:solidFill>
              </a:endParaRPr>
            </a:p>
          </p:txBody>
        </p:sp>
      </p:grpSp>
      <p:sp>
        <p:nvSpPr>
          <p:cNvPr id="192" name="Google Shape;192;p17"/>
          <p:cNvSpPr txBox="1"/>
          <p:nvPr/>
        </p:nvSpPr>
        <p:spPr>
          <a:xfrm>
            <a:off x="55022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Discrimination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Although they were allowed to practice Christianity, the Armenians had to pay an extra tax to do so. The government restricted rights to education, property ownership, and and participation in government.</a:t>
            </a:r>
            <a:endParaRPr b="1" sz="1000">
              <a:solidFill>
                <a:srgbClr val="E95C3D"/>
              </a:solidFill>
              <a:latin typeface="Inter"/>
              <a:ea typeface="Inter"/>
              <a:cs typeface="Inter"/>
              <a:sym typeface="Inter"/>
            </a:endParaRPr>
          </a:p>
        </p:txBody>
      </p:sp>
      <p:grpSp>
        <p:nvGrpSpPr>
          <p:cNvPr id="193" name="Google Shape;193;p17"/>
          <p:cNvGrpSpPr/>
          <p:nvPr/>
        </p:nvGrpSpPr>
        <p:grpSpPr>
          <a:xfrm>
            <a:off x="5162002" y="2039739"/>
            <a:ext cx="569563" cy="620245"/>
            <a:chOff x="188887" y="6136025"/>
            <a:chExt cx="623700" cy="671551"/>
          </a:xfrm>
        </p:grpSpPr>
        <p:grpSp>
          <p:nvGrpSpPr>
            <p:cNvPr id="194" name="Google Shape;194;p17"/>
            <p:cNvGrpSpPr/>
            <p:nvPr/>
          </p:nvGrpSpPr>
          <p:grpSpPr>
            <a:xfrm>
              <a:off x="188900" y="6136025"/>
              <a:ext cx="623661" cy="655198"/>
              <a:chOff x="0" y="-56030"/>
              <a:chExt cx="812800" cy="812800"/>
            </a:xfrm>
          </p:grpSpPr>
          <p:sp>
            <p:nvSpPr>
              <p:cNvPr id="195" name="Google Shape;195;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96" name="Google Shape;196;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197" name="Google Shape;197;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3</a:t>
              </a:r>
              <a:endParaRPr sz="200">
                <a:solidFill>
                  <a:srgbClr val="FFFFFF"/>
                </a:solidFill>
              </a:endParaRPr>
            </a:p>
          </p:txBody>
        </p:sp>
      </p:grpSp>
      <p:sp>
        <p:nvSpPr>
          <p:cNvPr id="198" name="Google Shape;198;p17"/>
          <p:cNvSpPr txBox="1"/>
          <p:nvPr/>
        </p:nvSpPr>
        <p:spPr>
          <a:xfrm>
            <a:off x="4730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Dehumanization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Armenians are made out to be enemies and a threat to the Turks because of their Christian ties to Russia during WWI, essentially making them </a:t>
            </a:r>
            <a:r>
              <a:rPr b="1" lang="en" sz="1100">
                <a:solidFill>
                  <a:srgbClr val="E95C3D"/>
                </a:solidFill>
                <a:latin typeface="Inter"/>
                <a:ea typeface="Inter"/>
                <a:cs typeface="Inter"/>
                <a:sym typeface="Inter"/>
              </a:rPr>
              <a:t>dangerous</a:t>
            </a:r>
            <a:r>
              <a:rPr b="1" lang="en" sz="1100">
                <a:solidFill>
                  <a:srgbClr val="E95C3D"/>
                </a:solidFill>
                <a:latin typeface="Inter"/>
                <a:ea typeface="Inter"/>
                <a:cs typeface="Inter"/>
                <a:sym typeface="Inter"/>
              </a:rPr>
              <a:t> enemies of the state.</a:t>
            </a:r>
            <a:endParaRPr b="1" sz="1100">
              <a:solidFill>
                <a:srgbClr val="E95C3D"/>
              </a:solidFill>
              <a:latin typeface="Inter"/>
              <a:ea typeface="Inter"/>
              <a:cs typeface="Inter"/>
              <a:sym typeface="Inter"/>
            </a:endParaRPr>
          </a:p>
        </p:txBody>
      </p:sp>
      <p:grpSp>
        <p:nvGrpSpPr>
          <p:cNvPr id="199" name="Google Shape;199;p17"/>
          <p:cNvGrpSpPr/>
          <p:nvPr/>
        </p:nvGrpSpPr>
        <p:grpSpPr>
          <a:xfrm>
            <a:off x="132802" y="3792339"/>
            <a:ext cx="569563" cy="620245"/>
            <a:chOff x="188887" y="6136025"/>
            <a:chExt cx="623700" cy="671551"/>
          </a:xfrm>
        </p:grpSpPr>
        <p:grpSp>
          <p:nvGrpSpPr>
            <p:cNvPr id="200" name="Google Shape;200;p17"/>
            <p:cNvGrpSpPr/>
            <p:nvPr/>
          </p:nvGrpSpPr>
          <p:grpSpPr>
            <a:xfrm>
              <a:off x="188900" y="6136025"/>
              <a:ext cx="623661" cy="655198"/>
              <a:chOff x="0" y="-56030"/>
              <a:chExt cx="812800" cy="812800"/>
            </a:xfrm>
          </p:grpSpPr>
          <p:sp>
            <p:nvSpPr>
              <p:cNvPr id="201" name="Google Shape;201;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2" name="Google Shape;202;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03" name="Google Shape;203;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4</a:t>
              </a:r>
              <a:endParaRPr sz="200">
                <a:solidFill>
                  <a:srgbClr val="FFFFFF"/>
                </a:solidFill>
              </a:endParaRPr>
            </a:p>
          </p:txBody>
        </p:sp>
      </p:grpSp>
      <p:sp>
        <p:nvSpPr>
          <p:cNvPr id="204" name="Google Shape;204;p17"/>
          <p:cNvSpPr txBox="1"/>
          <p:nvPr/>
        </p:nvSpPr>
        <p:spPr>
          <a:xfrm>
            <a:off x="29876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Organization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200">
                <a:solidFill>
                  <a:srgbClr val="E95C3D"/>
                </a:solidFill>
                <a:latin typeface="Inter"/>
                <a:ea typeface="Inter"/>
                <a:cs typeface="Inter"/>
                <a:sym typeface="Inter"/>
              </a:rPr>
              <a:t>Government issues false statements that the Armenians in Zeytun are revolting, and that </a:t>
            </a:r>
            <a:r>
              <a:rPr b="1" lang="en" sz="1200">
                <a:solidFill>
                  <a:srgbClr val="E95C3D"/>
                </a:solidFill>
                <a:latin typeface="Inter"/>
                <a:ea typeface="Inter"/>
                <a:cs typeface="Inter"/>
                <a:sym typeface="Inter"/>
              </a:rPr>
              <a:t>the</a:t>
            </a:r>
            <a:r>
              <a:rPr b="1" lang="en" sz="1200">
                <a:solidFill>
                  <a:srgbClr val="E95C3D"/>
                </a:solidFill>
                <a:latin typeface="Inter"/>
                <a:ea typeface="Inter"/>
                <a:cs typeface="Inter"/>
                <a:sym typeface="Inter"/>
              </a:rPr>
              <a:t> military must punish the Armenians.</a:t>
            </a:r>
            <a:endParaRPr b="1" sz="1200">
              <a:solidFill>
                <a:srgbClr val="E95C3D"/>
              </a:solidFill>
              <a:latin typeface="Inter"/>
              <a:ea typeface="Inter"/>
              <a:cs typeface="Inter"/>
              <a:sym typeface="Inter"/>
            </a:endParaRPr>
          </a:p>
        </p:txBody>
      </p:sp>
      <p:grpSp>
        <p:nvGrpSpPr>
          <p:cNvPr id="205" name="Google Shape;205;p17"/>
          <p:cNvGrpSpPr/>
          <p:nvPr/>
        </p:nvGrpSpPr>
        <p:grpSpPr>
          <a:xfrm>
            <a:off x="2647402" y="3792339"/>
            <a:ext cx="569563" cy="620245"/>
            <a:chOff x="188887" y="6136025"/>
            <a:chExt cx="623700" cy="671551"/>
          </a:xfrm>
        </p:grpSpPr>
        <p:grpSp>
          <p:nvGrpSpPr>
            <p:cNvPr id="206" name="Google Shape;206;p17"/>
            <p:cNvGrpSpPr/>
            <p:nvPr/>
          </p:nvGrpSpPr>
          <p:grpSpPr>
            <a:xfrm>
              <a:off x="188900" y="6136025"/>
              <a:ext cx="623661" cy="655198"/>
              <a:chOff x="0" y="-56030"/>
              <a:chExt cx="812800" cy="812800"/>
            </a:xfrm>
          </p:grpSpPr>
          <p:sp>
            <p:nvSpPr>
              <p:cNvPr id="207" name="Google Shape;207;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8" name="Google Shape;208;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09" name="Google Shape;209;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5</a:t>
              </a:r>
              <a:endParaRPr sz="200">
                <a:solidFill>
                  <a:srgbClr val="FFFFFF"/>
                </a:solidFill>
              </a:endParaRPr>
            </a:p>
          </p:txBody>
        </p:sp>
      </p:grpSp>
      <p:sp>
        <p:nvSpPr>
          <p:cNvPr id="210" name="Google Shape;210;p17"/>
          <p:cNvSpPr txBox="1"/>
          <p:nvPr/>
        </p:nvSpPr>
        <p:spPr>
          <a:xfrm>
            <a:off x="55022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Polarization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800">
                <a:solidFill>
                  <a:srgbClr val="E95C3D"/>
                </a:solidFill>
                <a:latin typeface="Inter"/>
                <a:ea typeface="Inter"/>
                <a:cs typeface="Inter"/>
                <a:sym typeface="Inter"/>
              </a:rPr>
              <a:t>The concept of “Turkey for the Turks” is emphasized by the government, promoting a nationalist and ethnic agenda. Using WWI as the backdrop, the </a:t>
            </a:r>
            <a:r>
              <a:rPr b="1" lang="en" sz="800">
                <a:solidFill>
                  <a:srgbClr val="E95C3D"/>
                </a:solidFill>
                <a:latin typeface="Inter"/>
                <a:ea typeface="Inter"/>
                <a:cs typeface="Inter"/>
                <a:sym typeface="Inter"/>
              </a:rPr>
              <a:t>government painted the Armenians as traitors who were helping out the Russians, the Ottoman Empire’s enemy in WWI. The Armenians were therefore seen as an even bigger threat to the survival of the Ottoman Empire.</a:t>
            </a:r>
            <a:r>
              <a:rPr b="1" lang="en" sz="800">
                <a:solidFill>
                  <a:srgbClr val="E95C3D"/>
                </a:solidFill>
                <a:latin typeface="Inter"/>
                <a:ea typeface="Inter"/>
                <a:cs typeface="Inter"/>
                <a:sym typeface="Inter"/>
              </a:rPr>
              <a:t> </a:t>
            </a:r>
            <a:endParaRPr b="1" sz="800">
              <a:solidFill>
                <a:srgbClr val="E95C3D"/>
              </a:solidFill>
              <a:latin typeface="Inter"/>
              <a:ea typeface="Inter"/>
              <a:cs typeface="Inter"/>
              <a:sym typeface="Inter"/>
            </a:endParaRPr>
          </a:p>
        </p:txBody>
      </p:sp>
      <p:grpSp>
        <p:nvGrpSpPr>
          <p:cNvPr id="211" name="Google Shape;211;p17"/>
          <p:cNvGrpSpPr/>
          <p:nvPr/>
        </p:nvGrpSpPr>
        <p:grpSpPr>
          <a:xfrm>
            <a:off x="5162002" y="3792339"/>
            <a:ext cx="569563" cy="620245"/>
            <a:chOff x="188887" y="6136025"/>
            <a:chExt cx="623700" cy="671551"/>
          </a:xfrm>
        </p:grpSpPr>
        <p:grpSp>
          <p:nvGrpSpPr>
            <p:cNvPr id="212" name="Google Shape;212;p17"/>
            <p:cNvGrpSpPr/>
            <p:nvPr/>
          </p:nvGrpSpPr>
          <p:grpSpPr>
            <a:xfrm>
              <a:off x="188900" y="6136025"/>
              <a:ext cx="623661" cy="655198"/>
              <a:chOff x="0" y="-56030"/>
              <a:chExt cx="812800" cy="812800"/>
            </a:xfrm>
          </p:grpSpPr>
          <p:sp>
            <p:nvSpPr>
              <p:cNvPr id="213" name="Google Shape;213;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4" name="Google Shape;214;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15" name="Google Shape;215;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6</a:t>
              </a:r>
              <a:endParaRPr sz="200">
                <a:solidFill>
                  <a:srgbClr val="FFFFFF"/>
                </a:solidFill>
              </a:endParaRPr>
            </a:p>
          </p:txBody>
        </p:sp>
      </p:grpSp>
      <p:sp>
        <p:nvSpPr>
          <p:cNvPr id="216" name="Google Shape;216;p17"/>
          <p:cNvSpPr txBox="1"/>
          <p:nvPr/>
        </p:nvSpPr>
        <p:spPr>
          <a:xfrm>
            <a:off x="4730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Preparation</a:t>
            </a:r>
            <a:endParaRPr b="1" sz="1200">
              <a:solidFill>
                <a:srgbClr val="231F20"/>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900">
                <a:solidFill>
                  <a:srgbClr val="E95C3D"/>
                </a:solidFill>
                <a:latin typeface="Inter"/>
                <a:ea typeface="Inter"/>
                <a:cs typeface="Inter"/>
                <a:sym typeface="Inter"/>
              </a:rPr>
              <a:t>The town of Zeitun is targeted by the Turkish government. The intellectuals and leaders of Zeitun  are rounded up and murdered. The Armenians living in Zeitun are deported or killed and the town destroyed. The methods used in this town were then implemented across the Ottoman Empire during the genocide.</a:t>
            </a:r>
            <a:endParaRPr b="1" sz="1300">
              <a:solidFill>
                <a:srgbClr val="E95C3D"/>
              </a:solidFill>
              <a:latin typeface="Inter"/>
              <a:ea typeface="Inter"/>
              <a:cs typeface="Inter"/>
              <a:sym typeface="Inter"/>
            </a:endParaRPr>
          </a:p>
        </p:txBody>
      </p:sp>
      <p:grpSp>
        <p:nvGrpSpPr>
          <p:cNvPr id="217" name="Google Shape;217;p17"/>
          <p:cNvGrpSpPr/>
          <p:nvPr/>
        </p:nvGrpSpPr>
        <p:grpSpPr>
          <a:xfrm>
            <a:off x="132802" y="5544939"/>
            <a:ext cx="569563" cy="620245"/>
            <a:chOff x="188887" y="6136025"/>
            <a:chExt cx="623700" cy="671551"/>
          </a:xfrm>
        </p:grpSpPr>
        <p:grpSp>
          <p:nvGrpSpPr>
            <p:cNvPr id="218" name="Google Shape;218;p17"/>
            <p:cNvGrpSpPr/>
            <p:nvPr/>
          </p:nvGrpSpPr>
          <p:grpSpPr>
            <a:xfrm>
              <a:off x="188900" y="6136025"/>
              <a:ext cx="623661" cy="655198"/>
              <a:chOff x="0" y="-56030"/>
              <a:chExt cx="812800" cy="812800"/>
            </a:xfrm>
          </p:grpSpPr>
          <p:sp>
            <p:nvSpPr>
              <p:cNvPr id="219" name="Google Shape;219;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0" name="Google Shape;220;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21" name="Google Shape;221;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7</a:t>
              </a:r>
              <a:endParaRPr sz="200">
                <a:solidFill>
                  <a:srgbClr val="FFFFFF"/>
                </a:solidFill>
              </a:endParaRPr>
            </a:p>
          </p:txBody>
        </p:sp>
      </p:grpSp>
      <p:sp>
        <p:nvSpPr>
          <p:cNvPr id="222" name="Google Shape;222;p17"/>
          <p:cNvSpPr txBox="1"/>
          <p:nvPr/>
        </p:nvSpPr>
        <p:spPr>
          <a:xfrm>
            <a:off x="29876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Persecution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Armenians are rounded up and deported en masse. They are either sent on long marches or on trains to the Syrian desert. </a:t>
            </a:r>
            <a:endParaRPr b="1" sz="1100">
              <a:solidFill>
                <a:srgbClr val="E95C3D"/>
              </a:solidFill>
              <a:latin typeface="Inter"/>
              <a:ea typeface="Inter"/>
              <a:cs typeface="Inter"/>
              <a:sym typeface="Inter"/>
            </a:endParaRPr>
          </a:p>
        </p:txBody>
      </p:sp>
      <p:grpSp>
        <p:nvGrpSpPr>
          <p:cNvPr id="223" name="Google Shape;223;p17"/>
          <p:cNvGrpSpPr/>
          <p:nvPr/>
        </p:nvGrpSpPr>
        <p:grpSpPr>
          <a:xfrm>
            <a:off x="2647402" y="5544939"/>
            <a:ext cx="569563" cy="620245"/>
            <a:chOff x="188887" y="6136025"/>
            <a:chExt cx="623700" cy="671551"/>
          </a:xfrm>
        </p:grpSpPr>
        <p:grpSp>
          <p:nvGrpSpPr>
            <p:cNvPr id="224" name="Google Shape;224;p17"/>
            <p:cNvGrpSpPr/>
            <p:nvPr/>
          </p:nvGrpSpPr>
          <p:grpSpPr>
            <a:xfrm>
              <a:off x="188900" y="6136025"/>
              <a:ext cx="623661" cy="655198"/>
              <a:chOff x="0" y="-56030"/>
              <a:chExt cx="812800" cy="812800"/>
            </a:xfrm>
          </p:grpSpPr>
          <p:sp>
            <p:nvSpPr>
              <p:cNvPr id="225" name="Google Shape;225;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26" name="Google Shape;226;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27" name="Google Shape;227;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8</a:t>
              </a:r>
              <a:endParaRPr sz="200">
                <a:solidFill>
                  <a:srgbClr val="FFFFFF"/>
                </a:solidFill>
              </a:endParaRPr>
            </a:p>
          </p:txBody>
        </p:sp>
      </p:grpSp>
      <p:sp>
        <p:nvSpPr>
          <p:cNvPr id="228" name="Google Shape;228;p17"/>
          <p:cNvSpPr txBox="1"/>
          <p:nvPr/>
        </p:nvSpPr>
        <p:spPr>
          <a:xfrm>
            <a:off x="55022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Extermination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800">
                <a:solidFill>
                  <a:srgbClr val="E95C3D"/>
                </a:solidFill>
                <a:latin typeface="Inter"/>
                <a:ea typeface="Inter"/>
                <a:cs typeface="Inter"/>
                <a:sym typeface="Inter"/>
              </a:rPr>
              <a:t>Intellectuals and leaders were systematically </a:t>
            </a:r>
            <a:r>
              <a:rPr b="1" lang="en" sz="800">
                <a:solidFill>
                  <a:srgbClr val="E95C3D"/>
                </a:solidFill>
                <a:latin typeface="Inter"/>
                <a:ea typeface="Inter"/>
                <a:cs typeface="Inter"/>
                <a:sym typeface="Inter"/>
              </a:rPr>
              <a:t>captured</a:t>
            </a:r>
            <a:r>
              <a:rPr b="1" lang="en" sz="800">
                <a:solidFill>
                  <a:srgbClr val="E95C3D"/>
                </a:solidFill>
                <a:latin typeface="Inter"/>
                <a:ea typeface="Inter"/>
                <a:cs typeface="Inter"/>
                <a:sym typeface="Inter"/>
              </a:rPr>
              <a:t> and killed. Mass deportations of Armenians to the Syrian desert were deadly; many perished on the long dangerous marches to the desert. For those who survived the transportation, they were placed in concentration camps and essentially left to die of disease, exposure to the harsh desert environment, and starvation.</a:t>
            </a:r>
            <a:endParaRPr b="1" sz="800">
              <a:solidFill>
                <a:srgbClr val="E95C3D"/>
              </a:solidFill>
              <a:latin typeface="Inter"/>
              <a:ea typeface="Inter"/>
              <a:cs typeface="Inter"/>
              <a:sym typeface="Inter"/>
            </a:endParaRPr>
          </a:p>
        </p:txBody>
      </p:sp>
      <p:grpSp>
        <p:nvGrpSpPr>
          <p:cNvPr id="229" name="Google Shape;229;p17"/>
          <p:cNvGrpSpPr/>
          <p:nvPr/>
        </p:nvGrpSpPr>
        <p:grpSpPr>
          <a:xfrm>
            <a:off x="5162002" y="5544939"/>
            <a:ext cx="569563" cy="620245"/>
            <a:chOff x="188887" y="6136025"/>
            <a:chExt cx="623700" cy="671551"/>
          </a:xfrm>
        </p:grpSpPr>
        <p:grpSp>
          <p:nvGrpSpPr>
            <p:cNvPr id="230" name="Google Shape;230;p17"/>
            <p:cNvGrpSpPr/>
            <p:nvPr/>
          </p:nvGrpSpPr>
          <p:grpSpPr>
            <a:xfrm>
              <a:off x="188900" y="6136025"/>
              <a:ext cx="623661" cy="655198"/>
              <a:chOff x="0" y="-56030"/>
              <a:chExt cx="812800" cy="812800"/>
            </a:xfrm>
          </p:grpSpPr>
          <p:sp>
            <p:nvSpPr>
              <p:cNvPr id="231" name="Google Shape;231;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2" name="Google Shape;232;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33" name="Google Shape;233;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9</a:t>
              </a:r>
              <a:endParaRPr sz="200">
                <a:solidFill>
                  <a:srgbClr val="FFFFFF"/>
                </a:solidFill>
              </a:endParaRPr>
            </a:p>
          </p:txBody>
        </p:sp>
      </p:grpSp>
      <p:sp>
        <p:nvSpPr>
          <p:cNvPr id="234" name="Google Shape;234;p17"/>
          <p:cNvSpPr txBox="1"/>
          <p:nvPr/>
        </p:nvSpPr>
        <p:spPr>
          <a:xfrm>
            <a:off x="473056" y="74375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Denial</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900">
                <a:solidFill>
                  <a:srgbClr val="E95C3D"/>
                </a:solidFill>
                <a:latin typeface="Inter"/>
                <a:ea typeface="Inter"/>
                <a:cs typeface="Inter"/>
                <a:sym typeface="Inter"/>
              </a:rPr>
              <a:t>The state of Turkey still denies the Armenian genocide. While they recognize that many Armenians perished, they claim it was not a genocide and not intentional. They also state that the events are embellished by the Armenians and others who support the Armenians’ claim of genocide.</a:t>
            </a:r>
            <a:endParaRPr b="1" sz="900">
              <a:solidFill>
                <a:srgbClr val="E95C3D"/>
              </a:solidFill>
              <a:latin typeface="Inter"/>
              <a:ea typeface="Inter"/>
              <a:cs typeface="Inter"/>
              <a:sym typeface="Inter"/>
            </a:endParaRPr>
          </a:p>
        </p:txBody>
      </p:sp>
      <p:grpSp>
        <p:nvGrpSpPr>
          <p:cNvPr id="235" name="Google Shape;235;p17"/>
          <p:cNvGrpSpPr/>
          <p:nvPr/>
        </p:nvGrpSpPr>
        <p:grpSpPr>
          <a:xfrm>
            <a:off x="132802" y="7297539"/>
            <a:ext cx="569563" cy="620245"/>
            <a:chOff x="188887" y="6136025"/>
            <a:chExt cx="623700" cy="671551"/>
          </a:xfrm>
        </p:grpSpPr>
        <p:grpSp>
          <p:nvGrpSpPr>
            <p:cNvPr id="236" name="Google Shape;236;p17"/>
            <p:cNvGrpSpPr/>
            <p:nvPr/>
          </p:nvGrpSpPr>
          <p:grpSpPr>
            <a:xfrm>
              <a:off x="188900" y="6136025"/>
              <a:ext cx="623661" cy="655198"/>
              <a:chOff x="0" y="-56030"/>
              <a:chExt cx="812800" cy="812800"/>
            </a:xfrm>
          </p:grpSpPr>
          <p:sp>
            <p:nvSpPr>
              <p:cNvPr id="237" name="Google Shape;237;p17"/>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38" name="Google Shape;238;p17"/>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39" name="Google Shape;239;p17"/>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10</a:t>
              </a:r>
              <a:endParaRPr sz="200">
                <a:solidFill>
                  <a:srgbClr val="FFFFFF"/>
                </a:solidFill>
              </a:endParaRPr>
            </a:p>
          </p:txBody>
        </p:sp>
      </p:gr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243" name="Shape 243"/>
        <p:cNvGrpSpPr/>
        <p:nvPr/>
      </p:nvGrpSpPr>
      <p:grpSpPr>
        <a:xfrm>
          <a:off x="0" y="0"/>
          <a:ext cx="0" cy="0"/>
          <a:chOff x="0" y="0"/>
          <a:chExt cx="0" cy="0"/>
        </a:xfrm>
      </p:grpSpPr>
      <p:sp>
        <p:nvSpPr>
          <p:cNvPr id="244" name="Google Shape;244;p18"/>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Genocide Mini Research Project (Holodomor)</a:t>
            </a:r>
            <a:endParaRPr sz="1900">
              <a:solidFill>
                <a:schemeClr val="dk1"/>
              </a:solidFill>
              <a:latin typeface="Halant"/>
              <a:ea typeface="Halant"/>
              <a:cs typeface="Halant"/>
              <a:sym typeface="Halant"/>
            </a:endParaRPr>
          </a:p>
        </p:txBody>
      </p:sp>
      <p:pic>
        <p:nvPicPr>
          <p:cNvPr id="245" name="Google Shape;245;p18"/>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246" name="Google Shape;246;p18"/>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247" name="Google Shape;247;p18"/>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248" name="Google Shape;248;p18"/>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249" name="Google Shape;249;p18"/>
          <p:cNvSpPr txBox="1"/>
          <p:nvPr/>
        </p:nvSpPr>
        <p:spPr>
          <a:xfrm>
            <a:off x="594300" y="807688"/>
            <a:ext cx="6583800" cy="1135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Research the assigned genocide (Armenian or Holodomor) with your group, and explain how each stage of genocide occurred.</a:t>
            </a:r>
            <a:endParaRPr sz="1200">
              <a:solidFill>
                <a:schemeClr val="dk1"/>
              </a:solidFill>
              <a:latin typeface="Halant"/>
              <a:ea typeface="Halant"/>
              <a:cs typeface="Halant"/>
              <a:sym typeface="Halant"/>
            </a:endParaRPr>
          </a:p>
        </p:txBody>
      </p:sp>
      <p:sp>
        <p:nvSpPr>
          <p:cNvPr id="250" name="Google Shape;250;p18"/>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
        <p:nvSpPr>
          <p:cNvPr id="251" name="Google Shape;251;p18"/>
          <p:cNvSpPr txBox="1"/>
          <p:nvPr/>
        </p:nvSpPr>
        <p:spPr>
          <a:xfrm>
            <a:off x="4730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Classification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Stalin focused on the “us vs. them” of those in favor of collectivization vs., those who opposed it, namely targeting Ukrainians as they had their own agenda.</a:t>
            </a:r>
            <a:endParaRPr b="1" sz="1100">
              <a:solidFill>
                <a:srgbClr val="E95C3D"/>
              </a:solidFill>
              <a:latin typeface="Inter"/>
              <a:ea typeface="Inter"/>
              <a:cs typeface="Inter"/>
              <a:sym typeface="Inter"/>
            </a:endParaRPr>
          </a:p>
        </p:txBody>
      </p:sp>
      <p:grpSp>
        <p:nvGrpSpPr>
          <p:cNvPr id="252" name="Google Shape;252;p18"/>
          <p:cNvGrpSpPr/>
          <p:nvPr/>
        </p:nvGrpSpPr>
        <p:grpSpPr>
          <a:xfrm>
            <a:off x="132802" y="2039739"/>
            <a:ext cx="569563" cy="620245"/>
            <a:chOff x="188887" y="6136025"/>
            <a:chExt cx="623700" cy="671551"/>
          </a:xfrm>
        </p:grpSpPr>
        <p:grpSp>
          <p:nvGrpSpPr>
            <p:cNvPr id="253" name="Google Shape;253;p18"/>
            <p:cNvGrpSpPr/>
            <p:nvPr/>
          </p:nvGrpSpPr>
          <p:grpSpPr>
            <a:xfrm>
              <a:off x="188900" y="6136025"/>
              <a:ext cx="623661" cy="655198"/>
              <a:chOff x="0" y="-56030"/>
              <a:chExt cx="812800" cy="812800"/>
            </a:xfrm>
          </p:grpSpPr>
          <p:sp>
            <p:nvSpPr>
              <p:cNvPr id="254" name="Google Shape;254;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55" name="Google Shape;255;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56" name="Google Shape;256;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a:t>
              </a:r>
              <a:endParaRPr sz="200">
                <a:solidFill>
                  <a:srgbClr val="FFFFFF"/>
                </a:solidFill>
              </a:endParaRPr>
            </a:p>
          </p:txBody>
        </p:sp>
      </p:grpSp>
      <p:sp>
        <p:nvSpPr>
          <p:cNvPr id="257" name="Google Shape;257;p18"/>
          <p:cNvSpPr txBox="1"/>
          <p:nvPr/>
        </p:nvSpPr>
        <p:spPr>
          <a:xfrm>
            <a:off x="29876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Symbolization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Wealthy independent farmers were called “kulaks.” Inventories of farms were filed by examination commissions to find undercover capitalist “spies.”</a:t>
            </a:r>
            <a:r>
              <a:rPr b="1" lang="en" sz="1200">
                <a:solidFill>
                  <a:srgbClr val="E95C3D"/>
                </a:solidFill>
                <a:latin typeface="Inter"/>
                <a:ea typeface="Inter"/>
                <a:cs typeface="Inter"/>
                <a:sym typeface="Inter"/>
              </a:rPr>
              <a:t> </a:t>
            </a:r>
            <a:endParaRPr b="1" sz="1200">
              <a:solidFill>
                <a:srgbClr val="E95C3D"/>
              </a:solidFill>
              <a:latin typeface="Inter"/>
              <a:ea typeface="Inter"/>
              <a:cs typeface="Inter"/>
              <a:sym typeface="Inter"/>
            </a:endParaRPr>
          </a:p>
        </p:txBody>
      </p:sp>
      <p:grpSp>
        <p:nvGrpSpPr>
          <p:cNvPr id="258" name="Google Shape;258;p18"/>
          <p:cNvGrpSpPr/>
          <p:nvPr/>
        </p:nvGrpSpPr>
        <p:grpSpPr>
          <a:xfrm>
            <a:off x="2647402" y="2039739"/>
            <a:ext cx="569563" cy="620245"/>
            <a:chOff x="188887" y="6136025"/>
            <a:chExt cx="623700" cy="671551"/>
          </a:xfrm>
        </p:grpSpPr>
        <p:grpSp>
          <p:nvGrpSpPr>
            <p:cNvPr id="259" name="Google Shape;259;p18"/>
            <p:cNvGrpSpPr/>
            <p:nvPr/>
          </p:nvGrpSpPr>
          <p:grpSpPr>
            <a:xfrm>
              <a:off x="188900" y="6136025"/>
              <a:ext cx="623661" cy="655198"/>
              <a:chOff x="0" y="-56030"/>
              <a:chExt cx="812800" cy="812800"/>
            </a:xfrm>
          </p:grpSpPr>
          <p:sp>
            <p:nvSpPr>
              <p:cNvPr id="260" name="Google Shape;260;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1" name="Google Shape;261;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62" name="Google Shape;262;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2</a:t>
              </a:r>
              <a:endParaRPr sz="200">
                <a:solidFill>
                  <a:srgbClr val="FFFFFF"/>
                </a:solidFill>
              </a:endParaRPr>
            </a:p>
          </p:txBody>
        </p:sp>
      </p:grpSp>
      <p:sp>
        <p:nvSpPr>
          <p:cNvPr id="263" name="Google Shape;263;p18"/>
          <p:cNvSpPr txBox="1"/>
          <p:nvPr/>
        </p:nvSpPr>
        <p:spPr>
          <a:xfrm>
            <a:off x="5502256" y="21797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Discrimination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The secret police and militias took the homes and land of the “kulaks” as well as their personal belongings as a way to show the punishments for those who opposed collectivization. </a:t>
            </a:r>
            <a:endParaRPr b="1" sz="1100">
              <a:solidFill>
                <a:srgbClr val="E95C3D"/>
              </a:solidFill>
              <a:latin typeface="Inter"/>
              <a:ea typeface="Inter"/>
              <a:cs typeface="Inter"/>
              <a:sym typeface="Inter"/>
            </a:endParaRPr>
          </a:p>
        </p:txBody>
      </p:sp>
      <p:grpSp>
        <p:nvGrpSpPr>
          <p:cNvPr id="264" name="Google Shape;264;p18"/>
          <p:cNvGrpSpPr/>
          <p:nvPr/>
        </p:nvGrpSpPr>
        <p:grpSpPr>
          <a:xfrm>
            <a:off x="5162002" y="2039739"/>
            <a:ext cx="569563" cy="620245"/>
            <a:chOff x="188887" y="6136025"/>
            <a:chExt cx="623700" cy="671551"/>
          </a:xfrm>
        </p:grpSpPr>
        <p:grpSp>
          <p:nvGrpSpPr>
            <p:cNvPr id="265" name="Google Shape;265;p18"/>
            <p:cNvGrpSpPr/>
            <p:nvPr/>
          </p:nvGrpSpPr>
          <p:grpSpPr>
            <a:xfrm>
              <a:off x="188900" y="6136025"/>
              <a:ext cx="623661" cy="655198"/>
              <a:chOff x="0" y="-56030"/>
              <a:chExt cx="812800" cy="812800"/>
            </a:xfrm>
          </p:grpSpPr>
          <p:sp>
            <p:nvSpPr>
              <p:cNvPr id="266" name="Google Shape;266;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67" name="Google Shape;267;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68" name="Google Shape;268;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3</a:t>
              </a:r>
              <a:endParaRPr sz="200">
                <a:solidFill>
                  <a:srgbClr val="FFFFFF"/>
                </a:solidFill>
              </a:endParaRPr>
            </a:p>
          </p:txBody>
        </p:sp>
      </p:grpSp>
      <p:sp>
        <p:nvSpPr>
          <p:cNvPr id="269" name="Google Shape;269;p18"/>
          <p:cNvSpPr txBox="1"/>
          <p:nvPr/>
        </p:nvSpPr>
        <p:spPr>
          <a:xfrm>
            <a:off x="4730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Dehumanization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100">
                <a:solidFill>
                  <a:srgbClr val="E95C3D"/>
                </a:solidFill>
                <a:latin typeface="Inter"/>
                <a:ea typeface="Inter"/>
                <a:cs typeface="Inter"/>
                <a:sym typeface="Inter"/>
              </a:rPr>
              <a:t>Starting with Lenin, “kulaks” were described as inhuman things such as vampires and leeches. The government portrayed them as subhuman spies and pests.</a:t>
            </a:r>
            <a:endParaRPr b="1" sz="1100">
              <a:solidFill>
                <a:srgbClr val="E95C3D"/>
              </a:solidFill>
              <a:latin typeface="Inter"/>
              <a:ea typeface="Inter"/>
              <a:cs typeface="Inter"/>
              <a:sym typeface="Inter"/>
            </a:endParaRPr>
          </a:p>
        </p:txBody>
      </p:sp>
      <p:grpSp>
        <p:nvGrpSpPr>
          <p:cNvPr id="270" name="Google Shape;270;p18"/>
          <p:cNvGrpSpPr/>
          <p:nvPr/>
        </p:nvGrpSpPr>
        <p:grpSpPr>
          <a:xfrm>
            <a:off x="132802" y="3792339"/>
            <a:ext cx="569563" cy="620245"/>
            <a:chOff x="188887" y="6136025"/>
            <a:chExt cx="623700" cy="671551"/>
          </a:xfrm>
        </p:grpSpPr>
        <p:grpSp>
          <p:nvGrpSpPr>
            <p:cNvPr id="271" name="Google Shape;271;p18"/>
            <p:cNvGrpSpPr/>
            <p:nvPr/>
          </p:nvGrpSpPr>
          <p:grpSpPr>
            <a:xfrm>
              <a:off x="188900" y="6136025"/>
              <a:ext cx="623661" cy="655198"/>
              <a:chOff x="0" y="-56030"/>
              <a:chExt cx="812800" cy="812800"/>
            </a:xfrm>
          </p:grpSpPr>
          <p:sp>
            <p:nvSpPr>
              <p:cNvPr id="272" name="Google Shape;272;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3" name="Google Shape;273;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74" name="Google Shape;274;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4</a:t>
              </a:r>
              <a:endParaRPr sz="200">
                <a:solidFill>
                  <a:srgbClr val="FFFFFF"/>
                </a:solidFill>
              </a:endParaRPr>
            </a:p>
          </p:txBody>
        </p:sp>
      </p:grpSp>
      <p:sp>
        <p:nvSpPr>
          <p:cNvPr id="275" name="Google Shape;275;p18"/>
          <p:cNvSpPr txBox="1"/>
          <p:nvPr/>
        </p:nvSpPr>
        <p:spPr>
          <a:xfrm>
            <a:off x="29876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Organization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800">
                <a:solidFill>
                  <a:srgbClr val="E95C3D"/>
                </a:solidFill>
                <a:latin typeface="Inter"/>
                <a:ea typeface="Inter"/>
                <a:cs typeface="Inter"/>
                <a:sym typeface="Inter"/>
              </a:rPr>
              <a:t>In 1930 the “dekulakization” process was formalized. The first policy took away the mobility rights of the kulaks and prohibited them from selling property (“counter-revolutionary kulak activ”.) Then, the “kulak activ” was targeted and more than 50,000 families were forcefully deported. FInally, “non-hostile kulaks” lost their properties and they were resettled into concentration settlement sites. </a:t>
            </a:r>
            <a:endParaRPr b="1" sz="800">
              <a:solidFill>
                <a:srgbClr val="E95C3D"/>
              </a:solidFill>
              <a:latin typeface="Inter"/>
              <a:ea typeface="Inter"/>
              <a:cs typeface="Inter"/>
              <a:sym typeface="Inter"/>
            </a:endParaRPr>
          </a:p>
        </p:txBody>
      </p:sp>
      <p:grpSp>
        <p:nvGrpSpPr>
          <p:cNvPr id="276" name="Google Shape;276;p18"/>
          <p:cNvGrpSpPr/>
          <p:nvPr/>
        </p:nvGrpSpPr>
        <p:grpSpPr>
          <a:xfrm>
            <a:off x="2647402" y="3792339"/>
            <a:ext cx="569563" cy="620245"/>
            <a:chOff x="188887" y="6136025"/>
            <a:chExt cx="623700" cy="671551"/>
          </a:xfrm>
        </p:grpSpPr>
        <p:grpSp>
          <p:nvGrpSpPr>
            <p:cNvPr id="277" name="Google Shape;277;p18"/>
            <p:cNvGrpSpPr/>
            <p:nvPr/>
          </p:nvGrpSpPr>
          <p:grpSpPr>
            <a:xfrm>
              <a:off x="188900" y="6136025"/>
              <a:ext cx="623661" cy="655198"/>
              <a:chOff x="0" y="-56030"/>
              <a:chExt cx="812800" cy="812800"/>
            </a:xfrm>
          </p:grpSpPr>
          <p:sp>
            <p:nvSpPr>
              <p:cNvPr id="278" name="Google Shape;278;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9" name="Google Shape;279;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80" name="Google Shape;280;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5</a:t>
              </a:r>
              <a:endParaRPr sz="200">
                <a:solidFill>
                  <a:srgbClr val="FFFFFF"/>
                </a:solidFill>
              </a:endParaRPr>
            </a:p>
          </p:txBody>
        </p:sp>
      </p:grpSp>
      <p:sp>
        <p:nvSpPr>
          <p:cNvPr id="281" name="Google Shape;281;p18"/>
          <p:cNvSpPr txBox="1"/>
          <p:nvPr/>
        </p:nvSpPr>
        <p:spPr>
          <a:xfrm>
            <a:off x="5502256" y="39323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Polarization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800">
                <a:solidFill>
                  <a:srgbClr val="E95C3D"/>
                </a:solidFill>
                <a:latin typeface="Inter"/>
                <a:ea typeface="Inter"/>
                <a:cs typeface="Inter"/>
                <a:sym typeface="Inter"/>
              </a:rPr>
              <a:t>The grain produced in Ukraine was exported to European countries and sold for inexpensive prices to western markets. The profits that the USSR gained were channeled directly into Stalin’s Five Year Plan to further solidify the success of the communist ideology. Local activists known as “brigades” formed in Ukrainian villages to search for hidden food in homes and penalize anyone found guilty.</a:t>
            </a:r>
            <a:endParaRPr b="1" sz="800">
              <a:solidFill>
                <a:srgbClr val="E95C3D"/>
              </a:solidFill>
              <a:latin typeface="Inter"/>
              <a:ea typeface="Inter"/>
              <a:cs typeface="Inter"/>
              <a:sym typeface="Inter"/>
            </a:endParaRPr>
          </a:p>
        </p:txBody>
      </p:sp>
      <p:grpSp>
        <p:nvGrpSpPr>
          <p:cNvPr id="282" name="Google Shape;282;p18"/>
          <p:cNvGrpSpPr/>
          <p:nvPr/>
        </p:nvGrpSpPr>
        <p:grpSpPr>
          <a:xfrm>
            <a:off x="5162002" y="3792339"/>
            <a:ext cx="569563" cy="620245"/>
            <a:chOff x="188887" y="6136025"/>
            <a:chExt cx="623700" cy="671551"/>
          </a:xfrm>
        </p:grpSpPr>
        <p:grpSp>
          <p:nvGrpSpPr>
            <p:cNvPr id="283" name="Google Shape;283;p18"/>
            <p:cNvGrpSpPr/>
            <p:nvPr/>
          </p:nvGrpSpPr>
          <p:grpSpPr>
            <a:xfrm>
              <a:off x="188900" y="6136025"/>
              <a:ext cx="623661" cy="655198"/>
              <a:chOff x="0" y="-56030"/>
              <a:chExt cx="812800" cy="812800"/>
            </a:xfrm>
          </p:grpSpPr>
          <p:sp>
            <p:nvSpPr>
              <p:cNvPr id="284" name="Google Shape;284;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85" name="Google Shape;285;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86" name="Google Shape;286;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6</a:t>
              </a:r>
              <a:endParaRPr sz="200">
                <a:solidFill>
                  <a:srgbClr val="FFFFFF"/>
                </a:solidFill>
              </a:endParaRPr>
            </a:p>
          </p:txBody>
        </p:sp>
      </p:grpSp>
      <p:sp>
        <p:nvSpPr>
          <p:cNvPr id="287" name="Google Shape;287;p18"/>
          <p:cNvSpPr txBox="1"/>
          <p:nvPr/>
        </p:nvSpPr>
        <p:spPr>
          <a:xfrm>
            <a:off x="4730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Preparation</a:t>
            </a:r>
            <a:endParaRPr b="1" sz="1200">
              <a:solidFill>
                <a:srgbClr val="231F20"/>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800">
                <a:solidFill>
                  <a:srgbClr val="E95C3D"/>
                </a:solidFill>
                <a:latin typeface="Inter"/>
                <a:ea typeface="Inter"/>
                <a:cs typeface="Inter"/>
                <a:sym typeface="Inter"/>
              </a:rPr>
              <a:t>Quotas for Ukrainian production were implemented that were intentionally too high for any family to ever meet. As a result, starvation began to grow. Villages were put on blacklists if they did not make their quotas, and military troops blockaded the villages so that they could not receive any supplies.</a:t>
            </a:r>
            <a:endParaRPr b="1" sz="1200">
              <a:solidFill>
                <a:srgbClr val="E95C3D"/>
              </a:solidFill>
              <a:latin typeface="Inter"/>
              <a:ea typeface="Inter"/>
              <a:cs typeface="Inter"/>
              <a:sym typeface="Inter"/>
            </a:endParaRPr>
          </a:p>
        </p:txBody>
      </p:sp>
      <p:grpSp>
        <p:nvGrpSpPr>
          <p:cNvPr id="288" name="Google Shape;288;p18"/>
          <p:cNvGrpSpPr/>
          <p:nvPr/>
        </p:nvGrpSpPr>
        <p:grpSpPr>
          <a:xfrm>
            <a:off x="132802" y="5544939"/>
            <a:ext cx="569563" cy="620245"/>
            <a:chOff x="188887" y="6136025"/>
            <a:chExt cx="623700" cy="671551"/>
          </a:xfrm>
        </p:grpSpPr>
        <p:grpSp>
          <p:nvGrpSpPr>
            <p:cNvPr id="289" name="Google Shape;289;p18"/>
            <p:cNvGrpSpPr/>
            <p:nvPr/>
          </p:nvGrpSpPr>
          <p:grpSpPr>
            <a:xfrm>
              <a:off x="188900" y="6136025"/>
              <a:ext cx="623661" cy="655198"/>
              <a:chOff x="0" y="-56030"/>
              <a:chExt cx="812800" cy="812800"/>
            </a:xfrm>
          </p:grpSpPr>
          <p:sp>
            <p:nvSpPr>
              <p:cNvPr id="290" name="Google Shape;290;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91" name="Google Shape;291;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92" name="Google Shape;292;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7</a:t>
              </a:r>
              <a:endParaRPr sz="200">
                <a:solidFill>
                  <a:srgbClr val="FFFFFF"/>
                </a:solidFill>
              </a:endParaRPr>
            </a:p>
          </p:txBody>
        </p:sp>
      </p:grpSp>
      <p:sp>
        <p:nvSpPr>
          <p:cNvPr id="293" name="Google Shape;293;p18"/>
          <p:cNvSpPr txBox="1"/>
          <p:nvPr/>
        </p:nvSpPr>
        <p:spPr>
          <a:xfrm>
            <a:off x="29876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Persecution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Ukrainians were not allowed to leave their villages and were basically cut off from the outside world, making it impossible for them to procure food needed for survival. Those found stealing food (even a small amount) were killed.</a:t>
            </a:r>
            <a:endParaRPr b="1" sz="1000">
              <a:solidFill>
                <a:srgbClr val="E95C3D"/>
              </a:solidFill>
              <a:latin typeface="Inter"/>
              <a:ea typeface="Inter"/>
              <a:cs typeface="Inter"/>
              <a:sym typeface="Inter"/>
            </a:endParaRPr>
          </a:p>
        </p:txBody>
      </p:sp>
      <p:grpSp>
        <p:nvGrpSpPr>
          <p:cNvPr id="294" name="Google Shape;294;p18"/>
          <p:cNvGrpSpPr/>
          <p:nvPr/>
        </p:nvGrpSpPr>
        <p:grpSpPr>
          <a:xfrm>
            <a:off x="2647402" y="5544939"/>
            <a:ext cx="569563" cy="620245"/>
            <a:chOff x="188887" y="6136025"/>
            <a:chExt cx="623700" cy="671551"/>
          </a:xfrm>
        </p:grpSpPr>
        <p:grpSp>
          <p:nvGrpSpPr>
            <p:cNvPr id="295" name="Google Shape;295;p18"/>
            <p:cNvGrpSpPr/>
            <p:nvPr/>
          </p:nvGrpSpPr>
          <p:grpSpPr>
            <a:xfrm>
              <a:off x="188900" y="6136025"/>
              <a:ext cx="623661" cy="655198"/>
              <a:chOff x="0" y="-56030"/>
              <a:chExt cx="812800" cy="812800"/>
            </a:xfrm>
          </p:grpSpPr>
          <p:sp>
            <p:nvSpPr>
              <p:cNvPr id="296" name="Google Shape;296;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97" name="Google Shape;297;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298" name="Google Shape;298;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8</a:t>
              </a:r>
              <a:endParaRPr sz="200">
                <a:solidFill>
                  <a:srgbClr val="FFFFFF"/>
                </a:solidFill>
              </a:endParaRPr>
            </a:p>
          </p:txBody>
        </p:sp>
      </p:grpSp>
      <p:sp>
        <p:nvSpPr>
          <p:cNvPr id="299" name="Google Shape;299;p18"/>
          <p:cNvSpPr txBox="1"/>
          <p:nvPr/>
        </p:nvSpPr>
        <p:spPr>
          <a:xfrm>
            <a:off x="5502256" y="56849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Extermination</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700">
                <a:solidFill>
                  <a:srgbClr val="E95C3D"/>
                </a:solidFill>
                <a:latin typeface="Inter"/>
                <a:ea typeface="Inter"/>
                <a:cs typeface="Inter"/>
                <a:sym typeface="Inter"/>
              </a:rPr>
              <a:t>Independent farmers could not meet their quotas, so they were punished by taking away seeds that were being saved for later and adding fines to the prices of meats and potatoes. Families had little to no access to nutritious foods and ate inedible substances like tree bark to survive. Soldiers guarded fields so no crops could be stolen. It was a crime punishable by death to steal even a few stalks of grain. From starvation alone about 10 million Ukrainians died.</a:t>
            </a:r>
            <a:endParaRPr b="1" sz="700">
              <a:solidFill>
                <a:srgbClr val="E95C3D"/>
              </a:solidFill>
              <a:latin typeface="Inter"/>
              <a:ea typeface="Inter"/>
              <a:cs typeface="Inter"/>
              <a:sym typeface="Inter"/>
            </a:endParaRPr>
          </a:p>
        </p:txBody>
      </p:sp>
      <p:grpSp>
        <p:nvGrpSpPr>
          <p:cNvPr id="300" name="Google Shape;300;p18"/>
          <p:cNvGrpSpPr/>
          <p:nvPr/>
        </p:nvGrpSpPr>
        <p:grpSpPr>
          <a:xfrm>
            <a:off x="5162002" y="5544939"/>
            <a:ext cx="569563" cy="620245"/>
            <a:chOff x="188887" y="6136025"/>
            <a:chExt cx="623700" cy="671551"/>
          </a:xfrm>
        </p:grpSpPr>
        <p:grpSp>
          <p:nvGrpSpPr>
            <p:cNvPr id="301" name="Google Shape;301;p18"/>
            <p:cNvGrpSpPr/>
            <p:nvPr/>
          </p:nvGrpSpPr>
          <p:grpSpPr>
            <a:xfrm>
              <a:off x="188900" y="6136025"/>
              <a:ext cx="623661" cy="655198"/>
              <a:chOff x="0" y="-56030"/>
              <a:chExt cx="812800" cy="812800"/>
            </a:xfrm>
          </p:grpSpPr>
          <p:sp>
            <p:nvSpPr>
              <p:cNvPr id="302" name="Google Shape;302;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03" name="Google Shape;303;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304" name="Google Shape;304;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9</a:t>
              </a:r>
              <a:endParaRPr sz="200">
                <a:solidFill>
                  <a:srgbClr val="FFFFFF"/>
                </a:solidFill>
              </a:endParaRPr>
            </a:p>
          </p:txBody>
        </p:sp>
      </p:grpSp>
      <p:sp>
        <p:nvSpPr>
          <p:cNvPr id="305" name="Google Shape;305;p18"/>
          <p:cNvSpPr txBox="1"/>
          <p:nvPr/>
        </p:nvSpPr>
        <p:spPr>
          <a:xfrm>
            <a:off x="473056" y="7437523"/>
            <a:ext cx="2108100" cy="1620900"/>
          </a:xfrm>
          <a:prstGeom prst="rect">
            <a:avLst/>
          </a:prstGeom>
          <a:no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rgbClr val="231F20"/>
                </a:solidFill>
                <a:latin typeface="Inter"/>
                <a:ea typeface="Inter"/>
                <a:cs typeface="Inter"/>
                <a:sym typeface="Inter"/>
              </a:rPr>
              <a:t>Denial</a:t>
            </a:r>
            <a:endParaRPr b="1" sz="1200">
              <a:solidFill>
                <a:srgbClr val="231F20"/>
              </a:solidFill>
              <a:latin typeface="Inter"/>
              <a:ea typeface="Inter"/>
              <a:cs typeface="Inter"/>
              <a:sym typeface="Inter"/>
            </a:endParaRPr>
          </a:p>
          <a:p>
            <a:pPr indent="0" lvl="0" marL="0" rtl="0" algn="l">
              <a:spcBef>
                <a:spcPts val="0"/>
              </a:spcBef>
              <a:spcAft>
                <a:spcPts val="0"/>
              </a:spcAft>
              <a:buNone/>
            </a:pPr>
            <a:r>
              <a:rPr b="1" lang="en" sz="800">
                <a:solidFill>
                  <a:srgbClr val="E95C3D"/>
                </a:solidFill>
                <a:latin typeface="Inter"/>
                <a:ea typeface="Inter"/>
                <a:cs typeface="Inter"/>
                <a:sym typeface="Inter"/>
              </a:rPr>
              <a:t>The government denied any claims of starvation and hunger, going as far as falsifying numbers such as death tolls. Propaganda pushed the idea that the Soviet Union was a paradise with more than enough food, and Stalin did his best to ensure that the truth was not leaked to foreign governments, from whom he denied food aid. Russia still does not fully recognize Holodomor as a targeted genocide.</a:t>
            </a:r>
            <a:endParaRPr b="1" sz="800">
              <a:solidFill>
                <a:srgbClr val="E95C3D"/>
              </a:solidFill>
              <a:latin typeface="Inter"/>
              <a:ea typeface="Inter"/>
              <a:cs typeface="Inter"/>
              <a:sym typeface="Inter"/>
            </a:endParaRPr>
          </a:p>
        </p:txBody>
      </p:sp>
      <p:grpSp>
        <p:nvGrpSpPr>
          <p:cNvPr id="306" name="Google Shape;306;p18"/>
          <p:cNvGrpSpPr/>
          <p:nvPr/>
        </p:nvGrpSpPr>
        <p:grpSpPr>
          <a:xfrm>
            <a:off x="132802" y="7297539"/>
            <a:ext cx="569563" cy="620245"/>
            <a:chOff x="188887" y="6136025"/>
            <a:chExt cx="623700" cy="671551"/>
          </a:xfrm>
        </p:grpSpPr>
        <p:grpSp>
          <p:nvGrpSpPr>
            <p:cNvPr id="307" name="Google Shape;307;p18"/>
            <p:cNvGrpSpPr/>
            <p:nvPr/>
          </p:nvGrpSpPr>
          <p:grpSpPr>
            <a:xfrm>
              <a:off x="188900" y="6136025"/>
              <a:ext cx="623661" cy="655198"/>
              <a:chOff x="0" y="-56030"/>
              <a:chExt cx="812800" cy="812800"/>
            </a:xfrm>
          </p:grpSpPr>
          <p:sp>
            <p:nvSpPr>
              <p:cNvPr id="308" name="Google Shape;308;p18"/>
              <p:cNvSpPr/>
              <p:nvPr/>
            </p:nvSpPr>
            <p:spPr>
              <a:xfrm>
                <a:off x="0" y="-56030"/>
                <a:ext cx="812800" cy="812800"/>
              </a:xfrm>
              <a:custGeom>
                <a:rect b="b" l="l" r="r" t="t"/>
                <a:pathLst>
                  <a:path extrusionOk="0" h="812800" w="812800">
                    <a:moveTo>
                      <a:pt x="406400" y="0"/>
                    </a:moveTo>
                    <a:cubicBezTo>
                      <a:pt x="181951" y="0"/>
                      <a:pt x="0" y="181951"/>
                      <a:pt x="0" y="406400"/>
                    </a:cubicBezTo>
                    <a:cubicBezTo>
                      <a:pt x="0" y="630849"/>
                      <a:pt x="181951" y="812800"/>
                      <a:pt x="406400" y="812800"/>
                    </a:cubicBezTo>
                    <a:cubicBezTo>
                      <a:pt x="630849" y="812800"/>
                      <a:pt x="812800" y="630849"/>
                      <a:pt x="812800" y="406400"/>
                    </a:cubicBezTo>
                    <a:cubicBezTo>
                      <a:pt x="812800" y="181951"/>
                      <a:pt x="630849" y="0"/>
                      <a:pt x="406400" y="0"/>
                    </a:cubicBezTo>
                    <a:close/>
                  </a:path>
                </a:pathLst>
              </a:custGeom>
              <a:solidFill>
                <a:srgbClr val="231F2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09" name="Google Shape;309;p18"/>
              <p:cNvSpPr txBox="1"/>
              <p:nvPr/>
            </p:nvSpPr>
            <p:spPr>
              <a:xfrm>
                <a:off x="76200" y="38100"/>
                <a:ext cx="660300" cy="698400"/>
              </a:xfrm>
              <a:prstGeom prst="rect">
                <a:avLst/>
              </a:prstGeom>
              <a:noFill/>
              <a:ln>
                <a:noFill/>
              </a:ln>
            </p:spPr>
            <p:txBody>
              <a:bodyPr anchorCtr="0" anchor="ctr" bIns="50800" lIns="50800" spcFirstLastPara="1" rIns="50800" wrap="square" tIns="50800">
                <a:noAutofit/>
              </a:bodyPr>
              <a:lstStyle/>
              <a:p>
                <a:pPr indent="0" lvl="0" marL="0" marR="0" rtl="0" algn="ctr">
                  <a:lnSpc>
                    <a:spcPct val="147722"/>
                  </a:lnSpc>
                  <a:spcBef>
                    <a:spcPts val="0"/>
                  </a:spcBef>
                  <a:spcAft>
                    <a:spcPts val="0"/>
                  </a:spcAft>
                  <a:buNone/>
                </a:pPr>
                <a:r>
                  <a:t/>
                </a:r>
                <a:endParaRPr b="0" i="0" sz="1800" u="none" cap="none" strike="noStrike">
                  <a:solidFill>
                    <a:srgbClr val="000000"/>
                  </a:solidFill>
                  <a:latin typeface="Calibri"/>
                  <a:ea typeface="Calibri"/>
                  <a:cs typeface="Calibri"/>
                  <a:sym typeface="Calibri"/>
                </a:endParaRPr>
              </a:p>
            </p:txBody>
          </p:sp>
        </p:grpSp>
        <p:sp>
          <p:nvSpPr>
            <p:cNvPr id="310" name="Google Shape;310;p18"/>
            <p:cNvSpPr txBox="1"/>
            <p:nvPr/>
          </p:nvSpPr>
          <p:spPr>
            <a:xfrm>
              <a:off x="188887" y="6168577"/>
              <a:ext cx="623700" cy="6390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lang="en" sz="3834">
                  <a:solidFill>
                    <a:srgbClr val="FFFFFF"/>
                  </a:solidFill>
                  <a:latin typeface="Halant"/>
                  <a:ea typeface="Halant"/>
                  <a:cs typeface="Halant"/>
                  <a:sym typeface="Halant"/>
                </a:rPr>
                <a:t>10</a:t>
              </a:r>
              <a:endParaRPr sz="200">
                <a:solidFill>
                  <a:srgbClr val="FFFFFF"/>
                </a:solidFill>
              </a:endParaRPr>
            </a:p>
          </p:txBody>
        </p:sp>
      </p:gr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