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DEED6143-0440-42A0-AFB9-351A18B1930E}">
  <a:tblStyle styleId="{DEED6143-0440-42A0-AFB9-351A18B1930E}"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522B4042-AC74-4775-AB7A-792C29F024C0}"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272c80720c_0_339: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272c80720c_0_339: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30ed2cfafe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30ed2cfafe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30da129935_0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30da129935_0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{DEED6143-0440-42A0-AFB9-351A18B1930E}</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457200" marR="0" rtl="0" algn="r">
                        <a:spcBef>
                          <a:spcPts val="0"/>
                        </a:spcBef>
                        <a:spcAft>
                          <a:spcPts val="0"/>
                        </a:spcAft>
                        <a:buNone/>
                      </a:pPr>
                      <a:r>
                        <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Holocaust</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{DEED6143-0440-42A0-AFB9-351A18B1930E}</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the genocide of six million Jews and millions of other groups by Nazi Germany during WWII</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l">
                        <a:spcBef>
                          <a:spcPts val="0"/>
                        </a:spcBef>
                        <a:spcAft>
                          <a:spcPts val="0"/>
                        </a:spcAft>
                        <a:buNone/>
                      </a:pPr>
                      <a:r>
                        <a:rPr lang="en" sz="1800">
                          <a:latin typeface="Inter"/>
                          <a:ea typeface="Inter"/>
                          <a:cs typeface="Inter"/>
                          <a:sym typeface="Inter"/>
                        </a:rPr>
                        <a:t>“The Holocaust is a sacred subject. One should take off one’s shoes when entering its domain, one should tremble each time one pronounces the world.”</a:t>
                      </a:r>
                      <a:endParaRPr sz="1800">
                        <a:latin typeface="Inter"/>
                        <a:ea typeface="Inter"/>
                        <a:cs typeface="Inter"/>
                        <a:sym typeface="Inter"/>
                      </a:endParaRPr>
                    </a:p>
                    <a:p>
                      <a:pPr indent="-342900" lvl="0" marL="457200" marR="0" rtl="0" algn="r">
                        <a:spcBef>
                          <a:spcPts val="0"/>
                        </a:spcBef>
                        <a:spcAft>
                          <a:spcPts val="0"/>
                        </a:spcAft>
                        <a:buSzPts val="1800"/>
                        <a:buFont typeface="Inter"/>
                        <a:buChar char="-"/>
                      </a:pPr>
                      <a:r>
                        <a:rPr lang="en" sz="1800">
                          <a:latin typeface="Inter"/>
                          <a:ea typeface="Inter"/>
                          <a:cs typeface="Inter"/>
                          <a:sym typeface="Inter"/>
                        </a:rPr>
                        <a:t>Elie Wiesel, </a:t>
                      </a:r>
                      <a:r>
                        <a:rPr i="1" lang="en" sz="1800">
                          <a:latin typeface="Inter"/>
                          <a:ea typeface="Inter"/>
                          <a:cs typeface="Inter"/>
                          <a:sym typeface="Inter"/>
                        </a:rPr>
                        <a:t>Elie Wiesel: Conversations</a:t>
                      </a:r>
                      <a:r>
                        <a:rPr lang="en" sz="1800">
                          <a:latin typeface="Inter"/>
                          <a:ea typeface="Inter"/>
                          <a:cs typeface="Inter"/>
                          <a:sym typeface="Inter"/>
                        </a:rPr>
                        <a:t>, 2002.</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Holocaust</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ph idx="2" type="body"/>
          </p:nvPr>
        </p:nvSpPr>
        <p:spPr>
          <a:xfrm>
            <a:off x="3898350" y="-47000"/>
            <a:ext cx="1347300" cy="341100"/>
          </a:xfrm>
          <a:prstGeom prst="rect">
            <a:avLst/>
          </a:prstGeom>
        </p:spPr>
        <p:txBody>
          <a:bodyPr anchorCtr="0" anchor="ctr" bIns="34275" lIns="68575" spcFirstLastPara="1" rIns="68575" wrap="square" tIns="34275">
            <a:normAutofit/>
          </a:bodyPr>
          <a:lstStyle/>
          <a:p>
            <a:pPr indent="0" lvl="0" marL="0" rtl="0" algn="ctr">
              <a:spcBef>
                <a:spcPts val="800"/>
              </a:spcBef>
              <a:spcAft>
                <a:spcPts val="120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76" name="Google Shape;76;p16"/>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77" name="Google Shape;77;p16"/>
          <p:cNvGraphicFramePr/>
          <p:nvPr/>
        </p:nvGraphicFramePr>
        <p:xfrm>
          <a:off x="612375" y="713825"/>
          <a:ext cx="3000000" cy="3000000"/>
        </p:xfrm>
        <a:graphic>
          <a:graphicData uri="http://schemas.openxmlformats.org/drawingml/2006/table">
            <a:tbl>
              <a:tblPr>
                <a:noFill/>
                <a:tableStyleId>{522B4042-AC74-4775-AB7A-792C29F024C0}</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Holocaust</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78" name="Google Shape;78;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