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625e3ba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625e3bad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625e3bade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625e3bade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3f37e6d2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53f37e6d2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3f37e6d26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53f37e6d26_0_6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53f37e6d26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353f37e6d26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3f37e6d26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353f37e6d26_0_10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53f37e6d2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353f37e6d26_0_1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9.jpg"/><Relationship Id="rId5"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03907" y="1527314"/>
            <a:ext cx="7040100" cy="16425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500">
                <a:solidFill>
                  <a:srgbClr val="231F20"/>
                </a:solidFill>
                <a:latin typeface="Halant"/>
                <a:ea typeface="Halant"/>
                <a:cs typeface="Halant"/>
                <a:sym typeface="Halant"/>
              </a:rPr>
              <a:t>INTRODUCTION TO GLOBALIZATION</a:t>
            </a:r>
            <a:endParaRPr sz="5500"/>
          </a:p>
        </p:txBody>
      </p:sp>
      <p:sp>
        <p:nvSpPr>
          <p:cNvPr id="65" name="Google Shape;65;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681901" y="3169829"/>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10: A New Global World</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1154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In what ways does globalization have both a positive and negative impact on countries and regions around the world?</a:t>
            </a:r>
            <a:endParaRPr sz="2500">
              <a:solidFill>
                <a:srgbClr val="231F20"/>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545950" y="1155600"/>
            <a:ext cx="4265700" cy="17700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 sz="2300">
                <a:solidFill>
                  <a:schemeClr val="dk1"/>
                </a:solidFill>
                <a:latin typeface="Inter"/>
                <a:ea typeface="Inter"/>
                <a:cs typeface="Inter"/>
                <a:sym typeface="Inter"/>
              </a:rPr>
              <a:t>Instructions:</a:t>
            </a:r>
            <a:r>
              <a:rPr lang="en" sz="2300">
                <a:solidFill>
                  <a:schemeClr val="dk1"/>
                </a:solidFill>
                <a:latin typeface="Inter"/>
                <a:ea typeface="Inter"/>
                <a:cs typeface="Inter"/>
                <a:sym typeface="Inter"/>
              </a:rPr>
              <a:t> Using the BBC Bitesize Article about globalization, answer the questions on the Globalization Student Worksheet.</a:t>
            </a:r>
            <a:endParaRPr sz="2300">
              <a:solidFill>
                <a:schemeClr val="dk1"/>
              </a:solidFill>
              <a:latin typeface="Inter"/>
              <a:ea typeface="Inter"/>
              <a:cs typeface="Inter"/>
              <a:sym typeface="Inter"/>
            </a:endParaRPr>
          </a:p>
        </p:txBody>
      </p:sp>
      <p:sp>
        <p:nvSpPr>
          <p:cNvPr id="96" name="Google Shape;96;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04" name="Google Shape;104;p15"/>
          <p:cNvGrpSpPr/>
          <p:nvPr/>
        </p:nvGrpSpPr>
        <p:grpSpPr>
          <a:xfrm>
            <a:off x="7929578" y="-49020"/>
            <a:ext cx="781313" cy="885635"/>
            <a:chOff x="0" y="-130721"/>
            <a:chExt cx="2083500" cy="2361695"/>
          </a:xfrm>
        </p:grpSpPr>
        <p:grpSp>
          <p:nvGrpSpPr>
            <p:cNvPr id="105" name="Google Shape;105;p15"/>
            <p:cNvGrpSpPr/>
            <p:nvPr/>
          </p:nvGrpSpPr>
          <p:grpSpPr>
            <a:xfrm>
              <a:off x="75599" y="-130721"/>
              <a:ext cx="1932614" cy="2361695"/>
              <a:chOff x="0" y="-47625"/>
              <a:chExt cx="704100" cy="860425"/>
            </a:xfrm>
          </p:grpSpPr>
          <p:sp>
            <p:nvSpPr>
              <p:cNvPr id="106" name="Google Shape;106;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7" name="Google Shape;107;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8" name="Google Shape;108;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09" name="Google Shape;109;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10" name="Google Shape;110;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WEBQUEST</a:t>
            </a:r>
            <a:endParaRPr sz="700"/>
          </a:p>
        </p:txBody>
      </p:sp>
      <p:pic>
        <p:nvPicPr>
          <p:cNvPr id="111" name="Google Shape;111;p15" title="DC 10th U10 L _ Globalization Student Worksheet.jpg"/>
          <p:cNvPicPr preferRelativeResize="0"/>
          <p:nvPr/>
        </p:nvPicPr>
        <p:blipFill>
          <a:blip r:embed="rId4">
            <a:alphaModFix/>
          </a:blip>
          <a:stretch>
            <a:fillRect/>
          </a:stretch>
        </p:blipFill>
        <p:spPr>
          <a:xfrm>
            <a:off x="5176375" y="1155598"/>
            <a:ext cx="2482496" cy="3212674"/>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6"/>
          <p:cNvSpPr txBox="1"/>
          <p:nvPr/>
        </p:nvSpPr>
        <p:spPr>
          <a:xfrm>
            <a:off x="545950" y="1155600"/>
            <a:ext cx="4265700" cy="2124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b="1"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AutoNum type="arabicPeriod"/>
            </a:pPr>
            <a:r>
              <a:rPr lang="en" sz="2300">
                <a:solidFill>
                  <a:schemeClr val="dk1"/>
                </a:solidFill>
                <a:latin typeface="Inter"/>
                <a:ea typeface="Inter"/>
                <a:cs typeface="Inter"/>
                <a:sym typeface="Inter"/>
              </a:rPr>
              <a:t>What is the most positive impact of globalization?</a:t>
            </a:r>
            <a:endParaRPr sz="2300">
              <a:solidFill>
                <a:schemeClr val="dk1"/>
              </a:solidFill>
              <a:latin typeface="Inter"/>
              <a:ea typeface="Inter"/>
              <a:cs typeface="Inter"/>
              <a:sym typeface="Inter"/>
            </a:endParaRPr>
          </a:p>
          <a:p>
            <a:pPr indent="0" lvl="0" marL="457200" rtl="0" algn="l">
              <a:spcBef>
                <a:spcPts val="0"/>
              </a:spcBef>
              <a:spcAft>
                <a:spcPts val="0"/>
              </a:spcAft>
              <a:buNone/>
            </a:pPr>
            <a:r>
              <a:t/>
            </a:r>
            <a:endParaRPr sz="2300">
              <a:solidFill>
                <a:schemeClr val="dk1"/>
              </a:solidFill>
              <a:latin typeface="Inter"/>
              <a:ea typeface="Inter"/>
              <a:cs typeface="Inter"/>
              <a:sym typeface="Inter"/>
            </a:endParaRPr>
          </a:p>
          <a:p>
            <a:pPr indent="-374650" lvl="0" marL="457200" rtl="0" algn="l">
              <a:spcBef>
                <a:spcPts val="0"/>
              </a:spcBef>
              <a:spcAft>
                <a:spcPts val="0"/>
              </a:spcAft>
              <a:buClr>
                <a:schemeClr val="dk1"/>
              </a:buClr>
              <a:buSzPts val="2300"/>
              <a:buFont typeface="Inter"/>
              <a:buAutoNum type="arabicPeriod"/>
            </a:pPr>
            <a:r>
              <a:rPr lang="en" sz="2300">
                <a:solidFill>
                  <a:schemeClr val="dk1"/>
                </a:solidFill>
                <a:latin typeface="Inter"/>
                <a:ea typeface="Inter"/>
                <a:cs typeface="Inter"/>
                <a:sym typeface="Inter"/>
              </a:rPr>
              <a:t>What is the most negative impact of globalization?</a:t>
            </a:r>
            <a:endParaRPr sz="2300">
              <a:solidFill>
                <a:schemeClr val="dk1"/>
              </a:solidFill>
              <a:latin typeface="Inter"/>
              <a:ea typeface="Inter"/>
              <a:cs typeface="Inter"/>
              <a:sym typeface="Inter"/>
            </a:endParaRPr>
          </a:p>
        </p:txBody>
      </p:sp>
      <p:sp>
        <p:nvSpPr>
          <p:cNvPr id="117" name="Google Shape;117;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8" name="Google Shape;118;p16"/>
          <p:cNvGrpSpPr/>
          <p:nvPr/>
        </p:nvGrpSpPr>
        <p:grpSpPr>
          <a:xfrm>
            <a:off x="-127008" y="4615004"/>
            <a:ext cx="9398022" cy="468724"/>
            <a:chOff x="204" y="0"/>
            <a:chExt cx="25061391" cy="1249931"/>
          </a:xfrm>
        </p:grpSpPr>
        <p:grpSp>
          <p:nvGrpSpPr>
            <p:cNvPr id="119" name="Google Shape;119;p16"/>
            <p:cNvGrpSpPr/>
            <p:nvPr/>
          </p:nvGrpSpPr>
          <p:grpSpPr>
            <a:xfrm rot="5400000">
              <a:off x="12002369" y="-11663474"/>
              <a:ext cx="1249931" cy="24576878"/>
              <a:chOff x="0" y="-38100"/>
              <a:chExt cx="246900" cy="4854692"/>
            </a:xfrm>
          </p:grpSpPr>
          <p:sp>
            <p:nvSpPr>
              <p:cNvPr id="120" name="Google Shape;120;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1" name="Google Shape;121;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2" name="Google Shape;122;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3" name="Google Shape;123;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4" name="Google Shape;124;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25" name="Google Shape;125;p16"/>
          <p:cNvGrpSpPr/>
          <p:nvPr/>
        </p:nvGrpSpPr>
        <p:grpSpPr>
          <a:xfrm>
            <a:off x="7929578" y="-49020"/>
            <a:ext cx="781313" cy="885635"/>
            <a:chOff x="0" y="-130721"/>
            <a:chExt cx="2083500" cy="2361695"/>
          </a:xfrm>
        </p:grpSpPr>
        <p:grpSp>
          <p:nvGrpSpPr>
            <p:cNvPr id="126" name="Google Shape;126;p16"/>
            <p:cNvGrpSpPr/>
            <p:nvPr/>
          </p:nvGrpSpPr>
          <p:grpSpPr>
            <a:xfrm>
              <a:off x="75599" y="-130721"/>
              <a:ext cx="1932614" cy="2361695"/>
              <a:chOff x="0" y="-47625"/>
              <a:chExt cx="704100" cy="860425"/>
            </a:xfrm>
          </p:grpSpPr>
          <p:sp>
            <p:nvSpPr>
              <p:cNvPr id="127" name="Google Shape;127;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8" name="Google Shape;128;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9" name="Google Shape;129;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30" name="Google Shape;130;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1" name="Google Shape;131;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CLASS DISCUSSION</a:t>
            </a:r>
            <a:endParaRPr sz="700"/>
          </a:p>
        </p:txBody>
      </p:sp>
      <p:grpSp>
        <p:nvGrpSpPr>
          <p:cNvPr id="132" name="Google Shape;132;p16"/>
          <p:cNvGrpSpPr/>
          <p:nvPr/>
        </p:nvGrpSpPr>
        <p:grpSpPr>
          <a:xfrm>
            <a:off x="5453846" y="1423607"/>
            <a:ext cx="2944583" cy="2296282"/>
            <a:chOff x="5376825" y="1512437"/>
            <a:chExt cx="3094350" cy="2481394"/>
          </a:xfrm>
        </p:grpSpPr>
        <p:sp>
          <p:nvSpPr>
            <p:cNvPr id="133" name="Google Shape;133;p16"/>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4" name="Google Shape;134;p16"/>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5" name="Google Shape;135;p16"/>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6" name="Google Shape;136;p16"/>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7" name="Google Shape;137;p16"/>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8" name="Google Shape;138;p16"/>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9" name="Google Shape;139;p16"/>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140" name="Google Shape;140;p16"/>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141" name="Google Shape;141;p16"/>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17"/>
          <p:cNvSpPr txBox="1"/>
          <p:nvPr/>
        </p:nvSpPr>
        <p:spPr>
          <a:xfrm>
            <a:off x="545950" y="1384200"/>
            <a:ext cx="8165100" cy="29247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1200"/>
              </a:spcBef>
              <a:spcAft>
                <a:spcPts val="0"/>
              </a:spcAft>
              <a:buClr>
                <a:schemeClr val="dk1"/>
              </a:buClr>
              <a:buSzPts val="1100"/>
              <a:buFont typeface="Arial"/>
              <a:buNone/>
            </a:pPr>
            <a:r>
              <a:rPr i="1" lang="en" sz="1800">
                <a:solidFill>
                  <a:schemeClr val="dk1"/>
                </a:solidFill>
                <a:latin typeface="Inter"/>
                <a:ea typeface="Inter"/>
                <a:cs typeface="Inter"/>
                <a:sym typeface="Inter"/>
              </a:rPr>
              <a:t>The United Nations was established in 1945 after World War II to promote peace and global cooperation. In a General Assembly meeting, representatives from all member countries come together to discuss and vote on major international issues.</a:t>
            </a:r>
            <a:endParaRPr i="1" sz="18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800">
                <a:solidFill>
                  <a:schemeClr val="dk1"/>
                </a:solidFill>
                <a:latin typeface="Inter"/>
                <a:ea typeface="Inter"/>
                <a:cs typeface="Inter"/>
                <a:sym typeface="Inter"/>
              </a:rPr>
              <a:t>Throughout the rest of the unit, you will be a part of a Regional Committee for the United Nations (UN). Each member of your group will be the </a:t>
            </a:r>
            <a:r>
              <a:rPr lang="en" sz="1800">
                <a:solidFill>
                  <a:schemeClr val="dk1"/>
                </a:solidFill>
                <a:latin typeface="Inter"/>
                <a:ea typeface="Inter"/>
                <a:cs typeface="Inter"/>
                <a:sym typeface="Inter"/>
              </a:rPr>
              <a:t>representative</a:t>
            </a:r>
            <a:r>
              <a:rPr lang="en" sz="1800">
                <a:solidFill>
                  <a:schemeClr val="dk1"/>
                </a:solidFill>
                <a:latin typeface="Inter"/>
                <a:ea typeface="Inter"/>
                <a:cs typeface="Inter"/>
                <a:sym typeface="Inter"/>
              </a:rPr>
              <a:t> for a Subcommittee (Migration, Disease &amp; Health, Urbanization, Social &amp; Economic Development, or Climate Change &amp; Environmental Concerns). Each representative will choose a focal country in their region in which to conduct additional research.</a:t>
            </a:r>
            <a:endParaRPr sz="1800">
              <a:solidFill>
                <a:schemeClr val="dk1"/>
              </a:solidFill>
              <a:latin typeface="Inter"/>
              <a:ea typeface="Inter"/>
              <a:cs typeface="Inter"/>
              <a:sym typeface="Inter"/>
            </a:endParaRPr>
          </a:p>
        </p:txBody>
      </p:sp>
      <p:sp>
        <p:nvSpPr>
          <p:cNvPr id="147" name="Google Shape;147;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8" name="Google Shape;148;p17"/>
          <p:cNvGrpSpPr/>
          <p:nvPr/>
        </p:nvGrpSpPr>
        <p:grpSpPr>
          <a:xfrm>
            <a:off x="-127008" y="4615004"/>
            <a:ext cx="9398022" cy="468724"/>
            <a:chOff x="204" y="0"/>
            <a:chExt cx="25061391" cy="1249931"/>
          </a:xfrm>
        </p:grpSpPr>
        <p:grpSp>
          <p:nvGrpSpPr>
            <p:cNvPr id="149" name="Google Shape;149;p17"/>
            <p:cNvGrpSpPr/>
            <p:nvPr/>
          </p:nvGrpSpPr>
          <p:grpSpPr>
            <a:xfrm rot="5400000">
              <a:off x="12002369" y="-11663474"/>
              <a:ext cx="1249931" cy="24576878"/>
              <a:chOff x="0" y="-38100"/>
              <a:chExt cx="246900" cy="4854692"/>
            </a:xfrm>
          </p:grpSpPr>
          <p:sp>
            <p:nvSpPr>
              <p:cNvPr id="150" name="Google Shape;150;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1" name="Google Shape;151;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2" name="Google Shape;152;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3" name="Google Shape;153;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4" name="Google Shape;154;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55" name="Google Shape;155;p17"/>
          <p:cNvGrpSpPr/>
          <p:nvPr/>
        </p:nvGrpSpPr>
        <p:grpSpPr>
          <a:xfrm>
            <a:off x="7929578" y="-49020"/>
            <a:ext cx="781313" cy="885635"/>
            <a:chOff x="0" y="-130721"/>
            <a:chExt cx="2083500" cy="2361695"/>
          </a:xfrm>
        </p:grpSpPr>
        <p:grpSp>
          <p:nvGrpSpPr>
            <p:cNvPr id="156" name="Google Shape;156;p17"/>
            <p:cNvGrpSpPr/>
            <p:nvPr/>
          </p:nvGrpSpPr>
          <p:grpSpPr>
            <a:xfrm>
              <a:off x="75599" y="-130721"/>
              <a:ext cx="1932614" cy="2361695"/>
              <a:chOff x="0" y="-47625"/>
              <a:chExt cx="704100" cy="860425"/>
            </a:xfrm>
          </p:grpSpPr>
          <p:sp>
            <p:nvSpPr>
              <p:cNvPr id="157" name="Google Shape;157;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58" name="Google Shape;158;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9" name="Google Shape;159;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60" name="Google Shape;160;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61" name="Google Shape;161;p17"/>
          <p:cNvSpPr txBox="1"/>
          <p:nvPr/>
        </p:nvSpPr>
        <p:spPr>
          <a:xfrm>
            <a:off x="1276990" y="209550"/>
            <a:ext cx="6590100" cy="1046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400">
                <a:solidFill>
                  <a:srgbClr val="231F20"/>
                </a:solidFill>
                <a:latin typeface="Halant"/>
                <a:ea typeface="Halant"/>
                <a:cs typeface="Halant"/>
                <a:sym typeface="Halant"/>
              </a:rPr>
              <a:t>FINAL ASSESSMENT:</a:t>
            </a:r>
            <a:endParaRPr b="1" sz="34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400">
                <a:solidFill>
                  <a:srgbClr val="231F20"/>
                </a:solidFill>
                <a:latin typeface="Halant"/>
                <a:ea typeface="Halant"/>
                <a:cs typeface="Halant"/>
                <a:sym typeface="Halant"/>
              </a:rPr>
              <a:t>MOCK UN GENERAL ASSEMBLY </a:t>
            </a:r>
            <a:endParaRPr sz="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8"/>
          <p:cNvSpPr txBox="1"/>
          <p:nvPr/>
        </p:nvSpPr>
        <p:spPr>
          <a:xfrm>
            <a:off x="293125" y="1155600"/>
            <a:ext cx="8611200" cy="3232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2100">
                <a:solidFill>
                  <a:schemeClr val="dk1"/>
                </a:solidFill>
                <a:latin typeface="Inter"/>
                <a:ea typeface="Inter"/>
                <a:cs typeface="Inter"/>
                <a:sym typeface="Inter"/>
              </a:rPr>
              <a:t>Each of the following lessons will have a focus tied to the Subcommittees. You will complete the corresponding page in your UN Research Portfolio at the conclusion of each lesson to help you prepare for the General Assembly Meeting (your final assessment).</a:t>
            </a:r>
            <a:endParaRPr sz="2100">
              <a:solidFill>
                <a:schemeClr val="dk1"/>
              </a:solidFill>
              <a:latin typeface="Inter"/>
              <a:ea typeface="Inter"/>
              <a:cs typeface="Inter"/>
              <a:sym typeface="Inter"/>
            </a:endParaRPr>
          </a:p>
          <a:p>
            <a:pPr indent="0" lvl="0" marL="0" rtl="0" algn="l">
              <a:spcBef>
                <a:spcPts val="0"/>
              </a:spcBef>
              <a:spcAft>
                <a:spcPts val="0"/>
              </a:spcAft>
              <a:buNone/>
            </a:pPr>
            <a:r>
              <a:t/>
            </a:r>
            <a:endParaRPr sz="2100">
              <a:solidFill>
                <a:schemeClr val="dk1"/>
              </a:solidFill>
              <a:latin typeface="Inter"/>
              <a:ea typeface="Inter"/>
              <a:cs typeface="Inter"/>
              <a:sym typeface="Inter"/>
            </a:endParaRPr>
          </a:p>
          <a:p>
            <a:pPr indent="0" lvl="0" marL="0" rtl="0" algn="l">
              <a:spcBef>
                <a:spcPts val="0"/>
              </a:spcBef>
              <a:spcAft>
                <a:spcPts val="0"/>
              </a:spcAft>
              <a:buNone/>
            </a:pPr>
            <a:r>
              <a:rPr lang="en" sz="2100">
                <a:solidFill>
                  <a:schemeClr val="dk1"/>
                </a:solidFill>
                <a:latin typeface="Inter"/>
                <a:ea typeface="Inter"/>
                <a:cs typeface="Inter"/>
                <a:sym typeface="Inter"/>
              </a:rPr>
              <a:t>Focus 1: Social &amp; Economic Development</a:t>
            </a:r>
            <a:endParaRPr sz="2100">
              <a:solidFill>
                <a:schemeClr val="dk1"/>
              </a:solidFill>
              <a:latin typeface="Inter"/>
              <a:ea typeface="Inter"/>
              <a:cs typeface="Inter"/>
              <a:sym typeface="Inter"/>
            </a:endParaRPr>
          </a:p>
          <a:p>
            <a:pPr indent="0" lvl="0" marL="0" rtl="0" algn="l">
              <a:spcBef>
                <a:spcPts val="0"/>
              </a:spcBef>
              <a:spcAft>
                <a:spcPts val="0"/>
              </a:spcAft>
              <a:buNone/>
            </a:pPr>
            <a:r>
              <a:rPr lang="en" sz="2100">
                <a:solidFill>
                  <a:schemeClr val="dk1"/>
                </a:solidFill>
                <a:latin typeface="Inter"/>
                <a:ea typeface="Inter"/>
                <a:cs typeface="Inter"/>
                <a:sym typeface="Inter"/>
              </a:rPr>
              <a:t>Focus 2: Urbanization</a:t>
            </a:r>
            <a:endParaRPr sz="2100">
              <a:solidFill>
                <a:schemeClr val="dk1"/>
              </a:solidFill>
              <a:latin typeface="Inter"/>
              <a:ea typeface="Inter"/>
              <a:cs typeface="Inter"/>
              <a:sym typeface="Inter"/>
            </a:endParaRPr>
          </a:p>
          <a:p>
            <a:pPr indent="0" lvl="0" marL="0" rtl="0" algn="l">
              <a:spcBef>
                <a:spcPts val="0"/>
              </a:spcBef>
              <a:spcAft>
                <a:spcPts val="0"/>
              </a:spcAft>
              <a:buNone/>
            </a:pPr>
            <a:r>
              <a:rPr lang="en" sz="2100">
                <a:solidFill>
                  <a:schemeClr val="dk1"/>
                </a:solidFill>
                <a:latin typeface="Inter"/>
                <a:ea typeface="Inter"/>
                <a:cs typeface="Inter"/>
                <a:sym typeface="Inter"/>
              </a:rPr>
              <a:t>Focus 3: Health &amp; Disease</a:t>
            </a:r>
            <a:endParaRPr sz="2100">
              <a:solidFill>
                <a:schemeClr val="dk1"/>
              </a:solidFill>
              <a:latin typeface="Inter"/>
              <a:ea typeface="Inter"/>
              <a:cs typeface="Inter"/>
              <a:sym typeface="Inter"/>
            </a:endParaRPr>
          </a:p>
          <a:p>
            <a:pPr indent="0" lvl="0" marL="0" rtl="0" algn="l">
              <a:spcBef>
                <a:spcPts val="0"/>
              </a:spcBef>
              <a:spcAft>
                <a:spcPts val="0"/>
              </a:spcAft>
              <a:buNone/>
            </a:pPr>
            <a:r>
              <a:rPr lang="en" sz="2100">
                <a:solidFill>
                  <a:schemeClr val="dk1"/>
                </a:solidFill>
                <a:latin typeface="Inter"/>
                <a:ea typeface="Inter"/>
                <a:cs typeface="Inter"/>
                <a:sym typeface="Inter"/>
              </a:rPr>
              <a:t>Focus 4: Climate Change &amp; Environment</a:t>
            </a:r>
            <a:endParaRPr sz="2100">
              <a:solidFill>
                <a:schemeClr val="dk1"/>
              </a:solidFill>
              <a:latin typeface="Inter"/>
              <a:ea typeface="Inter"/>
              <a:cs typeface="Inter"/>
              <a:sym typeface="Inter"/>
            </a:endParaRPr>
          </a:p>
          <a:p>
            <a:pPr indent="0" lvl="0" marL="0" rtl="0" algn="l">
              <a:spcBef>
                <a:spcPts val="0"/>
              </a:spcBef>
              <a:spcAft>
                <a:spcPts val="0"/>
              </a:spcAft>
              <a:buNone/>
            </a:pPr>
            <a:r>
              <a:rPr lang="en" sz="2100">
                <a:solidFill>
                  <a:schemeClr val="dk1"/>
                </a:solidFill>
                <a:latin typeface="Inter"/>
                <a:ea typeface="Inter"/>
                <a:cs typeface="Inter"/>
                <a:sym typeface="Inter"/>
              </a:rPr>
              <a:t>Focus 5: Migration</a:t>
            </a:r>
            <a:endParaRPr sz="2100">
              <a:solidFill>
                <a:schemeClr val="dk1"/>
              </a:solidFill>
              <a:latin typeface="Inter"/>
              <a:ea typeface="Inter"/>
              <a:cs typeface="Inter"/>
              <a:sym typeface="Inter"/>
            </a:endParaRPr>
          </a:p>
        </p:txBody>
      </p:sp>
      <p:sp>
        <p:nvSpPr>
          <p:cNvPr id="167" name="Google Shape;167;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8" name="Google Shape;168;p18"/>
          <p:cNvGrpSpPr/>
          <p:nvPr/>
        </p:nvGrpSpPr>
        <p:grpSpPr>
          <a:xfrm>
            <a:off x="-127008" y="4615004"/>
            <a:ext cx="9398022" cy="468724"/>
            <a:chOff x="204" y="0"/>
            <a:chExt cx="25061391" cy="1249931"/>
          </a:xfrm>
        </p:grpSpPr>
        <p:grpSp>
          <p:nvGrpSpPr>
            <p:cNvPr id="169" name="Google Shape;169;p18"/>
            <p:cNvGrpSpPr/>
            <p:nvPr/>
          </p:nvGrpSpPr>
          <p:grpSpPr>
            <a:xfrm rot="5400000">
              <a:off x="12002369" y="-11663474"/>
              <a:ext cx="1249931" cy="24576878"/>
              <a:chOff x="0" y="-38100"/>
              <a:chExt cx="246900" cy="4854692"/>
            </a:xfrm>
          </p:grpSpPr>
          <p:sp>
            <p:nvSpPr>
              <p:cNvPr id="170" name="Google Shape;170;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1" name="Google Shape;171;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2" name="Google Shape;172;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73" name="Google Shape;173;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4" name="Google Shape;174;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75" name="Google Shape;175;p18"/>
          <p:cNvGrpSpPr/>
          <p:nvPr/>
        </p:nvGrpSpPr>
        <p:grpSpPr>
          <a:xfrm>
            <a:off x="7929578" y="-49020"/>
            <a:ext cx="781313" cy="885635"/>
            <a:chOff x="0" y="-130721"/>
            <a:chExt cx="2083500" cy="2361695"/>
          </a:xfrm>
        </p:grpSpPr>
        <p:grpSp>
          <p:nvGrpSpPr>
            <p:cNvPr id="176" name="Google Shape;176;p18"/>
            <p:cNvGrpSpPr/>
            <p:nvPr/>
          </p:nvGrpSpPr>
          <p:grpSpPr>
            <a:xfrm>
              <a:off x="75599" y="-130721"/>
              <a:ext cx="1932614" cy="2361695"/>
              <a:chOff x="0" y="-47625"/>
              <a:chExt cx="704100" cy="860425"/>
            </a:xfrm>
          </p:grpSpPr>
          <p:sp>
            <p:nvSpPr>
              <p:cNvPr id="177" name="Google Shape;177;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8" name="Google Shape;178;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9" name="Google Shape;179;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80" name="Google Shape;180;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81" name="Google Shape;181;p18"/>
          <p:cNvSpPr txBox="1"/>
          <p:nvPr/>
        </p:nvSpPr>
        <p:spPr>
          <a:xfrm>
            <a:off x="1276990" y="438150"/>
            <a:ext cx="6590100" cy="523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400">
                <a:solidFill>
                  <a:srgbClr val="231F20"/>
                </a:solidFill>
                <a:latin typeface="Halant"/>
                <a:ea typeface="Halant"/>
                <a:cs typeface="Halant"/>
                <a:sym typeface="Halant"/>
              </a:rPr>
              <a:t>MOCK UN PREP OVERVIEW </a:t>
            </a:r>
            <a:endParaRPr sz="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9"/>
          <p:cNvSpPr txBox="1"/>
          <p:nvPr/>
        </p:nvSpPr>
        <p:spPr>
          <a:xfrm>
            <a:off x="317350" y="1155600"/>
            <a:ext cx="4078500" cy="3386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Instructions:</a:t>
            </a:r>
            <a:endParaRPr b="1" sz="2000">
              <a:solidFill>
                <a:schemeClr val="dk1"/>
              </a:solidFill>
              <a:latin typeface="Inter"/>
              <a:ea typeface="Inter"/>
              <a:cs typeface="Inter"/>
              <a:sym typeface="Inter"/>
            </a:endParaRPr>
          </a:p>
          <a:p>
            <a:pPr indent="-355600" lvl="0" marL="457200" rtl="0" algn="l">
              <a:spcBef>
                <a:spcPts val="0"/>
              </a:spcBef>
              <a:spcAft>
                <a:spcPts val="0"/>
              </a:spcAft>
              <a:buClr>
                <a:schemeClr val="dk1"/>
              </a:buClr>
              <a:buSzPts val="2000"/>
              <a:buFont typeface="Inter"/>
              <a:buAutoNum type="arabicPeriod"/>
            </a:pPr>
            <a:r>
              <a:rPr lang="en" sz="2000">
                <a:solidFill>
                  <a:schemeClr val="dk1"/>
                </a:solidFill>
                <a:latin typeface="Inter"/>
                <a:ea typeface="Inter"/>
                <a:cs typeface="Inter"/>
                <a:sym typeface="Inter"/>
              </a:rPr>
              <a:t>Meet with your Regional Committees</a:t>
            </a:r>
            <a:endParaRPr sz="2000">
              <a:solidFill>
                <a:schemeClr val="dk1"/>
              </a:solidFill>
              <a:latin typeface="Inter"/>
              <a:ea typeface="Inter"/>
              <a:cs typeface="Inter"/>
              <a:sym typeface="Inter"/>
            </a:endParaRPr>
          </a:p>
          <a:p>
            <a:pPr indent="-355600" lvl="0" marL="457200" rtl="0" algn="l">
              <a:spcBef>
                <a:spcPts val="0"/>
              </a:spcBef>
              <a:spcAft>
                <a:spcPts val="0"/>
              </a:spcAft>
              <a:buClr>
                <a:schemeClr val="dk1"/>
              </a:buClr>
              <a:buSzPts val="2000"/>
              <a:buFont typeface="Inter"/>
              <a:buAutoNum type="arabicPeriod"/>
            </a:pPr>
            <a:r>
              <a:rPr lang="en" sz="2000">
                <a:solidFill>
                  <a:schemeClr val="dk1"/>
                </a:solidFill>
                <a:latin typeface="Inter"/>
                <a:ea typeface="Inter"/>
                <a:cs typeface="Inter"/>
                <a:sym typeface="Inter"/>
              </a:rPr>
              <a:t>Determine who will be the representative for each Subcommittee and what country each representative will focus on for their research</a:t>
            </a:r>
            <a:endParaRPr sz="2000">
              <a:solidFill>
                <a:schemeClr val="dk1"/>
              </a:solidFill>
              <a:latin typeface="Inter"/>
              <a:ea typeface="Inter"/>
              <a:cs typeface="Inter"/>
              <a:sym typeface="Inter"/>
            </a:endParaRPr>
          </a:p>
          <a:p>
            <a:pPr indent="-355600" lvl="0" marL="457200" rtl="0" algn="l">
              <a:spcBef>
                <a:spcPts val="0"/>
              </a:spcBef>
              <a:spcAft>
                <a:spcPts val="0"/>
              </a:spcAft>
              <a:buClr>
                <a:schemeClr val="dk1"/>
              </a:buClr>
              <a:buSzPts val="2000"/>
              <a:buFont typeface="Inter"/>
              <a:buAutoNum type="arabicPeriod"/>
            </a:pPr>
            <a:r>
              <a:rPr lang="en" sz="2000">
                <a:solidFill>
                  <a:schemeClr val="dk1"/>
                </a:solidFill>
                <a:latin typeface="Inter"/>
                <a:ea typeface="Inter"/>
                <a:cs typeface="Inter"/>
                <a:sym typeface="Inter"/>
              </a:rPr>
              <a:t>Fill out the first two pages of your UN Research Portfolio</a:t>
            </a:r>
            <a:endParaRPr sz="2000">
              <a:solidFill>
                <a:schemeClr val="dk1"/>
              </a:solidFill>
              <a:latin typeface="Inter"/>
              <a:ea typeface="Inter"/>
              <a:cs typeface="Inter"/>
              <a:sym typeface="Inter"/>
            </a:endParaRPr>
          </a:p>
        </p:txBody>
      </p:sp>
      <p:sp>
        <p:nvSpPr>
          <p:cNvPr id="187" name="Google Shape;187;p1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8" name="Google Shape;188;p19"/>
          <p:cNvGrpSpPr/>
          <p:nvPr/>
        </p:nvGrpSpPr>
        <p:grpSpPr>
          <a:xfrm>
            <a:off x="-127008" y="4615004"/>
            <a:ext cx="9398022" cy="468724"/>
            <a:chOff x="204" y="0"/>
            <a:chExt cx="25061391" cy="1249931"/>
          </a:xfrm>
        </p:grpSpPr>
        <p:grpSp>
          <p:nvGrpSpPr>
            <p:cNvPr id="189" name="Google Shape;189;p19"/>
            <p:cNvGrpSpPr/>
            <p:nvPr/>
          </p:nvGrpSpPr>
          <p:grpSpPr>
            <a:xfrm rot="5400000">
              <a:off x="12002369" y="-11663474"/>
              <a:ext cx="1249931" cy="24576878"/>
              <a:chOff x="0" y="-38100"/>
              <a:chExt cx="246900" cy="4854692"/>
            </a:xfrm>
          </p:grpSpPr>
          <p:sp>
            <p:nvSpPr>
              <p:cNvPr id="190" name="Google Shape;190;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1" name="Google Shape;191;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2" name="Google Shape;192;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93" name="Google Shape;193;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4" name="Google Shape;194;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95" name="Google Shape;195;p19"/>
          <p:cNvGrpSpPr/>
          <p:nvPr/>
        </p:nvGrpSpPr>
        <p:grpSpPr>
          <a:xfrm>
            <a:off x="7929578" y="-49020"/>
            <a:ext cx="781313" cy="885635"/>
            <a:chOff x="0" y="-130721"/>
            <a:chExt cx="2083500" cy="2361695"/>
          </a:xfrm>
        </p:grpSpPr>
        <p:grpSp>
          <p:nvGrpSpPr>
            <p:cNvPr id="196" name="Google Shape;196;p19"/>
            <p:cNvGrpSpPr/>
            <p:nvPr/>
          </p:nvGrpSpPr>
          <p:grpSpPr>
            <a:xfrm>
              <a:off x="75599" y="-130721"/>
              <a:ext cx="1932614" cy="2361695"/>
              <a:chOff x="0" y="-47625"/>
              <a:chExt cx="704100" cy="860425"/>
            </a:xfrm>
          </p:grpSpPr>
          <p:sp>
            <p:nvSpPr>
              <p:cNvPr id="197" name="Google Shape;197;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8" name="Google Shape;198;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9" name="Google Shape;199;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200" name="Google Shape;200;p1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1" name="Google Shape;201;p19"/>
          <p:cNvSpPr txBox="1"/>
          <p:nvPr/>
        </p:nvSpPr>
        <p:spPr>
          <a:xfrm>
            <a:off x="1276990" y="438150"/>
            <a:ext cx="6590100" cy="523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400">
                <a:solidFill>
                  <a:srgbClr val="231F20"/>
                </a:solidFill>
                <a:latin typeface="Halant"/>
                <a:ea typeface="Halant"/>
                <a:cs typeface="Halant"/>
                <a:sym typeface="Halant"/>
              </a:rPr>
              <a:t>MOCK UN INTRODUCTION </a:t>
            </a:r>
            <a:endParaRPr sz="100"/>
          </a:p>
        </p:txBody>
      </p:sp>
      <p:pic>
        <p:nvPicPr>
          <p:cNvPr id="202" name="Google Shape;202;p19" title="UN Research Portfolio.jpg"/>
          <p:cNvPicPr preferRelativeResize="0"/>
          <p:nvPr/>
        </p:nvPicPr>
        <p:blipFill>
          <a:blip r:embed="rId4">
            <a:alphaModFix/>
          </a:blip>
          <a:stretch>
            <a:fillRect/>
          </a:stretch>
        </p:blipFill>
        <p:spPr>
          <a:xfrm>
            <a:off x="4493725" y="1047211"/>
            <a:ext cx="2356100" cy="3049076"/>
          </a:xfrm>
          <a:prstGeom prst="rect">
            <a:avLst/>
          </a:prstGeom>
          <a:noFill/>
          <a:ln cap="flat" cmpd="sng" w="9525">
            <a:solidFill>
              <a:schemeClr val="dk2"/>
            </a:solidFill>
            <a:prstDash val="solid"/>
            <a:round/>
            <a:headEnd len="sm" w="sm" type="none"/>
            <a:tailEnd len="sm" w="sm" type="none"/>
          </a:ln>
        </p:spPr>
      </p:pic>
      <p:pic>
        <p:nvPicPr>
          <p:cNvPr id="203" name="Google Shape;203;p19" title="UN Research Portfolio (1).jpg"/>
          <p:cNvPicPr preferRelativeResize="0"/>
          <p:nvPr/>
        </p:nvPicPr>
        <p:blipFill>
          <a:blip r:embed="rId5">
            <a:alphaModFix/>
          </a:blip>
          <a:stretch>
            <a:fillRect/>
          </a:stretch>
        </p:blipFill>
        <p:spPr>
          <a:xfrm>
            <a:off x="6690120" y="1405738"/>
            <a:ext cx="2356100" cy="3049089"/>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