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Lst>
  <p:sldSz cy="7772400" cx="10058400"/>
  <p:notesSz cx="6858000" cy="9144000"/>
  <p:embeddedFontLst>
    <p:embeddedFont>
      <p:font typeface="Inter"/>
      <p:regular r:id="rId11"/>
      <p:bold r:id="rId12"/>
      <p:italic r:id="rId13"/>
      <p:boldItalic r:id="rId14"/>
    </p:embeddedFont>
    <p:embeddedFont>
      <p:font typeface="Plus Jakarta Sans Medium"/>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747775"/>
          </p15:clr>
        </p15:guide>
        <p15:guide id="2" pos="31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876B9E0-A488-4219-8CC8-120284F92CAE}">
  <a:tblStyle styleId="{3876B9E0-A488-4219-8CC8-120284F92CAE}"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4.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regular.fntdata"/><Relationship Id="rId14" Type="http://schemas.openxmlformats.org/officeDocument/2006/relationships/font" Target="fonts/Inter-boldItalic.fntdata"/><Relationship Id="rId17" Type="http://schemas.openxmlformats.org/officeDocument/2006/relationships/font" Target="fonts/PlusJakartaSansMedium-italic.fntdata"/><Relationship Id="rId16"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18" Type="http://schemas.openxmlformats.org/officeDocument/2006/relationships/font" Target="fonts/PlusJakartaSansMedium-bold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6d153ee7b7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6d153ee7b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6d153ee7b7_0_1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6d153ee7b7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6d153ee7b7_0_75: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6d153ee7b7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36d153ee7b7_0_2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36d153ee7b7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600" cy="29670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14800"/>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a:r>
              <a:t>xx%</a:t>
            </a:r>
          </a:p>
        </p:txBody>
      </p:sp>
      <p:sp>
        <p:nvSpPr>
          <p:cNvPr id="46" name="Google Shape;46;p11"/>
          <p:cNvSpPr txBox="1"/>
          <p:nvPr>
            <p:ph idx="1" type="body"/>
          </p:nvPr>
        </p:nvSpPr>
        <p:spPr>
          <a:xfrm>
            <a:off x="342870" y="4763362"/>
            <a:ext cx="9372600" cy="1965600"/>
          </a:xfrm>
          <a:prstGeom prst="rect">
            <a:avLst/>
          </a:prstGeom>
        </p:spPr>
        <p:txBody>
          <a:bodyPr anchorCtr="0" anchor="t" bIns="113100" lIns="113100" spcFirstLastPara="1" rIns="113100" wrap="square" tIns="113100">
            <a:normAutofit/>
          </a:bodyPr>
          <a:lstStyle>
            <a:lvl1pPr indent="-368300" lvl="0" marL="457200" algn="ctr">
              <a:spcBef>
                <a:spcPts val="0"/>
              </a:spcBef>
              <a:spcAft>
                <a:spcPts val="0"/>
              </a:spcAft>
              <a:buSzPts val="22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600" cy="1272000"/>
          </a:xfrm>
          <a:prstGeom prst="rect">
            <a:avLst/>
          </a:prstGeom>
        </p:spPr>
        <p:txBody>
          <a:bodyPr anchorCtr="0" anchor="ctr" bIns="113100" lIns="113100" spcFirstLastPara="1" rIns="113100" wrap="square" tIns="113100">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342870" y="1741518"/>
            <a:ext cx="9372600" cy="5162700"/>
          </a:xfrm>
          <a:prstGeom prst="rect">
            <a:avLst/>
          </a:prstGeom>
        </p:spPr>
        <p:txBody>
          <a:bodyPr anchorCtr="0" anchor="t"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113100" lIns="113100" spcFirstLastPara="1" rIns="113100" wrap="square" tIns="11310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113100" lIns="113100" spcFirstLastPara="1" rIns="113100" wrap="square" tIns="11310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700" cy="6181800"/>
          </a:xfrm>
          <a:prstGeom prst="rect">
            <a:avLst/>
          </a:prstGeom>
        </p:spPr>
        <p:txBody>
          <a:bodyPr anchorCtr="0" anchor="ctr" bIns="113100" lIns="113100" spcFirstLastPara="1" rIns="113100" wrap="square" tIns="113100">
            <a:normAutofit/>
          </a:bodyPr>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5433450" y="1094158"/>
            <a:ext cx="4220700" cy="5583600"/>
          </a:xfrm>
          <a:prstGeom prst="rect">
            <a:avLst/>
          </a:prstGeom>
        </p:spPr>
        <p:txBody>
          <a:bodyPr anchorCtr="0" anchor="ctr"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113100" lIns="113100" spcFirstLastPara="1" rIns="113100" wrap="square" tIns="113100">
            <a:normAutofit/>
          </a:bodyPr>
          <a:lstStyle>
            <a:lvl1pPr indent="-228600" lvl="0" marL="457200">
              <a:lnSpc>
                <a:spcPct val="100000"/>
              </a:lnSpc>
              <a:spcBef>
                <a:spcPts val="0"/>
              </a:spcBef>
              <a:spcAft>
                <a:spcPts val="0"/>
              </a:spcAft>
              <a:buSzPts val="22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rmAutofit/>
          </a:bodyPr>
          <a:lstStyle>
            <a:lvl1pPr indent="-368300" lvl="0" marL="457200">
              <a:lnSpc>
                <a:spcPct val="115000"/>
              </a:lnSpc>
              <a:spcBef>
                <a:spcPts val="0"/>
              </a:spcBef>
              <a:spcAft>
                <a:spcPts val="0"/>
              </a:spcAft>
              <a:buClr>
                <a:schemeClr val="dk2"/>
              </a:buClr>
              <a:buSzPts val="2200"/>
              <a:buChar char="●"/>
              <a:defRPr sz="2200">
                <a:solidFill>
                  <a:schemeClr val="dk2"/>
                </a:solidFill>
              </a:defRPr>
            </a:lvl1pPr>
            <a:lvl2pPr indent="-336550" lvl="1" marL="914400">
              <a:lnSpc>
                <a:spcPct val="115000"/>
              </a:lnSpc>
              <a:spcBef>
                <a:spcPts val="0"/>
              </a:spcBef>
              <a:spcAft>
                <a:spcPts val="0"/>
              </a:spcAft>
              <a:buClr>
                <a:schemeClr val="dk2"/>
              </a:buClr>
              <a:buSzPts val="1700"/>
              <a:buChar char="○"/>
              <a:defRPr sz="1700">
                <a:solidFill>
                  <a:schemeClr val="dk2"/>
                </a:solidFill>
              </a:defRPr>
            </a:lvl2pPr>
            <a:lvl3pPr indent="-336550" lvl="2" marL="1371600">
              <a:lnSpc>
                <a:spcPct val="115000"/>
              </a:lnSpc>
              <a:spcBef>
                <a:spcPts val="0"/>
              </a:spcBef>
              <a:spcAft>
                <a:spcPts val="0"/>
              </a:spcAft>
              <a:buClr>
                <a:schemeClr val="dk2"/>
              </a:buClr>
              <a:buSzPts val="1700"/>
              <a:buChar char="■"/>
              <a:defRPr sz="1700">
                <a:solidFill>
                  <a:schemeClr val="dk2"/>
                </a:solidFill>
              </a:defRPr>
            </a:lvl3pPr>
            <a:lvl4pPr indent="-336550" lvl="3" marL="1828800">
              <a:lnSpc>
                <a:spcPct val="115000"/>
              </a:lnSpc>
              <a:spcBef>
                <a:spcPts val="0"/>
              </a:spcBef>
              <a:spcAft>
                <a:spcPts val="0"/>
              </a:spcAft>
              <a:buClr>
                <a:schemeClr val="dk2"/>
              </a:buClr>
              <a:buSzPts val="1700"/>
              <a:buChar char="●"/>
              <a:defRPr sz="1700">
                <a:solidFill>
                  <a:schemeClr val="dk2"/>
                </a:solidFill>
              </a:defRPr>
            </a:lvl4pPr>
            <a:lvl5pPr indent="-336550" lvl="4" marL="2286000">
              <a:lnSpc>
                <a:spcPct val="115000"/>
              </a:lnSpc>
              <a:spcBef>
                <a:spcPts val="0"/>
              </a:spcBef>
              <a:spcAft>
                <a:spcPts val="0"/>
              </a:spcAft>
              <a:buClr>
                <a:schemeClr val="dk2"/>
              </a:buClr>
              <a:buSzPts val="1700"/>
              <a:buChar char="○"/>
              <a:defRPr sz="1700">
                <a:solidFill>
                  <a:schemeClr val="dk2"/>
                </a:solidFill>
              </a:defRPr>
            </a:lvl5pPr>
            <a:lvl6pPr indent="-336550" lvl="5" marL="2743200">
              <a:lnSpc>
                <a:spcPct val="115000"/>
              </a:lnSpc>
              <a:spcBef>
                <a:spcPts val="0"/>
              </a:spcBef>
              <a:spcAft>
                <a:spcPts val="0"/>
              </a:spcAft>
              <a:buClr>
                <a:schemeClr val="dk2"/>
              </a:buClr>
              <a:buSzPts val="1700"/>
              <a:buChar char="■"/>
              <a:defRPr sz="1700">
                <a:solidFill>
                  <a:schemeClr val="dk2"/>
                </a:solidFill>
              </a:defRPr>
            </a:lvl6pPr>
            <a:lvl7pPr indent="-336550" lvl="6" marL="3200400">
              <a:lnSpc>
                <a:spcPct val="115000"/>
              </a:lnSpc>
              <a:spcBef>
                <a:spcPts val="0"/>
              </a:spcBef>
              <a:spcAft>
                <a:spcPts val="0"/>
              </a:spcAft>
              <a:buClr>
                <a:schemeClr val="dk2"/>
              </a:buClr>
              <a:buSzPts val="1700"/>
              <a:buChar char="●"/>
              <a:defRPr sz="1700">
                <a:solidFill>
                  <a:schemeClr val="dk2"/>
                </a:solidFill>
              </a:defRPr>
            </a:lvl7pPr>
            <a:lvl8pPr indent="-336550" lvl="7" marL="3657600">
              <a:lnSpc>
                <a:spcPct val="115000"/>
              </a:lnSpc>
              <a:spcBef>
                <a:spcPts val="0"/>
              </a:spcBef>
              <a:spcAft>
                <a:spcPts val="0"/>
              </a:spcAft>
              <a:buClr>
                <a:schemeClr val="dk2"/>
              </a:buClr>
              <a:buSzPts val="1700"/>
              <a:buChar char="○"/>
              <a:defRPr sz="1700">
                <a:solidFill>
                  <a:schemeClr val="dk2"/>
                </a:solidFill>
              </a:defRPr>
            </a:lvl8pPr>
            <a:lvl9pPr indent="-336550" lvl="8" marL="4114800">
              <a:lnSpc>
                <a:spcPct val="115000"/>
              </a:lnSpc>
              <a:spcBef>
                <a:spcPts val="0"/>
              </a:spcBef>
              <a:spcAft>
                <a:spcPts val="0"/>
              </a:spcAft>
              <a:buClr>
                <a:schemeClr val="dk2"/>
              </a:buClr>
              <a:buSzPts val="1700"/>
              <a:buChar char="■"/>
              <a:defRPr sz="1700">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rm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0" Type="http://schemas.openxmlformats.org/officeDocument/2006/relationships/hyperlink" Target="https://docs.google.com/presentation/d/1PXwvNeb6ivx5ANfwZ8UuMkho5muVjHak8DYfSZnLStU/view" TargetMode="External"/><Relationship Id="rId11" Type="http://schemas.openxmlformats.org/officeDocument/2006/relationships/hyperlink" Target="https://docs.google.com/presentation/d/1inHurg1GSepvAHp3QqCTKAr20qqKIE8vaiQZtocAg3Q/view" TargetMode="External"/><Relationship Id="rId10" Type="http://schemas.openxmlformats.org/officeDocument/2006/relationships/hyperlink" Target="https://docs.google.com/presentation/d/1UKUld8Yy8rEAD_VOmDSe5AAz958fcKC43RA37GRu_6A/view" TargetMode="External"/><Relationship Id="rId21" Type="http://schemas.openxmlformats.org/officeDocument/2006/relationships/hyperlink" Target="https://docs.google.com/presentation/d/1_mgaNoYBNH3b2-sxvLEa4zNd9B4ppMgm-W1Ka8ITswI/view" TargetMode="External"/><Relationship Id="rId13" Type="http://schemas.openxmlformats.org/officeDocument/2006/relationships/hyperlink" Target="https://docs.google.com/presentation/d/1UIn-LOU0A1pFk_dbsd4SUu5pWicPA_WtY6O3BcYrolQ/view" TargetMode="External"/><Relationship Id="rId12" Type="http://schemas.openxmlformats.org/officeDocument/2006/relationships/hyperlink" Target="https://docs.google.com/presentation/d/1MPQWugFlCjWn3-jmlesRibs2l8WR6Bxq1L0kJif4nG4/view"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3.png"/><Relationship Id="rId9" Type="http://schemas.openxmlformats.org/officeDocument/2006/relationships/hyperlink" Target="https://docs.google.com/presentation/d/1IZ1My65Y9DZFjm33qEpSuzx-dc_dcmfs538zaVsSvgs/view" TargetMode="External"/><Relationship Id="rId15" Type="http://schemas.openxmlformats.org/officeDocument/2006/relationships/hyperlink" Target="https://docs.google.com/presentation/d/19J_AGyJC7lGxbb0VZD8-2dYxcz8TAXUW5wqu0sGknaM/view" TargetMode="External"/><Relationship Id="rId14" Type="http://schemas.openxmlformats.org/officeDocument/2006/relationships/hyperlink" Target="https://docs.google.com/presentation/d/1Eib3Wqe57E8SM4Mmif8WGSWQJcClV14H-N3P6NbM4_U/view" TargetMode="External"/><Relationship Id="rId17" Type="http://schemas.openxmlformats.org/officeDocument/2006/relationships/hyperlink" Target="https://docs.google.com/presentation/d/16ZWrkauchB725H1_JB3gPrvnBKEFh6QrWiiaZQ6wbAo/view" TargetMode="External"/><Relationship Id="rId16" Type="http://schemas.openxmlformats.org/officeDocument/2006/relationships/hyperlink" Target="https://docs.google.com/presentation/d/1P6DAewwbJYaiJ2QXQVTYtrzSZOAIQeKbxW1kXgf0nUU/view" TargetMode="External"/><Relationship Id="rId5" Type="http://schemas.openxmlformats.org/officeDocument/2006/relationships/hyperlink" Target="https://docs.google.com/presentation/d/1_mgaNoYBNH3b2-sxvLEa4zNd9B4ppMgm-W1Ka8ITswI/view" TargetMode="External"/><Relationship Id="rId19" Type="http://schemas.openxmlformats.org/officeDocument/2006/relationships/hyperlink" Target="https://docs.google.com/presentation/d/17TtB-Yaa8LCnr5y2vQmwx4AVgYwjkqN6BnV7YpKYRls/view" TargetMode="External"/><Relationship Id="rId6" Type="http://schemas.openxmlformats.org/officeDocument/2006/relationships/hyperlink" Target="https://docs.google.com/presentation/d/13cOm8H_L8k-uVwusL88KyNyBs_GqMcvdXv8MWI4fQmo/view" TargetMode="External"/><Relationship Id="rId18" Type="http://schemas.openxmlformats.org/officeDocument/2006/relationships/hyperlink" Target="https://docs.google.com/presentation/d/1qIkMf2T_rsEN5WuYCpEaG6xUnrgrj8vxBGbss9SIU0o/view" TargetMode="External"/><Relationship Id="rId7" Type="http://schemas.openxmlformats.org/officeDocument/2006/relationships/hyperlink" Target="https://docs.google.com/presentation/d/16L4M9t1_6oyFzFzPrWPE5BIv9g4bE_w3bQpto5aRuio/view" TargetMode="External"/><Relationship Id="rId8" Type="http://schemas.openxmlformats.org/officeDocument/2006/relationships/hyperlink" Target="https://docs.google.com/presentation/d/1DqMJ_KUCg8hAxJORuissyp8uoThzMoV4MHybiHQG-Rc/view" TargetMode="External"/></Relationships>
</file>

<file path=ppt/slides/_rels/slide2.xml.rels><?xml version="1.0" encoding="UTF-8" standalone="yes"?><Relationships xmlns="http://schemas.openxmlformats.org/package/2006/relationships"><Relationship Id="rId11" Type="http://schemas.openxmlformats.org/officeDocument/2006/relationships/hyperlink" Target="https://upgrader.gapminder.org/t/2020-sustainable-development-misconception-study?tab=q" TargetMode="External"/><Relationship Id="rId10" Type="http://schemas.openxmlformats.org/officeDocument/2006/relationships/hyperlink" Target="https://docs.google.com/presentation/d/1UKUld8Yy8rEAD_VOmDSe5AAz958fcKC43RA37GRu_6A/view" TargetMode="External"/><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3.png"/><Relationship Id="rId9" Type="http://schemas.openxmlformats.org/officeDocument/2006/relationships/hyperlink" Target="https://docs.google.com/presentation/d/1IZ1My65Y9DZFjm33qEpSuzx-dc_dcmfs538zaVsSvgs/view" TargetMode="External"/><Relationship Id="rId5" Type="http://schemas.openxmlformats.org/officeDocument/2006/relationships/hyperlink" Target="https://docs.google.com/presentation/d/1inHurg1GSepvAHp3QqCTKAr20qqKIE8vaiQZtocAg3Q/view" TargetMode="External"/><Relationship Id="rId6" Type="http://schemas.openxmlformats.org/officeDocument/2006/relationships/hyperlink" Target="https://docs.google.com/presentation/d/13cOm8H_L8k-uVwusL88KyNyBs_GqMcvdXv8MWI4fQmo/view" TargetMode="External"/><Relationship Id="rId7" Type="http://schemas.openxmlformats.org/officeDocument/2006/relationships/hyperlink" Target="https://docs.google.com/presentation/d/16L4M9t1_6oyFzFzPrWPE5BIv9g4bE_w3bQpto5aRuio/view" TargetMode="External"/><Relationship Id="rId8" Type="http://schemas.openxmlformats.org/officeDocument/2006/relationships/hyperlink" Target="https://docs.google.com/presentation/d/1DqMJ_KUCg8hAxJORuissyp8uoThzMoV4MHybiHQG-Rc/vi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unstats.un.org/sdgs/report/2024/unlocking/"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www.gapminder.org/dollar-street?topic=families" TargetMode="External"/><Relationship Id="rId6" Type="http://schemas.openxmlformats.org/officeDocument/2006/relationships/hyperlink" Target="https://docs.google.com/presentation/d/1UIn-LOU0A1pFk_dbsd4SUu5pWicPA_WtY6O3BcYrolQ/vie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582125"/>
          <a:ext cx="3000000" cy="3000000"/>
        </p:xfrm>
        <a:graphic>
          <a:graphicData uri="http://schemas.openxmlformats.org/drawingml/2006/table">
            <a:tbl>
              <a:tblPr>
                <a:noFill/>
                <a:tableStyleId>{3876B9E0-A488-4219-8CC8-120284F92CAE}</a:tableStyleId>
              </a:tblPr>
              <a:tblGrid>
                <a:gridCol w="1633350"/>
                <a:gridCol w="4045800"/>
                <a:gridCol w="3669725"/>
              </a:tblGrid>
              <a:tr h="2508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9: Social and Economic Development</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8135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600"/>
                        <a:buFont typeface="Arial"/>
                        <a:buNone/>
                      </a:pPr>
                      <a:r>
                        <a:rPr lang="en" sz="1200">
                          <a:solidFill>
                            <a:schemeClr val="dk1"/>
                          </a:solidFill>
                          <a:latin typeface="Inter"/>
                          <a:ea typeface="Inter"/>
                          <a:cs typeface="Inter"/>
                          <a:sym typeface="Inter"/>
                        </a:rPr>
                        <a:t>Why might rapid economic growth not always lead to improved living conditions for everyone?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60925">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Evaluating Evidence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Quantitative Analysis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02150">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5"/>
                        </a:rPr>
                        <a:t>Do Firsts + Exemplars</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5 Versions of Social and Economic Development Student Worksheet + Exemplars</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6"/>
                        </a:rPr>
                        <a:t>No Poverty</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7"/>
                        </a:rPr>
                        <a:t>Zero Hunger</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8"/>
                        </a:rPr>
                        <a:t>Quality Education</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9"/>
                        </a:rPr>
                        <a:t>Gender Equality</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10"/>
                        </a:rPr>
                        <a:t>Decent Work and Economic Growth</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11"/>
                        </a:rPr>
                        <a:t>Social and Economic Development Presentation</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12"/>
                        </a:rPr>
                        <a:t>UN Research Portfolio + Exemplars</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13"/>
                        </a:rPr>
                        <a:t>Exit Tickets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4"/>
                        </a:rPr>
                        <a:t>Do First Options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Five Versions of Printed Student Materials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5"/>
                        </a:rPr>
                        <a:t>No Poverty</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6"/>
                        </a:rPr>
                        <a:t>Zero Hunger</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7"/>
                        </a:rPr>
                        <a:t>Quality Education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8"/>
                        </a:rPr>
                        <a:t>Gender Equality</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9"/>
                        </a:rPr>
                        <a:t>Decent Work and Economic Growth</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20"/>
                        </a:rPr>
                        <a:t>Printed UN Research Portfolio</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61275">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Gross Domestic Product</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Notice, Wonder, Think</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225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21"/>
                        </a:rPr>
                        <a:t>“Do First”</a:t>
                      </a:r>
                      <a:r>
                        <a:rPr lang="en" sz="1200">
                          <a:latin typeface="Inter"/>
                          <a:ea typeface="Inter"/>
                          <a:cs typeface="Inter"/>
                          <a:sym typeface="Inter"/>
                        </a:rPr>
                        <a:t> </a:t>
                      </a:r>
                      <a:r>
                        <a:rPr lang="en" sz="1200">
                          <a:solidFill>
                            <a:srgbClr val="000000"/>
                          </a:solidFill>
                          <a:latin typeface="Inter"/>
                          <a:ea typeface="Inter"/>
                          <a:cs typeface="Inter"/>
                          <a:sym typeface="Inter"/>
                        </a:rPr>
                        <a:t>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 New Global World: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{3876B9E0-A488-4219-8CC8-120284F92CAE}</a:tableStyleId>
              </a:tblPr>
              <a:tblGrid>
                <a:gridCol w="1673200"/>
                <a:gridCol w="4057350"/>
                <a:gridCol w="3702950"/>
              </a:tblGrid>
              <a:tr h="868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9: Social and Economic Development</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45500">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Using slides 1-6 of the </a:t>
                      </a:r>
                      <a:r>
                        <a:rPr lang="en" sz="1200" u="sng">
                          <a:solidFill>
                            <a:schemeClr val="hlink"/>
                          </a:solidFill>
                          <a:latin typeface="Inter"/>
                          <a:ea typeface="Inter"/>
                          <a:cs typeface="Inter"/>
                          <a:sym typeface="Inter"/>
                          <a:hlinkClick r:id="rId5"/>
                        </a:rPr>
                        <a:t>Social &amp; Economic Development Presentation</a:t>
                      </a:r>
                      <a:r>
                        <a:rPr lang="en" sz="1200">
                          <a:solidFill>
                            <a:schemeClr val="dk1"/>
                          </a:solidFill>
                          <a:latin typeface="Inter"/>
                          <a:ea typeface="Inter"/>
                          <a:cs typeface="Inter"/>
                          <a:sym typeface="Inter"/>
                        </a:rPr>
                        <a:t>, introduce the concepts of both types of development while students take guided notes. This presentation will also introduce the UN Sustainable Development Goals (SDGs) which will set up the foundation future engagement in unit topics. On slide 6, prompt students to take the Gapminder Quiz about common misconceptions related to the SDGs. The link for the quiz is in the Guided Notes. They will keep track of their scores and reflect individually, then lead a class discussion about student results overall.</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587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student worksheet (read grouping information in Activity 2)</a:t>
                      </a:r>
                      <a:endParaRPr sz="1200">
                        <a:solidFill>
                          <a:schemeClr val="dk1"/>
                        </a:solidFill>
                        <a:latin typeface="Inter"/>
                        <a:ea typeface="Inter"/>
                        <a:cs typeface="Inter"/>
                        <a:sym typeface="Inter"/>
                      </a:endParaRPr>
                    </a:p>
                    <a:p>
                      <a:pPr indent="-304800" lvl="0" marL="685800" rtl="0" algn="l">
                        <a:spcBef>
                          <a:spcPts val="0"/>
                        </a:spcBef>
                        <a:spcAft>
                          <a:spcPts val="0"/>
                        </a:spcAft>
                        <a:buSzPts val="1200"/>
                        <a:buFont typeface="Inter"/>
                        <a:buChar char="●"/>
                      </a:pPr>
                      <a:r>
                        <a:rPr lang="en" sz="1200" u="sng">
                          <a:solidFill>
                            <a:schemeClr val="accent5"/>
                          </a:solidFill>
                          <a:latin typeface="Inter"/>
                          <a:ea typeface="Inter"/>
                          <a:cs typeface="Inter"/>
                          <a:sym typeface="Inter"/>
                          <a:hlinkClick r:id="rId6">
                            <a:extLst>
                              <a:ext uri="{A12FA001-AC4F-418D-AE19-62706E023703}">
                                <ahyp:hlinkClr val="tx"/>
                              </a:ext>
                            </a:extLst>
                          </a:hlinkClick>
                        </a:rPr>
                        <a:t>No Poverty</a:t>
                      </a:r>
                      <a:endParaRPr/>
                    </a:p>
                    <a:p>
                      <a:pPr indent="-304800" lvl="0" marL="685800" rtl="0" algn="l">
                        <a:spcBef>
                          <a:spcPts val="0"/>
                        </a:spcBef>
                        <a:spcAft>
                          <a:spcPts val="0"/>
                        </a:spcAft>
                        <a:buSzPts val="1200"/>
                        <a:buFont typeface="Inter"/>
                        <a:buChar char="●"/>
                      </a:pPr>
                      <a:r>
                        <a:rPr lang="en" sz="1200" u="sng">
                          <a:solidFill>
                            <a:schemeClr val="accent5"/>
                          </a:solidFill>
                          <a:latin typeface="Inter"/>
                          <a:ea typeface="Inter"/>
                          <a:cs typeface="Inter"/>
                          <a:sym typeface="Inter"/>
                          <a:hlinkClick r:id="rId7">
                            <a:extLst>
                              <a:ext uri="{A12FA001-AC4F-418D-AE19-62706E023703}">
                                <ahyp:hlinkClr val="tx"/>
                              </a:ext>
                            </a:extLst>
                          </a:hlinkClick>
                        </a:rPr>
                        <a:t>Zero Hunger</a:t>
                      </a:r>
                      <a:endParaRPr/>
                    </a:p>
                    <a:p>
                      <a:pPr indent="-304800" lvl="0" marL="685800" rtl="0" algn="l">
                        <a:spcBef>
                          <a:spcPts val="0"/>
                        </a:spcBef>
                        <a:spcAft>
                          <a:spcPts val="0"/>
                        </a:spcAft>
                        <a:buSzPts val="1200"/>
                        <a:buFont typeface="Inter"/>
                        <a:buChar char="●"/>
                      </a:pPr>
                      <a:r>
                        <a:rPr lang="en" sz="1200" u="sng">
                          <a:solidFill>
                            <a:schemeClr val="accent5"/>
                          </a:solidFill>
                          <a:latin typeface="Inter"/>
                          <a:ea typeface="Inter"/>
                          <a:cs typeface="Inter"/>
                          <a:sym typeface="Inter"/>
                          <a:hlinkClick r:id="rId8">
                            <a:extLst>
                              <a:ext uri="{A12FA001-AC4F-418D-AE19-62706E023703}">
                                <ahyp:hlinkClr val="tx"/>
                              </a:ext>
                            </a:extLst>
                          </a:hlinkClick>
                        </a:rPr>
                        <a:t>Quality Education</a:t>
                      </a:r>
                      <a:endParaRPr/>
                    </a:p>
                    <a:p>
                      <a:pPr indent="-304800" lvl="0" marL="685800" rtl="0" algn="l">
                        <a:spcBef>
                          <a:spcPts val="0"/>
                        </a:spcBef>
                        <a:spcAft>
                          <a:spcPts val="0"/>
                        </a:spcAft>
                        <a:buSzPts val="1200"/>
                        <a:buFont typeface="Inter"/>
                        <a:buChar char="●"/>
                      </a:pPr>
                      <a:r>
                        <a:rPr lang="en" sz="1200" u="sng">
                          <a:solidFill>
                            <a:schemeClr val="accent5"/>
                          </a:solidFill>
                          <a:latin typeface="Inter"/>
                          <a:ea typeface="Inter"/>
                          <a:cs typeface="Inter"/>
                          <a:sym typeface="Inter"/>
                          <a:hlinkClick r:id="rId9">
                            <a:extLst>
                              <a:ext uri="{A12FA001-AC4F-418D-AE19-62706E023703}">
                                <ahyp:hlinkClr val="tx"/>
                              </a:ext>
                            </a:extLst>
                          </a:hlinkClick>
                        </a:rPr>
                        <a:t>Gender Equality</a:t>
                      </a:r>
                      <a:endParaRPr/>
                    </a:p>
                    <a:p>
                      <a:pPr indent="-304800" lvl="0" marL="685800" rtl="0" algn="l">
                        <a:spcBef>
                          <a:spcPts val="0"/>
                        </a:spcBef>
                        <a:spcAft>
                          <a:spcPts val="0"/>
                        </a:spcAft>
                        <a:buSzPts val="1200"/>
                        <a:buFont typeface="Inter"/>
                        <a:buChar char="●"/>
                      </a:pPr>
                      <a:r>
                        <a:rPr lang="en" sz="1200" u="sng">
                          <a:solidFill>
                            <a:schemeClr val="accent5"/>
                          </a:solidFill>
                          <a:latin typeface="Inter"/>
                          <a:ea typeface="Inter"/>
                          <a:cs typeface="Inter"/>
                          <a:sym typeface="Inter"/>
                          <a:hlinkClick r:id="rId10">
                            <a:extLst>
                              <a:ext uri="{A12FA001-AC4F-418D-AE19-62706E023703}">
                                <ahyp:hlinkClr val="tx"/>
                              </a:ext>
                            </a:extLst>
                          </a:hlinkClick>
                        </a:rPr>
                        <a:t>Decent Work and Economic Growth</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Go over slides 1-6 to introduce social and economic development as well as the UN SDGs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digital access to </a:t>
                      </a:r>
                      <a:r>
                        <a:rPr lang="en" sz="1200" u="sng">
                          <a:solidFill>
                            <a:schemeClr val="hlink"/>
                          </a:solidFill>
                          <a:latin typeface="Inter"/>
                          <a:ea typeface="Inter"/>
                          <a:cs typeface="Inter"/>
                          <a:sym typeface="Inter"/>
                          <a:hlinkClick r:id="rId11"/>
                        </a:rPr>
                        <a:t>Gapminder Quiz</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Prompt students to take the Gapminder Quiz individually and answer the questions on their guided notes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Regroup as a class to have a reflection discussion about their performance on the quiz</a:t>
                      </a:r>
                      <a:endParaRPr sz="1200">
                        <a:solidFill>
                          <a:schemeClr val="dk1"/>
                        </a:solidFill>
                        <a:latin typeface="Inter"/>
                        <a:ea typeface="Inter"/>
                        <a:cs typeface="Inter"/>
                        <a:sym typeface="Inter"/>
                      </a:endParaRPr>
                    </a:p>
                  </a:txBody>
                  <a:tcPr marT="60475" marB="60475"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Listen and take guided notes while the teacher goes over the presentation</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Take the Gapminder quiz and fill out the questions related to the quiz on the guided notes worksheet</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Participate in the class discussion.</a:t>
                      </a:r>
                      <a:endParaRPr sz="1200">
                        <a:solidFill>
                          <a:schemeClr val="dk1"/>
                        </a:solidFill>
                        <a:latin typeface="Inter"/>
                        <a:ea typeface="Inter"/>
                        <a:cs typeface="Inter"/>
                        <a:sym typeface="Inter"/>
                      </a:endParaRPr>
                    </a:p>
                  </a:txBody>
                  <a:tcPr marT="60475" marB="60475"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 New Global World: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582125"/>
          <a:ext cx="3000000" cy="3000000"/>
        </p:xfrm>
        <a:graphic>
          <a:graphicData uri="http://schemas.openxmlformats.org/drawingml/2006/table">
            <a:tbl>
              <a:tblPr>
                <a:noFill/>
                <a:tableStyleId>{3876B9E0-A488-4219-8CC8-120284F92CAE}</a:tableStyleId>
              </a:tblPr>
              <a:tblGrid>
                <a:gridCol w="1673200"/>
                <a:gridCol w="4057350"/>
                <a:gridCol w="3702950"/>
              </a:tblGrid>
              <a:tr h="868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9: Social and Economic Development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61275">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work in groups to dive deeper into one of five UN SDGs related specifically to socioeconomic development. Ensure that there is at least one student from each UN region represented in each of the five SDG groups. Students will complete the SDG Progress Analysis Student Worksheet (page 2 of student worksheet). They will use the </a:t>
                      </a:r>
                      <a:r>
                        <a:rPr lang="en" sz="1200" u="sng">
                          <a:solidFill>
                            <a:schemeClr val="accent5"/>
                          </a:solidFill>
                          <a:latin typeface="Inter"/>
                          <a:ea typeface="Inter"/>
                          <a:cs typeface="Inter"/>
                          <a:sym typeface="Inter"/>
                          <a:hlinkClick r:id="rId5">
                            <a:extLst>
                              <a:ext uri="{A12FA001-AC4F-418D-AE19-62706E023703}">
                                <ahyp:hlinkClr val="tx"/>
                              </a:ext>
                            </a:extLst>
                          </a:hlinkClick>
                        </a:rPr>
                        <a:t>2024 UN SDG Report</a:t>
                      </a:r>
                      <a:r>
                        <a:rPr lang="en" sz="1200">
                          <a:solidFill>
                            <a:schemeClr val="dk1"/>
                          </a:solidFill>
                          <a:latin typeface="Inter"/>
                          <a:ea typeface="Inter"/>
                          <a:cs typeface="Inter"/>
                          <a:sym typeface="Inter"/>
                        </a:rPr>
                        <a:t> for their particular SDG to find a chart or graph to analyze using the Quantitative Analysis Graphic Organizer (page 3). Once groups have completed both pages, regroup as a class so each group can briefly share what they learned about their SDG and have a class discussion about which of the SDGs they think will be the hardest to accomplish.</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r h="3751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Organize students into five groups so that each UN Regional Group has at least one student representative in each of the SDG groups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Provide instructions to students using Slide 7</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Instruct students to choose a graph based on their SDG using the icons on the left side of the report linked on graphic organizer</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Monitor student progress and answer questions as needed</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Regroup as a class and facilitate a discussion using slide 8</a:t>
                      </a:r>
                      <a:endParaRPr sz="1200">
                        <a:latin typeface="Inter"/>
                        <a:ea typeface="Inter"/>
                        <a:cs typeface="Inter"/>
                        <a:sym typeface="Inter"/>
                      </a:endParaRPr>
                    </a:p>
                  </a:txBody>
                  <a:tcPr marT="91425" marB="91425"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Work with your SDG Group to complete the UN SDG Progress Student Worksheet</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Select a graph or chart and complete the Quantitative Analysis Graphic Organizer</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Participate in class discussion</a:t>
                      </a:r>
                      <a:endParaRPr sz="1200">
                        <a:latin typeface="Inter"/>
                        <a:ea typeface="Inter"/>
                        <a:cs typeface="Inter"/>
                        <a:sym typeface="Inter"/>
                      </a:endParaRPr>
                    </a:p>
                  </a:txBody>
                  <a:tcPr marT="91425" marB="91425"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75150">
                <a:tc rowSpan="2">
                  <a:txBody>
                    <a:bodyPr/>
                    <a:lstStyle/>
                    <a:p>
                      <a:pPr indent="0" lvl="0" marL="0" rtl="0" algn="l">
                        <a:spcBef>
                          <a:spcPts val="0"/>
                        </a:spcBef>
                        <a:spcAft>
                          <a:spcPts val="0"/>
                        </a:spcAft>
                        <a:buNone/>
                      </a:pPr>
                      <a:r>
                        <a:rPr b="1" lang="en" sz="1300">
                          <a:latin typeface="Inter"/>
                          <a:ea typeface="Inter"/>
                          <a:cs typeface="Inter"/>
                          <a:sym typeface="Inter"/>
                        </a:rPr>
                        <a:t>ACTIVITY 3 - </a:t>
                      </a:r>
                      <a:endParaRPr b="1" sz="1300">
                        <a:latin typeface="Inter"/>
                        <a:ea typeface="Inter"/>
                        <a:cs typeface="Inter"/>
                        <a:sym typeface="Inter"/>
                      </a:endParaRPr>
                    </a:p>
                    <a:p>
                      <a:pPr indent="0" lvl="0" marL="0" rtl="0" algn="l">
                        <a:spcBef>
                          <a:spcPts val="0"/>
                        </a:spcBef>
                        <a:spcAft>
                          <a:spcPts val="0"/>
                        </a:spcAft>
                        <a:buNone/>
                      </a:pPr>
                      <a:r>
                        <a:rPr b="1" lang="en" sz="1300">
                          <a:latin typeface="Inter"/>
                          <a:ea typeface="Inter"/>
                          <a:cs typeface="Inter"/>
                          <a:sym typeface="Inter"/>
                        </a:rPr>
                        <a:t>EXHIBIT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research a social and/or economic issue in their assigned UN Region and fill out the Social &amp; Economic Development page of their UN Research Portfolio (page 6). The research packets (linked on page 4) and the detailed instructions (page 5) can be used to support their work.</a:t>
                      </a:r>
                      <a:endParaRPr sz="1200">
                        <a:solidFill>
                          <a:srgbClr val="000000"/>
                        </a:solidFill>
                        <a:latin typeface="Inter"/>
                        <a:ea typeface="Inter"/>
                        <a:cs typeface="Inter"/>
                        <a:sym typeface="Inter"/>
                      </a:endParaRPr>
                    </a:p>
                  </a:txBody>
                  <a:tcPr marT="91425" marB="91425"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751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Organize students into their Regional Committee Groups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pages 4-6 of their UN Research Portfolio</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student work and answer questions as needed</a:t>
                      </a:r>
                      <a:endParaRPr sz="1200">
                        <a:solidFill>
                          <a:srgbClr val="000000"/>
                        </a:solidFill>
                        <a:latin typeface="Inter"/>
                        <a:ea typeface="Inter"/>
                        <a:cs typeface="Inter"/>
                        <a:sym typeface="Inter"/>
                      </a:endParaRPr>
                    </a:p>
                  </a:txBody>
                  <a:tcPr marT="91425" marB="91425"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solidFill>
                            <a:schemeClr val="dk1"/>
                          </a:solidFill>
                          <a:latin typeface="Inter"/>
                          <a:ea typeface="Inter"/>
                          <a:cs typeface="Inter"/>
                          <a:sym typeface="Inter"/>
                        </a:rPr>
                        <a:t>Work with Regional Committee Group to complete the Social &amp; Economic Development page of the UN Research Portfolio</a:t>
                      </a:r>
                      <a:endParaRPr sz="1200">
                        <a:solidFill>
                          <a:srgbClr val="000000"/>
                        </a:solidFill>
                        <a:latin typeface="Inter"/>
                        <a:ea typeface="Inter"/>
                        <a:cs typeface="Inter"/>
                        <a:sym typeface="Inter"/>
                      </a:endParaRPr>
                    </a:p>
                  </a:txBody>
                  <a:tcPr marT="91425" marB="91425"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 New Global World: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6" name="Shape 86"/>
        <p:cNvGrpSpPr/>
        <p:nvPr/>
      </p:nvGrpSpPr>
      <p:grpSpPr>
        <a:xfrm>
          <a:off x="0" y="0"/>
          <a:ext cx="0" cy="0"/>
          <a:chOff x="0" y="0"/>
          <a:chExt cx="0" cy="0"/>
        </a:xfrm>
      </p:grpSpPr>
      <p:pic>
        <p:nvPicPr>
          <p:cNvPr id="87" name="Google Shape;87;p16"/>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88" name="Google Shape;88;p16"/>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89" name="Google Shape;89;p16"/>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0" name="Google Shape;90;p16"/>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91" name="Google Shape;91;p16"/>
          <p:cNvGraphicFramePr/>
          <p:nvPr/>
        </p:nvGraphicFramePr>
        <p:xfrm>
          <a:off x="279838" y="582125"/>
          <a:ext cx="3000000" cy="3000000"/>
        </p:xfrm>
        <a:graphic>
          <a:graphicData uri="http://schemas.openxmlformats.org/drawingml/2006/table">
            <a:tbl>
              <a:tblPr>
                <a:noFill/>
                <a:tableStyleId>{3876B9E0-A488-4219-8CC8-120284F92CAE}</a:tableStyleId>
              </a:tblPr>
              <a:tblGrid>
                <a:gridCol w="1673200"/>
                <a:gridCol w="4057350"/>
                <a:gridCol w="3702950"/>
              </a:tblGrid>
              <a:tr h="3077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9: Social and Economic Development</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41000">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work in groups to look at the ways that families live in a country that is part of their regional committee using </a:t>
                      </a:r>
                      <a:r>
                        <a:rPr lang="en" sz="1200" u="sng">
                          <a:solidFill>
                            <a:schemeClr val="hlink"/>
                          </a:solidFill>
                          <a:latin typeface="Inter"/>
                          <a:ea typeface="Inter"/>
                          <a:cs typeface="Inter"/>
                          <a:sym typeface="Inter"/>
                          <a:hlinkClick r:id="rId5"/>
                        </a:rPr>
                        <a:t>Gapminder’s Dollar Street Tool.</a:t>
                      </a:r>
                      <a:r>
                        <a:rPr lang="en" sz="1200">
                          <a:solidFill>
                            <a:schemeClr val="dk1"/>
                          </a:solidFill>
                          <a:latin typeface="Inter"/>
                          <a:ea typeface="Inter"/>
                          <a:cs typeface="Inter"/>
                          <a:sym typeface="Inter"/>
                        </a:rPr>
                        <a:t> They will reflect on their experience using a Quickwrite </a:t>
                      </a:r>
                      <a:r>
                        <a:rPr lang="en" sz="1200" u="sng">
                          <a:solidFill>
                            <a:schemeClr val="accent5"/>
                          </a:solidFill>
                          <a:latin typeface="Inter"/>
                          <a:ea typeface="Inter"/>
                          <a:cs typeface="Inter"/>
                          <a:sym typeface="Inter"/>
                          <a:hlinkClick r:id="rId6">
                            <a:extLst>
                              <a:ext uri="{A12FA001-AC4F-418D-AE19-62706E023703}">
                                <ahyp:hlinkClr val="tx"/>
                              </a:ext>
                            </a:extLst>
                          </a:hlinkClick>
                        </a:rPr>
                        <a:t>Exit Ticket.</a:t>
                      </a: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r h="5909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Hand out Exit Ticket</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Provide digital access to Gapminder’s Dollar Street Tool</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Provide academic and behavior expectations</a:t>
                      </a:r>
                      <a:endParaRPr sz="1200">
                        <a:latin typeface="Inter"/>
                        <a:ea typeface="Inter"/>
                        <a:cs typeface="Inter"/>
                        <a:sym typeface="Inter"/>
                      </a:endParaRPr>
                    </a:p>
                  </a:txBody>
                  <a:tcPr marT="91425" marB="91425"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Navigate to Gapminder’s Dollar Street Tool</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Select a country within region of study</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Select a family to view more closely</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Answer the reflection questions</a:t>
                      </a:r>
                      <a:endParaRPr sz="1200">
                        <a:latin typeface="Inter"/>
                        <a:ea typeface="Inter"/>
                        <a:cs typeface="Inter"/>
                        <a:sym typeface="Inter"/>
                      </a:endParaRPr>
                    </a:p>
                  </a:txBody>
                  <a:tcPr marT="91425" marB="91425"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511775">
                <a:tc>
                  <a:txBody>
                    <a:bodyPr/>
                    <a:lstStyle/>
                    <a:p>
                      <a:pPr indent="0" lvl="0" marL="0" rtl="0" algn="l">
                        <a:spcBef>
                          <a:spcPts val="0"/>
                        </a:spcBef>
                        <a:spcAft>
                          <a:spcPts val="0"/>
                        </a:spcAft>
                        <a:buClr>
                          <a:srgbClr val="000000"/>
                        </a:buClr>
                        <a:buSzPts val="1100"/>
                        <a:buFont typeface="Arial"/>
                        <a:buNone/>
                      </a:pPr>
                      <a:r>
                        <a:rPr b="1" lang="en" sz="1300">
                          <a:solidFill>
                            <a:srgbClr val="000000"/>
                          </a:solidFill>
                          <a:latin typeface="Inter"/>
                          <a:ea typeface="Inter"/>
                          <a:cs typeface="Inter"/>
                          <a:sym typeface="Inter"/>
                        </a:rPr>
                        <a:t>STANDARD(S)</a:t>
                      </a:r>
                      <a:endParaRPr b="1" sz="13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2.90 Analyze the historical and structural factors that contribute to unequal economic development across the globe, and assess the impact of neocolonialism and international organizations and actors in promoting or hindering economic and social development in at least two different regions of the world.</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2.91 Evaluate the impact of technological innovations as well as changing economic and political policies on the world’s population and social order and the Earth’s resources.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2.98 Evaluate the impact of the rise of technological innovations (including advancements in telecommunications) and the extent to which innovation has democratized or centralized power.</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2.99 Evaluate the impact of increased industrialization and global economic activities to analyze both the obstacles and proposed solutions to address climate change (e.g., UN Sustainable goals, Paris Climate Agreement), including the intersection of consumption-based modernity and environmental limits.</a:t>
                      </a:r>
                      <a:endParaRPr sz="12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bl>
          </a:graphicData>
        </a:graphic>
      </p:graphicFrame>
      <p:sp>
        <p:nvSpPr>
          <p:cNvPr id="92" name="Google Shape;92;p16"/>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 New Global World: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93" name="Google Shape;93;p16"/>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