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E70AB6F-DE63-4283-B1B0-A333AEEE7A38}">
  <a:tblStyle styleId="{5E70AB6F-DE63-4283-B1B0-A333AEEE7A3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11" Type="http://schemas.openxmlformats.org/officeDocument/2006/relationships/slide" Target="slides/slide4.xml"/><Relationship Id="rId22" Type="http://schemas.openxmlformats.org/officeDocument/2006/relationships/font" Target="fonts/PlusJakartaSans-italic.fntdata"/><Relationship Id="rId10" Type="http://schemas.openxmlformats.org/officeDocument/2006/relationships/slide" Target="slides/slide3.xml"/><Relationship Id="rId21" Type="http://schemas.openxmlformats.org/officeDocument/2006/relationships/font" Target="fonts/PlusJakartaSans-bold.fntdata"/><Relationship Id="rId13" Type="http://schemas.openxmlformats.org/officeDocument/2006/relationships/slide" Target="slides/slide6.xml"/><Relationship Id="rId12" Type="http://schemas.openxmlformats.org/officeDocument/2006/relationships/slide" Target="slides/slide5.xml"/><Relationship Id="rId23" Type="http://schemas.openxmlformats.org/officeDocument/2006/relationships/font" Target="fonts/PlusJakartaSans-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6496029a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6496029a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5100fe8f5d_0_20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5100fe8f5d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04f0534b06_0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04f0534b06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36d1777204b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36d1777204b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564dd73320_0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564dd73320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6d17772396_0_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6d17772396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6.png"/><Relationship Id="rId5" Type="http://schemas.openxmlformats.org/officeDocument/2006/relationships/hyperlink" Target="https://upgrader.gapminder.org/t/2020-sustainable-development-misconception-study?tab=q"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6.png"/><Relationship Id="rId5" Type="http://schemas.openxmlformats.org/officeDocument/2006/relationships/hyperlink" Target="https://sdgs.un.org/goals/goal2#overview" TargetMode="External"/><Relationship Id="rId6" Type="http://schemas.openxmlformats.org/officeDocument/2006/relationships/hyperlink" Target="https://unstats.un.org/sdgs/report/2024/unlock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6.png"/><Relationship Id="rId5" Type="http://schemas.openxmlformats.org/officeDocument/2006/relationships/hyperlink" Target="https://unstats.un.org/sdgs/report/2024/unlocking/" TargetMode="External"/><Relationship Id="rId6"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6.png"/><Relationship Id="rId5" Type="http://schemas.openxmlformats.org/officeDocument/2006/relationships/hyperlink" Target="https://upgrader.gapminder.org/t/2020-sustainable-development-misconception-study?tab=q"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6.png"/><Relationship Id="rId5" Type="http://schemas.openxmlformats.org/officeDocument/2006/relationships/hyperlink" Target="https://sdgs.un.org/goals/goal2#overview" TargetMode="External"/><Relationship Id="rId6" Type="http://schemas.openxmlformats.org/officeDocument/2006/relationships/hyperlink" Target="https://unstats.un.org/sdgs/report/2024/unlockin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6.png"/><Relationship Id="rId5" Type="http://schemas.openxmlformats.org/officeDocument/2006/relationships/hyperlink" Target="https://unstats.un.org/sdgs/report/2024/unlocking/" TargetMode="External"/><Relationship Id="rId6"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Social &amp; Economic Development</a:t>
            </a:r>
            <a:r>
              <a:rPr lang="en" sz="2000">
                <a:solidFill>
                  <a:schemeClr val="dk1"/>
                </a:solidFill>
                <a:latin typeface="Halant"/>
                <a:ea typeface="Halant"/>
                <a:cs typeface="Halant"/>
                <a:sym typeface="Halant"/>
              </a:rPr>
              <a:t> Guided Notes</a:t>
            </a:r>
            <a:endParaRPr sz="20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338625" y="883900"/>
            <a:ext cx="7112400" cy="4987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following questions while you </a:t>
            </a:r>
            <a:r>
              <a:rPr lang="en" sz="1200">
                <a:solidFill>
                  <a:schemeClr val="dk1"/>
                </a:solidFill>
                <a:latin typeface="Halant"/>
                <a:ea typeface="Halant"/>
                <a:cs typeface="Halant"/>
                <a:sym typeface="Halant"/>
              </a:rPr>
              <a:t>listen</a:t>
            </a:r>
            <a:r>
              <a:rPr lang="en" sz="1200">
                <a:solidFill>
                  <a:schemeClr val="dk1"/>
                </a:solidFill>
                <a:latin typeface="Halant"/>
                <a:ea typeface="Halant"/>
                <a:cs typeface="Halant"/>
                <a:sym typeface="Halant"/>
              </a:rPr>
              <a:t> to the introduction presentation about the UN’s Sustainable Development Goals (SDGs).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Explain how you think social and </a:t>
            </a:r>
            <a:r>
              <a:rPr lang="en" sz="1200">
                <a:solidFill>
                  <a:schemeClr val="dk1"/>
                </a:solidFill>
                <a:latin typeface="Inter"/>
                <a:ea typeface="Inter"/>
                <a:cs typeface="Inter"/>
                <a:sym typeface="Inter"/>
              </a:rPr>
              <a:t>economic development go hand-in-hand when evaluating a country’s progress.</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Define the measurements of socioeconomic development in a Say-it-in-6.</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GDP:</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HDI:</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GDI:</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the UN’s Sustainable Development Goals in your own words.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the </a:t>
            </a:r>
            <a:r>
              <a:rPr lang="en" sz="1200" u="sng">
                <a:solidFill>
                  <a:schemeClr val="hlink"/>
                </a:solidFill>
                <a:latin typeface="Inter"/>
                <a:ea typeface="Inter"/>
                <a:cs typeface="Inter"/>
                <a:sym typeface="Inter"/>
                <a:hlinkClick r:id="rId5"/>
              </a:rPr>
              <a:t>Gapminder website to take a short quiz about misconceptions about the UN’s SDGs.</a:t>
            </a:r>
            <a:r>
              <a:rPr lang="en" sz="1200">
                <a:solidFill>
                  <a:schemeClr val="dk1"/>
                </a:solidFill>
                <a:latin typeface="Inter"/>
                <a:ea typeface="Inter"/>
                <a:cs typeface="Inter"/>
                <a:sym typeface="Inter"/>
              </a:rPr>
              <a:t> Once you click on the link, click on “test yourself” to see what you know! After completing the quiz, click on the small “x” on the top right corner so you can look over your results. Fill out the chart below based on your answers.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05" name="Google Shape;105;p25"/>
          <p:cNvGraphicFramePr/>
          <p:nvPr/>
        </p:nvGraphicFramePr>
        <p:xfrm>
          <a:off x="952500" y="5558425"/>
          <a:ext cx="3000000" cy="3000000"/>
        </p:xfrm>
        <a:graphic>
          <a:graphicData uri="http://schemas.openxmlformats.org/drawingml/2006/table">
            <a:tbl>
              <a:tblPr>
                <a:noFill/>
                <a:tableStyleId>{5E70AB6F-DE63-4283-B1B0-A333AEEE7A38}</a:tableStyleId>
              </a:tblPr>
              <a:tblGrid>
                <a:gridCol w="2933700"/>
                <a:gridCol w="2933700"/>
              </a:tblGrid>
              <a:tr h="236475">
                <a:tc>
                  <a:txBody>
                    <a:bodyPr/>
                    <a:lstStyle/>
                    <a:p>
                      <a:pPr indent="0" lvl="0" marL="0" rtl="0" algn="l">
                        <a:spcBef>
                          <a:spcPts val="0"/>
                        </a:spcBef>
                        <a:spcAft>
                          <a:spcPts val="0"/>
                        </a:spcAft>
                        <a:buNone/>
                      </a:pPr>
                      <a:r>
                        <a:rPr lang="en" sz="1200">
                          <a:latin typeface="Inter"/>
                          <a:ea typeface="Inter"/>
                          <a:cs typeface="Inter"/>
                          <a:sym typeface="Inter"/>
                        </a:rPr>
                        <a:t>What was your score?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______/18</a:t>
                      </a:r>
                      <a:endParaRPr sz="1200">
                        <a:latin typeface="Inter"/>
                        <a:ea typeface="Inter"/>
                        <a:cs typeface="Inter"/>
                        <a:sym typeface="Inter"/>
                      </a:endParaRPr>
                    </a:p>
                  </a:txBody>
                  <a:tcPr marT="91425" marB="91425" marR="91425" marL="91425"/>
                </a:tc>
              </a:tr>
              <a:tr h="2496925">
                <a:tc>
                  <a:txBody>
                    <a:bodyPr/>
                    <a:lstStyle/>
                    <a:p>
                      <a:pPr indent="0" lvl="0" marL="0" rtl="0" algn="l">
                        <a:spcBef>
                          <a:spcPts val="0"/>
                        </a:spcBef>
                        <a:spcAft>
                          <a:spcPts val="0"/>
                        </a:spcAft>
                        <a:buNone/>
                      </a:pPr>
                      <a:r>
                        <a:rPr lang="en" sz="1200">
                          <a:latin typeface="Inter"/>
                          <a:ea typeface="Inter"/>
                          <a:cs typeface="Inter"/>
                          <a:sym typeface="Inter"/>
                        </a:rPr>
                        <a:t>Choose one question you got incorrect that surprised you. Click on the “more” button for that question, and answer the following: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question?</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percentage of people get this question wrong?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Read the “About this misconception” section. Summarize it in your own words. What did you learn?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907925">
                <a:tc>
                  <a:txBody>
                    <a:bodyPr/>
                    <a:lstStyle/>
                    <a:p>
                      <a:pPr indent="0" lvl="0" marL="0" rtl="0" algn="l">
                        <a:spcBef>
                          <a:spcPts val="0"/>
                        </a:spcBef>
                        <a:spcAft>
                          <a:spcPts val="0"/>
                        </a:spcAft>
                        <a:buNone/>
                      </a:pPr>
                      <a:r>
                        <a:rPr lang="en" sz="1200">
                          <a:latin typeface="Inter"/>
                          <a:ea typeface="Inter"/>
                          <a:cs typeface="Inter"/>
                          <a:sym typeface="Inter"/>
                        </a:rPr>
                        <a:t>Overall, do you feel like the world is making more or less progress than you thought? Why?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06" name="Google Shape;106;p25"/>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UN SDG 2: Zero Hunger</a:t>
            </a:r>
            <a:endParaRPr sz="2000">
              <a:solidFill>
                <a:schemeClr val="dk1"/>
              </a:solidFill>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6" name="Google Shape;116;p26"/>
          <p:cNvSpPr txBox="1"/>
          <p:nvPr/>
        </p:nvSpPr>
        <p:spPr>
          <a:xfrm>
            <a:off x="594300" y="655288"/>
            <a:ext cx="6583800" cy="7572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a:t>
            </a:r>
            <a:r>
              <a:rPr lang="en" sz="1200" u="sng">
                <a:solidFill>
                  <a:schemeClr val="hlink"/>
                </a:solidFill>
                <a:latin typeface="Halant"/>
                <a:ea typeface="Halant"/>
                <a:cs typeface="Halant"/>
                <a:sym typeface="Halant"/>
                <a:hlinkClick r:id="rId5"/>
              </a:rPr>
              <a:t>SDG Overview for Goal 2: End Hunger, Achieve Food Security and Improved Nutrition and Promote Sustainable Agriculture</a:t>
            </a:r>
            <a:r>
              <a:rPr lang="en" sz="1200">
                <a:solidFill>
                  <a:schemeClr val="dk1"/>
                </a:solidFill>
                <a:latin typeface="Halant"/>
                <a:ea typeface="Halant"/>
                <a:cs typeface="Halant"/>
                <a:sym typeface="Halant"/>
              </a:rPr>
              <a:t> look at the infographic and answer the following question: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the data highlighted in the infographic, what two trends/ideas stuck with you the most? Why?</a:t>
            </a:r>
            <a:br>
              <a:rPr lang="en" sz="1200">
                <a:solidFill>
                  <a:schemeClr val="dk1"/>
                </a:solidFill>
                <a:latin typeface="Inter"/>
                <a:ea typeface="Inter"/>
                <a:cs typeface="Inter"/>
                <a:sym typeface="Inter"/>
              </a:rPr>
            </a:b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Read the excerpt below from the </a:t>
            </a:r>
            <a:r>
              <a:rPr lang="en" sz="1200" u="sng">
                <a:solidFill>
                  <a:schemeClr val="accent5"/>
                </a:solidFill>
                <a:latin typeface="Halant"/>
                <a:ea typeface="Halant"/>
                <a:cs typeface="Halant"/>
                <a:sym typeface="Halant"/>
                <a:hlinkClick r:id="rId6">
                  <a:extLst>
                    <a:ext uri="{A12FA001-AC4F-418D-AE19-62706E023703}">
                      <ahyp:hlinkClr val="tx"/>
                    </a:ext>
                  </a:extLst>
                </a:hlinkClick>
              </a:rPr>
              <a:t>2024 UN Sustainable Development Goals Report</a:t>
            </a:r>
            <a:r>
              <a:rPr lang="en" sz="1200">
                <a:solidFill>
                  <a:schemeClr val="dk1"/>
                </a:solidFill>
                <a:latin typeface="Halant"/>
                <a:ea typeface="Halant"/>
                <a:cs typeface="Halant"/>
                <a:sym typeface="Halant"/>
              </a:rPr>
              <a:t> and answer the reflection questions that follow. Then, read more about your SDG by clicking on the Goals Report link and clicking on your assigned SDG icon on the left hand side. Choose one of the graphs or charts that you find most interesting about the progress of that SDG and complete the Quantitative Analysis Graphic Organizer.</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Halant"/>
                <a:ea typeface="Halant"/>
                <a:cs typeface="Halant"/>
                <a:sym typeface="Halant"/>
              </a:rPr>
              <a:t>Source: United Nations, 2024 UN Sustainable Development Goals Report- Zero Hunger</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After rising sharply in the wake of the COVID-19 pandemic, global hunger and food insecurity remained persistently high and almost unchanged for three years. In 2023, about 733 million people faced hunger, and 2.33 billion people experienced moderate to severe food insecurity. Despite progress, 148 million children under age 5 suffered from stunting in 2022. If current trends persist, one in five children under age 5 will be affected by stunting in 2030.</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In 2022, almost 60 per cent of countries worldwide faced moderately to abnormally high food prices due to the spillover effects of conflicts, such as disrupted supply chains.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Achieving zero hunger requires intensified efforts to transform food systems so they are sustainable, resilient and equitable. Moreover, accelerating improvements in diets, nutrition, health and hygiene is crucial to meeting the target of halving the number of children suffering from chronic undernutrition.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 you think that the world is on track to accomplish this SDG by 2030? Why or why not?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think would be the most impactful course of action to encourage more progress? Why?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Quantitative Analysis</a:t>
            </a:r>
            <a:endParaRPr b="1" sz="2500">
              <a:solidFill>
                <a:schemeClr val="dk1"/>
              </a:solidFill>
              <a:latin typeface="Plus Jakarta Sans"/>
              <a:ea typeface="Plus Jakarta Sans"/>
              <a:cs typeface="Plus Jakarta Sans"/>
              <a:sym typeface="Plus Jakarta Sans"/>
            </a:endParaRPr>
          </a:p>
        </p:txBody>
      </p:sp>
      <p:sp>
        <p:nvSpPr>
          <p:cNvPr id="122" name="Google Shape;122;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500">
              <a:solidFill>
                <a:srgbClr val="666666"/>
              </a:solidFill>
              <a:latin typeface="Inter"/>
              <a:ea typeface="Inter"/>
              <a:cs typeface="Inter"/>
              <a:sym typeface="Inter"/>
            </a:endParaRPr>
          </a:p>
        </p:txBody>
      </p:sp>
      <p:pic>
        <p:nvPicPr>
          <p:cNvPr id="123" name="Google Shape;123;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4" name="Google Shape;12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5" name="Google Shape;125;p2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26" name="Google Shape;126;p27"/>
          <p:cNvSpPr txBox="1"/>
          <p:nvPr/>
        </p:nvSpPr>
        <p:spPr>
          <a:xfrm>
            <a:off x="468975"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solidFill>
                  <a:schemeClr val="dk1"/>
                </a:solidFill>
                <a:latin typeface="Inter"/>
                <a:ea typeface="Inter"/>
                <a:cs typeface="Inter"/>
                <a:sym typeface="Inter"/>
              </a:rPr>
              <a:t>Conclusion 1</a:t>
            </a:r>
            <a:endParaRPr>
              <a:solidFill>
                <a:schemeClr val="dk1"/>
              </a:solidFill>
              <a:latin typeface="Inter"/>
              <a:ea typeface="Inter"/>
              <a:cs typeface="Inter"/>
              <a:sym typeface="Inter"/>
            </a:endParaRPr>
          </a:p>
          <a:p>
            <a:pPr indent="0" lvl="0" marL="0" rtl="0" algn="l">
              <a:spcBef>
                <a:spcPts val="0"/>
              </a:spcBef>
              <a:spcAft>
                <a:spcPts val="0"/>
              </a:spcAft>
              <a:buNone/>
            </a:pPr>
            <a:r>
              <a:rPr lang="en" sz="800">
                <a:solidFill>
                  <a:schemeClr val="dk1"/>
                </a:solidFill>
                <a:latin typeface="Inter"/>
                <a:ea typeface="Inter"/>
                <a:cs typeface="Inter"/>
                <a:sym typeface="Inter"/>
              </a:rPr>
              <a:t>Draw one conclusion or inference from the graph or chart. </a:t>
            </a:r>
            <a:endParaRPr sz="800">
              <a:solidFill>
                <a:schemeClr val="dk1"/>
              </a:solidFill>
              <a:latin typeface="Inter"/>
              <a:ea typeface="Inter"/>
              <a:cs typeface="Inter"/>
              <a:sym typeface="Inter"/>
            </a:endParaRPr>
          </a:p>
        </p:txBody>
      </p:sp>
      <p:sp>
        <p:nvSpPr>
          <p:cNvPr id="127" name="Google Shape;127;p27"/>
          <p:cNvSpPr txBox="1"/>
          <p:nvPr/>
        </p:nvSpPr>
        <p:spPr>
          <a:xfrm>
            <a:off x="2379038" y="4617950"/>
            <a:ext cx="3136500" cy="432000"/>
          </a:xfrm>
          <a:prstGeom prst="rect">
            <a:avLst/>
          </a:prstGeom>
          <a:noFill/>
          <a:ln cap="flat" cmpd="sng" w="9525">
            <a:solidFill>
              <a:schemeClr val="dk1"/>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2400">
                <a:latin typeface="Plus Jakarta Sans"/>
                <a:ea typeface="Plus Jakarta Sans"/>
                <a:cs typeface="Plus Jakarta Sans"/>
                <a:sym typeface="Plus Jakarta Sans"/>
              </a:rPr>
              <a:t>Conclusions</a:t>
            </a:r>
            <a:endParaRPr b="1" sz="2400">
              <a:latin typeface="Plus Jakarta Sans"/>
              <a:ea typeface="Plus Jakarta Sans"/>
              <a:cs typeface="Plus Jakarta Sans"/>
              <a:sym typeface="Plus Jakarta Sans"/>
            </a:endParaRPr>
          </a:p>
        </p:txBody>
      </p:sp>
      <p:sp>
        <p:nvSpPr>
          <p:cNvPr id="128" name="Google Shape;128;p27"/>
          <p:cNvSpPr txBox="1"/>
          <p:nvPr/>
        </p:nvSpPr>
        <p:spPr>
          <a:xfrm>
            <a:off x="2905350"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2</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another conclusion or inference from the graph or chart. </a:t>
            </a:r>
            <a:endParaRPr b="1" sz="1800">
              <a:solidFill>
                <a:schemeClr val="dk1"/>
              </a:solidFill>
              <a:latin typeface="Inter"/>
              <a:ea typeface="Inter"/>
              <a:cs typeface="Inter"/>
              <a:sym typeface="Inter"/>
            </a:endParaRPr>
          </a:p>
        </p:txBody>
      </p:sp>
      <p:sp>
        <p:nvSpPr>
          <p:cNvPr id="129" name="Google Shape;129;p27"/>
          <p:cNvSpPr txBox="1"/>
          <p:nvPr/>
        </p:nvSpPr>
        <p:spPr>
          <a:xfrm>
            <a:off x="5341750" y="5736401"/>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3</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 third conclusion or inference from the graph or chart. </a:t>
            </a:r>
            <a:endParaRPr b="1" sz="1800">
              <a:solidFill>
                <a:schemeClr val="dk1"/>
              </a:solidFill>
              <a:latin typeface="Inter"/>
              <a:ea typeface="Inter"/>
              <a:cs typeface="Inter"/>
              <a:sym typeface="Inter"/>
            </a:endParaRPr>
          </a:p>
        </p:txBody>
      </p:sp>
      <p:sp>
        <p:nvSpPr>
          <p:cNvPr id="130" name="Google Shape;130;p27"/>
          <p:cNvSpPr/>
          <p:nvPr/>
        </p:nvSpPr>
        <p:spPr>
          <a:xfrm rot="-5400000">
            <a:off x="3595113" y="2783925"/>
            <a:ext cx="582000" cy="5218500"/>
          </a:xfrm>
          <a:prstGeom prst="rightBrace">
            <a:avLst>
              <a:gd fmla="val 50000" name="adj1"/>
              <a:gd fmla="val 50000"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1" name="Google Shape;131;p27"/>
          <p:cNvSpPr txBox="1"/>
          <p:nvPr/>
        </p:nvSpPr>
        <p:spPr>
          <a:xfrm>
            <a:off x="368596" y="8274588"/>
            <a:ext cx="71574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200">
                <a:latin typeface="Inter"/>
                <a:ea typeface="Inter"/>
                <a:cs typeface="Inter"/>
                <a:sym typeface="Inter"/>
              </a:rPr>
              <a:t>What is missing from the data and how that might limit the reliability of the conclusions?</a:t>
            </a:r>
            <a:endParaRPr sz="1200">
              <a:latin typeface="Inter"/>
              <a:ea typeface="Inter"/>
              <a:cs typeface="Inter"/>
              <a:sym typeface="Inter"/>
            </a:endParaRPr>
          </a:p>
        </p:txBody>
      </p:sp>
      <p:sp>
        <p:nvSpPr>
          <p:cNvPr id="132" name="Google Shape;132;p27"/>
          <p:cNvSpPr txBox="1"/>
          <p:nvPr/>
        </p:nvSpPr>
        <p:spPr>
          <a:xfrm>
            <a:off x="469050" y="2314500"/>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What issue or information is the chart or graph addressing?</a:t>
            </a:r>
            <a:endParaRPr sz="1300">
              <a:latin typeface="Inter"/>
              <a:ea typeface="Inter"/>
              <a:cs typeface="Inter"/>
              <a:sym typeface="Inter"/>
            </a:endParaRPr>
          </a:p>
        </p:txBody>
      </p:sp>
      <p:sp>
        <p:nvSpPr>
          <p:cNvPr id="133" name="Google Shape;133;p27"/>
          <p:cNvSpPr txBox="1"/>
          <p:nvPr/>
        </p:nvSpPr>
        <p:spPr>
          <a:xfrm>
            <a:off x="469175" y="3498525"/>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List the identifiable variables</a:t>
            </a:r>
            <a:r>
              <a:rPr lang="en" sz="1300">
                <a:latin typeface="Inter"/>
                <a:ea typeface="Inter"/>
                <a:cs typeface="Inter"/>
                <a:sym typeface="Inter"/>
              </a:rPr>
              <a:t> in the chart</a:t>
            </a:r>
            <a:endParaRPr sz="1300">
              <a:latin typeface="Inter"/>
              <a:ea typeface="Inter"/>
              <a:cs typeface="Inter"/>
              <a:sym typeface="Inter"/>
            </a:endParaRPr>
          </a:p>
        </p:txBody>
      </p:sp>
      <p:sp>
        <p:nvSpPr>
          <p:cNvPr id="134" name="Google Shape;134;p27"/>
          <p:cNvSpPr txBox="1"/>
          <p:nvPr/>
        </p:nvSpPr>
        <p:spPr>
          <a:xfrm>
            <a:off x="1270825" y="860800"/>
            <a:ext cx="6151500" cy="12591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Choose a graph from the </a:t>
            </a:r>
            <a:r>
              <a:rPr lang="en" sz="1200" u="sng">
                <a:solidFill>
                  <a:srgbClr val="0097A7"/>
                </a:solidFill>
                <a:latin typeface="Plus Jakarta Sans"/>
                <a:ea typeface="Plus Jakarta Sans"/>
                <a:cs typeface="Plus Jakarta Sans"/>
                <a:sym typeface="Plus Jakarta Sans"/>
                <a:hlinkClick r:id="rId5">
                  <a:extLst>
                    <a:ext uri="{A12FA001-AC4F-418D-AE19-62706E023703}">
                      <ahyp:hlinkClr val="tx"/>
                    </a:ext>
                  </a:extLst>
                </a:hlinkClick>
              </a:rPr>
              <a:t>2024 UN SDG Report</a:t>
            </a:r>
            <a:r>
              <a:rPr lang="en" sz="1200">
                <a:latin typeface="Plus Jakarta Sans"/>
                <a:ea typeface="Plus Jakarta Sans"/>
                <a:cs typeface="Plus Jakarta Sans"/>
                <a:sym typeface="Plus Jakarta Sans"/>
              </a:rPr>
              <a:t>. First identify the variables that are being displayed and draw three conclusions about the information presented. As you examine the data, consider what the numbers are telling you about trends, relationships, or differences, and think about the implications these conclusions might have.</a:t>
            </a:r>
            <a:endParaRPr sz="1200">
              <a:latin typeface="Plus Jakarta Sans"/>
              <a:ea typeface="Plus Jakarta Sans"/>
              <a:cs typeface="Plus Jakarta Sans"/>
              <a:sym typeface="Plus Jakarta Sans"/>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a:p>
            <a:pPr indent="0" lvl="0" marL="0" rtl="0" algn="l">
              <a:spcBef>
                <a:spcPts val="0"/>
              </a:spcBef>
              <a:spcAft>
                <a:spcPts val="0"/>
              </a:spcAft>
              <a:buNone/>
            </a:pPr>
            <a:r>
              <a:rPr b="1" lang="en" sz="1200">
                <a:latin typeface="Inter"/>
                <a:ea typeface="Inter"/>
                <a:cs typeface="Inter"/>
                <a:sym typeface="Inter"/>
              </a:rPr>
              <a:t>Graph Title: ___________________________________</a:t>
            </a:r>
            <a:endParaRPr b="1" sz="1200">
              <a:latin typeface="Inter"/>
              <a:ea typeface="Inter"/>
              <a:cs typeface="Inter"/>
              <a:sym typeface="Inter"/>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p:txBody>
      </p:sp>
      <p:pic>
        <p:nvPicPr>
          <p:cNvPr id="135" name="Google Shape;135;p27"/>
          <p:cNvPicPr preferRelativeResize="0"/>
          <p:nvPr/>
        </p:nvPicPr>
        <p:blipFill>
          <a:blip r:embed="rId6">
            <a:alphaModFix/>
          </a:blip>
          <a:stretch>
            <a:fillRect/>
          </a:stretch>
        </p:blipFill>
        <p:spPr>
          <a:xfrm>
            <a:off x="249075" y="937000"/>
            <a:ext cx="990900" cy="9909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9" name="Shape 139"/>
        <p:cNvGrpSpPr/>
        <p:nvPr/>
      </p:nvGrpSpPr>
      <p:grpSpPr>
        <a:xfrm>
          <a:off x="0" y="0"/>
          <a:ext cx="0" cy="0"/>
          <a:chOff x="0" y="0"/>
          <a:chExt cx="0" cy="0"/>
        </a:xfrm>
      </p:grpSpPr>
      <p:sp>
        <p:nvSpPr>
          <p:cNvPr id="140" name="Google Shape;140;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Social &amp; Economic Development Guided Notes (Exemplar)</a:t>
            </a:r>
            <a:endParaRPr sz="1800">
              <a:solidFill>
                <a:schemeClr val="dk1"/>
              </a:solidFill>
              <a:latin typeface="Halant"/>
              <a:ea typeface="Halant"/>
              <a:cs typeface="Halant"/>
              <a:sym typeface="Halant"/>
            </a:endParaRPr>
          </a:p>
        </p:txBody>
      </p:sp>
      <p:pic>
        <p:nvPicPr>
          <p:cNvPr id="141" name="Google Shape;14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2" name="Google Shape;142;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3" name="Google Shape;143;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4" name="Google Shape;144;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5" name="Google Shape;145;p28"/>
          <p:cNvSpPr txBox="1"/>
          <p:nvPr/>
        </p:nvSpPr>
        <p:spPr>
          <a:xfrm>
            <a:off x="338625" y="883900"/>
            <a:ext cx="7112400" cy="4987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following questions while you listen to the introduction presentation about the UN’s Sustainable Development Goals (SDGs).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Explain how you think social and economic development go hand-in-hand when evaluating a country’s progress.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These two measurements of development tend to be linked and progress together. The economic development of a country often correlates to how much money can be used to enhance social development (education, healthcare, etc.) and increased social development in turn tends to produce more economic gains.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Define the measurements of socioeconomic development in a Say-it-in-6.</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GDP: </a:t>
            </a:r>
            <a:r>
              <a:rPr b="1" lang="en" sz="1200">
                <a:solidFill>
                  <a:srgbClr val="E95C3D"/>
                </a:solidFill>
                <a:latin typeface="Inter"/>
                <a:ea typeface="Inter"/>
                <a:cs typeface="Inter"/>
                <a:sym typeface="Inter"/>
              </a:rPr>
              <a:t>Total wealth goods services inside country</a:t>
            </a:r>
            <a:endParaRPr b="1" sz="1200">
              <a:solidFill>
                <a:srgbClr val="E95C3D"/>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HDI: </a:t>
            </a:r>
            <a:r>
              <a:rPr b="1" lang="en" sz="1200">
                <a:solidFill>
                  <a:srgbClr val="E95C3D"/>
                </a:solidFill>
                <a:latin typeface="Inter"/>
                <a:ea typeface="Inter"/>
                <a:cs typeface="Inter"/>
                <a:sym typeface="Inter"/>
              </a:rPr>
              <a:t>Measure health education income overall wellbeing </a:t>
            </a:r>
            <a:endParaRPr b="1" sz="1200">
              <a:solidFill>
                <a:srgbClr val="E95C3D"/>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GDI: </a:t>
            </a:r>
            <a:r>
              <a:rPr b="1" lang="en" sz="1200">
                <a:solidFill>
                  <a:srgbClr val="E95C3D"/>
                </a:solidFill>
                <a:latin typeface="Inter"/>
                <a:ea typeface="Inter"/>
                <a:cs typeface="Inter"/>
                <a:sym typeface="Inter"/>
              </a:rPr>
              <a:t>Use HDI measure inequalities by gender</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the UN’s Sustainable Development Goals in your own words.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UN’s SDGs are goals that call for significant progress in socioeconomic measures as well as sustainability measures across the globe by 2030 to promote a more equitable and prosperous world. These goals target things such as poverty, hunger, gender equality, sustainable cities, economic growth, and climate change action.</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the </a:t>
            </a:r>
            <a:r>
              <a:rPr lang="en" sz="1200" u="sng">
                <a:solidFill>
                  <a:schemeClr val="hlink"/>
                </a:solidFill>
                <a:latin typeface="Inter"/>
                <a:ea typeface="Inter"/>
                <a:cs typeface="Inter"/>
                <a:sym typeface="Inter"/>
                <a:hlinkClick r:id="rId5"/>
              </a:rPr>
              <a:t>Gapminder website to take a short quiz about misconceptions about the UN’s SDGs.</a:t>
            </a:r>
            <a:r>
              <a:rPr lang="en" sz="1200">
                <a:solidFill>
                  <a:schemeClr val="dk1"/>
                </a:solidFill>
                <a:latin typeface="Inter"/>
                <a:ea typeface="Inter"/>
                <a:cs typeface="Inter"/>
                <a:sym typeface="Inter"/>
              </a:rPr>
              <a:t> Once you click on the link, click on “test yourself” to see what you know! After completing the quiz, click on the small “x” on the top right corner so you can look over your results. Fill out the chart below based on your answers.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46" name="Google Shape;146;p28"/>
          <p:cNvGraphicFramePr/>
          <p:nvPr/>
        </p:nvGraphicFramePr>
        <p:xfrm>
          <a:off x="952500" y="5558425"/>
          <a:ext cx="3000000" cy="3000000"/>
        </p:xfrm>
        <a:graphic>
          <a:graphicData uri="http://schemas.openxmlformats.org/drawingml/2006/table">
            <a:tbl>
              <a:tblPr>
                <a:noFill/>
                <a:tableStyleId>{5E70AB6F-DE63-4283-B1B0-A333AEEE7A38}</a:tableStyleId>
              </a:tblPr>
              <a:tblGrid>
                <a:gridCol w="2933700"/>
                <a:gridCol w="2933700"/>
              </a:tblGrid>
              <a:tr h="236475">
                <a:tc>
                  <a:txBody>
                    <a:bodyPr/>
                    <a:lstStyle/>
                    <a:p>
                      <a:pPr indent="0" lvl="0" marL="0" rtl="0" algn="l">
                        <a:spcBef>
                          <a:spcPts val="0"/>
                        </a:spcBef>
                        <a:spcAft>
                          <a:spcPts val="0"/>
                        </a:spcAft>
                        <a:buNone/>
                      </a:pPr>
                      <a:r>
                        <a:rPr lang="en" sz="1200">
                          <a:latin typeface="Inter"/>
                          <a:ea typeface="Inter"/>
                          <a:cs typeface="Inter"/>
                          <a:sym typeface="Inter"/>
                        </a:rPr>
                        <a:t>What was your score?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u="sng">
                          <a:solidFill>
                            <a:srgbClr val="E95C3D"/>
                          </a:solidFill>
                          <a:latin typeface="Inter"/>
                          <a:ea typeface="Inter"/>
                          <a:cs typeface="Inter"/>
                          <a:sym typeface="Inter"/>
                        </a:rPr>
                        <a:t>3</a:t>
                      </a:r>
                      <a:r>
                        <a:rPr lang="en" sz="1200">
                          <a:latin typeface="Inter"/>
                          <a:ea typeface="Inter"/>
                          <a:cs typeface="Inter"/>
                          <a:sym typeface="Inter"/>
                        </a:rPr>
                        <a:t>/18</a:t>
                      </a:r>
                      <a:endParaRPr sz="1200">
                        <a:latin typeface="Inter"/>
                        <a:ea typeface="Inter"/>
                        <a:cs typeface="Inter"/>
                        <a:sym typeface="Inter"/>
                      </a:endParaRPr>
                    </a:p>
                  </a:txBody>
                  <a:tcPr marT="91425" marB="91425" marR="91425" marL="91425"/>
                </a:tc>
              </a:tr>
              <a:tr h="2496925">
                <a:tc>
                  <a:txBody>
                    <a:bodyPr/>
                    <a:lstStyle/>
                    <a:p>
                      <a:pPr indent="0" lvl="0" marL="0" rtl="0" algn="l">
                        <a:spcBef>
                          <a:spcPts val="0"/>
                        </a:spcBef>
                        <a:spcAft>
                          <a:spcPts val="0"/>
                        </a:spcAft>
                        <a:buNone/>
                      </a:pPr>
                      <a:r>
                        <a:rPr lang="en" sz="1200">
                          <a:latin typeface="Inter"/>
                          <a:ea typeface="Inter"/>
                          <a:cs typeface="Inter"/>
                          <a:sym typeface="Inter"/>
                        </a:rPr>
                        <a:t>Choose one question you got incorrect that surprised you. Click on the “more” button for that question, and answer the following: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Which question?</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percentage of people get this question wrong?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Read the “About this misconception” section. Summarize it in your own words. What did you learn?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#1</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73%</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When people think that there is a higher percentage of people living in extreme poverty, they think the problem is too big to solve. </a:t>
                      </a:r>
                      <a:endParaRPr b="1" sz="1200">
                        <a:solidFill>
                          <a:srgbClr val="E95C3D"/>
                        </a:solidFill>
                        <a:latin typeface="Inter"/>
                        <a:ea typeface="Inter"/>
                        <a:cs typeface="Inter"/>
                        <a:sym typeface="Inter"/>
                      </a:endParaRPr>
                    </a:p>
                  </a:txBody>
                  <a:tcPr marT="91425" marB="91425" marR="91425" marL="91425"/>
                </a:tc>
              </a:tr>
              <a:tr h="907925">
                <a:tc>
                  <a:txBody>
                    <a:bodyPr/>
                    <a:lstStyle/>
                    <a:p>
                      <a:pPr indent="0" lvl="0" marL="0" rtl="0" algn="l">
                        <a:spcBef>
                          <a:spcPts val="0"/>
                        </a:spcBef>
                        <a:spcAft>
                          <a:spcPts val="0"/>
                        </a:spcAft>
                        <a:buNone/>
                      </a:pPr>
                      <a:r>
                        <a:rPr lang="en" sz="1200">
                          <a:latin typeface="Inter"/>
                          <a:ea typeface="Inter"/>
                          <a:cs typeface="Inter"/>
                          <a:sym typeface="Inter"/>
                        </a:rPr>
                        <a:t>Overall, do you feel like the world is making more or less progress than you thought? Why?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Yes, I was wrong on many of the </a:t>
                      </a:r>
                      <a:r>
                        <a:rPr b="1" lang="en" sz="1200">
                          <a:solidFill>
                            <a:srgbClr val="E95C3D"/>
                          </a:solidFill>
                          <a:latin typeface="Inter"/>
                          <a:ea typeface="Inter"/>
                          <a:cs typeface="Inter"/>
                          <a:sym typeface="Inter"/>
                        </a:rPr>
                        <a:t>questions</a:t>
                      </a:r>
                      <a:r>
                        <a:rPr b="1" lang="en" sz="1200">
                          <a:solidFill>
                            <a:srgbClr val="E95C3D"/>
                          </a:solidFill>
                          <a:latin typeface="Inter"/>
                          <a:ea typeface="Inter"/>
                          <a:cs typeface="Inter"/>
                          <a:sym typeface="Inter"/>
                        </a:rPr>
                        <a:t> and was surprised that the correct answers demonstrated a world in better state than I imagined.</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147" name="Google Shape;147;p28"/>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1" name="Shape 151"/>
        <p:cNvGrpSpPr/>
        <p:nvPr/>
      </p:nvGrpSpPr>
      <p:grpSpPr>
        <a:xfrm>
          <a:off x="0" y="0"/>
          <a:ext cx="0" cy="0"/>
          <a:chOff x="0" y="0"/>
          <a:chExt cx="0" cy="0"/>
        </a:xfrm>
      </p:grpSpPr>
      <p:sp>
        <p:nvSpPr>
          <p:cNvPr id="152" name="Google Shape;152;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UN SDG 2: Zero Hunger (Exemplar)</a:t>
            </a:r>
            <a:endParaRPr sz="2000">
              <a:solidFill>
                <a:schemeClr val="dk1"/>
              </a:solidFill>
              <a:latin typeface="Halant"/>
              <a:ea typeface="Halant"/>
              <a:cs typeface="Halant"/>
              <a:sym typeface="Halant"/>
            </a:endParaRPr>
          </a:p>
        </p:txBody>
      </p:sp>
      <p:pic>
        <p:nvPicPr>
          <p:cNvPr id="153" name="Google Shape;153;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4" name="Google Shape;154;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6" name="Google Shape;156;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7" name="Google Shape;157;p29"/>
          <p:cNvSpPr txBox="1"/>
          <p:nvPr/>
        </p:nvSpPr>
        <p:spPr>
          <a:xfrm>
            <a:off x="594300" y="655288"/>
            <a:ext cx="6583800" cy="83118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a:t>
            </a:r>
            <a:r>
              <a:rPr lang="en" sz="1200" u="sng">
                <a:solidFill>
                  <a:schemeClr val="hlink"/>
                </a:solidFill>
                <a:latin typeface="Halant"/>
                <a:ea typeface="Halant"/>
                <a:cs typeface="Halant"/>
                <a:sym typeface="Halant"/>
                <a:hlinkClick r:id="rId5"/>
              </a:rPr>
              <a:t>SDG Overview for Goal 2: End Hunger, Achieve Food Security and Improved Nutrition and Promote Sustainable Agriculture</a:t>
            </a:r>
            <a:r>
              <a:rPr lang="en" sz="1200">
                <a:solidFill>
                  <a:schemeClr val="dk1"/>
                </a:solidFill>
                <a:latin typeface="Halant"/>
                <a:ea typeface="Halant"/>
                <a:cs typeface="Halant"/>
                <a:sym typeface="Halant"/>
              </a:rPr>
              <a:t> look at the infographic and answer the following question: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the data highlighted in the infographic, what two trends/ideas stuck with you the most? Why?</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1. ⅓ of the population faces moderate to severe food insecurity.</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2. More than 600 million are projected to face hunger in 2030.</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These stuck out the most to me because there is still so much more progress to be made. It it </a:t>
            </a:r>
            <a:r>
              <a:rPr b="1" lang="en" sz="1200">
                <a:solidFill>
                  <a:srgbClr val="E95C3D"/>
                </a:solidFill>
                <a:latin typeface="Inter"/>
                <a:ea typeface="Inter"/>
                <a:cs typeface="Inter"/>
                <a:sym typeface="Inter"/>
              </a:rPr>
              <a:t>striking</a:t>
            </a:r>
            <a:r>
              <a:rPr b="1" lang="en" sz="1200">
                <a:solidFill>
                  <a:srgbClr val="E95C3D"/>
                </a:solidFill>
                <a:latin typeface="Inter"/>
                <a:ea typeface="Inter"/>
                <a:cs typeface="Inter"/>
                <a:sym typeface="Inter"/>
              </a:rPr>
              <a:t> that a third of the world’s population faces food </a:t>
            </a:r>
            <a:r>
              <a:rPr b="1" lang="en" sz="1200">
                <a:solidFill>
                  <a:srgbClr val="E95C3D"/>
                </a:solidFill>
                <a:latin typeface="Inter"/>
                <a:ea typeface="Inter"/>
                <a:cs typeface="Inter"/>
                <a:sym typeface="Inter"/>
              </a:rPr>
              <a:t>insecurity.</a:t>
            </a:r>
            <a:r>
              <a:rPr b="1" lang="en" sz="1200">
                <a:solidFill>
                  <a:srgbClr val="E95C3D"/>
                </a:solidFill>
                <a:latin typeface="Inter"/>
                <a:ea typeface="Inter"/>
                <a:cs typeface="Inter"/>
                <a:sym typeface="Inter"/>
              </a:rPr>
              <a:t>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excerpt below from the </a:t>
            </a:r>
            <a:r>
              <a:rPr lang="en" sz="1200" u="sng">
                <a:solidFill>
                  <a:schemeClr val="accent5"/>
                </a:solidFill>
                <a:latin typeface="Halant"/>
                <a:ea typeface="Halant"/>
                <a:cs typeface="Halant"/>
                <a:sym typeface="Halant"/>
                <a:hlinkClick r:id="rId6">
                  <a:extLst>
                    <a:ext uri="{A12FA001-AC4F-418D-AE19-62706E023703}">
                      <ahyp:hlinkClr val="tx"/>
                    </a:ext>
                  </a:extLst>
                </a:hlinkClick>
              </a:rPr>
              <a:t>2024 UN Sustainable Development Goals Report</a:t>
            </a:r>
            <a:r>
              <a:rPr lang="en" sz="1200">
                <a:solidFill>
                  <a:schemeClr val="dk1"/>
                </a:solidFill>
                <a:latin typeface="Halant"/>
                <a:ea typeface="Halant"/>
                <a:cs typeface="Halant"/>
                <a:sym typeface="Halant"/>
              </a:rPr>
              <a:t> and answer the reflection questions that follow. Then, read more about your SDG by clicking on the Goals Report link and clicking on your assigned SDG icon on the left hand side. Choose one of the graphs or charts that you find most interesting about the progress of that SDG and complete the Quantitative Analysis Graphic Organizer.</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Halant"/>
                <a:ea typeface="Halant"/>
                <a:cs typeface="Halant"/>
                <a:sym typeface="Halant"/>
              </a:rPr>
              <a:t>Source: United Nations, 2024 UN Sustainable Development Goals Report- Zero Hunger</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After rising sharply in the wake of the COVID-19 pandemic, global hunger and food insecurity remained persistently high and almost unchanged for three years. In 2023, about 733 million people faced hunger, and 2.33 billion people experienced moderate to severe food insecurity. Despite progress, 148 million children under age 5 suffered from stunting in 2022. If current trends persist, one in five children under age 5 will be affected by stunting in 2030.</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In 2022, almost 60 per cent of countries worldwide faced moderately to abnormally high food prices due to the spillover effects of conflicts, such as disrupted supply chains.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Achieving zero hunger requires intensified efforts to transform food systems so they are sustainable, resilient and equitable. Moreover, accelerating improvements in diets, nutrition, health and hygiene is crucial to meeting the target of halving the number of children suffering from chronic undernutrition.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 you think that the world is on track to accomplish this SDG by 2030? Why or why not?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 don’t think that we will meet this SDG by 2030. There are still way too many people who face hunger and food insecurity, and this problem was made worse by the pandemic.</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think would be the most impactful course of action to encourage more progress? Why?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Finding the technologies to implement sustainable and </a:t>
            </a:r>
            <a:r>
              <a:rPr b="1" lang="en" sz="1200">
                <a:solidFill>
                  <a:srgbClr val="E95C3D"/>
                </a:solidFill>
                <a:latin typeface="Inter"/>
                <a:ea typeface="Inter"/>
                <a:cs typeface="Inter"/>
                <a:sym typeface="Inter"/>
              </a:rPr>
              <a:t>affordable</a:t>
            </a:r>
            <a:r>
              <a:rPr b="1" lang="en" sz="1200">
                <a:solidFill>
                  <a:srgbClr val="E95C3D"/>
                </a:solidFill>
                <a:latin typeface="Inter"/>
                <a:ea typeface="Inter"/>
                <a:cs typeface="Inter"/>
                <a:sym typeface="Inter"/>
              </a:rPr>
              <a:t> food systems are key to ensure that people have access to the food that they need.</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sp>
        <p:nvSpPr>
          <p:cNvPr id="162" name="Google Shape;162;p3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Quantitative Analysis (Exemplar)</a:t>
            </a:r>
            <a:endParaRPr b="1" sz="2500">
              <a:solidFill>
                <a:schemeClr val="dk1"/>
              </a:solidFill>
              <a:latin typeface="Plus Jakarta Sans"/>
              <a:ea typeface="Plus Jakarta Sans"/>
              <a:cs typeface="Plus Jakarta Sans"/>
              <a:sym typeface="Plus Jakarta Sans"/>
            </a:endParaRPr>
          </a:p>
        </p:txBody>
      </p:sp>
      <p:sp>
        <p:nvSpPr>
          <p:cNvPr id="163" name="Google Shape;163;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500">
              <a:solidFill>
                <a:srgbClr val="666666"/>
              </a:solidFill>
              <a:latin typeface="Inter"/>
              <a:ea typeface="Inter"/>
              <a:cs typeface="Inter"/>
              <a:sym typeface="Inter"/>
            </a:endParaRPr>
          </a:p>
        </p:txBody>
      </p:sp>
      <p:pic>
        <p:nvPicPr>
          <p:cNvPr id="164" name="Google Shape;164;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5" name="Google Shape;165;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6" name="Google Shape;166;p3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7" name="Google Shape;167;p30"/>
          <p:cNvSpPr txBox="1"/>
          <p:nvPr/>
        </p:nvSpPr>
        <p:spPr>
          <a:xfrm>
            <a:off x="468975" y="59650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solidFill>
                  <a:schemeClr val="dk1"/>
                </a:solidFill>
                <a:latin typeface="Inter"/>
                <a:ea typeface="Inter"/>
                <a:cs typeface="Inter"/>
                <a:sym typeface="Inter"/>
              </a:rPr>
              <a:t>Conclusion 1</a:t>
            </a:r>
            <a:endParaRPr>
              <a:solidFill>
                <a:schemeClr val="dk1"/>
              </a:solidFill>
              <a:latin typeface="Inter"/>
              <a:ea typeface="Inter"/>
              <a:cs typeface="Inter"/>
              <a:sym typeface="Inter"/>
            </a:endParaRPr>
          </a:p>
          <a:p>
            <a:pPr indent="0" lvl="0" marL="0" rtl="0" algn="l">
              <a:spcBef>
                <a:spcPts val="0"/>
              </a:spcBef>
              <a:spcAft>
                <a:spcPts val="0"/>
              </a:spcAft>
              <a:buNone/>
            </a:pPr>
            <a:r>
              <a:rPr lang="en" sz="800">
                <a:solidFill>
                  <a:schemeClr val="dk1"/>
                </a:solidFill>
                <a:latin typeface="Inter"/>
                <a:ea typeface="Inter"/>
                <a:cs typeface="Inter"/>
                <a:sym typeface="Inter"/>
              </a:rPr>
              <a:t>Draw one conclusion or inference from the graph or chart. </a:t>
            </a:r>
            <a:endParaRPr sz="800">
              <a:solidFill>
                <a:schemeClr val="dk1"/>
              </a:solidFill>
              <a:latin typeface="Inter"/>
              <a:ea typeface="Inter"/>
              <a:cs typeface="Inter"/>
              <a:sym typeface="Inter"/>
            </a:endParaRPr>
          </a:p>
          <a:p>
            <a:pPr indent="0" lvl="0" marL="0" rtl="0" algn="l">
              <a:spcBef>
                <a:spcPts val="0"/>
              </a:spcBef>
              <a:spcAft>
                <a:spcPts val="0"/>
              </a:spcAft>
              <a:buNone/>
            </a:pPr>
            <a:r>
              <a:t/>
            </a:r>
            <a:endParaRPr sz="800">
              <a:solidFill>
                <a:schemeClr val="dk1"/>
              </a:solidFill>
              <a:latin typeface="Inter"/>
              <a:ea typeface="Inter"/>
              <a:cs typeface="Inter"/>
              <a:sym typeface="Inter"/>
            </a:endParaRPr>
          </a:p>
          <a:p>
            <a:pPr indent="0" lvl="0" marL="0" rtl="0" algn="l">
              <a:spcBef>
                <a:spcPts val="0"/>
              </a:spcBef>
              <a:spcAft>
                <a:spcPts val="0"/>
              </a:spcAft>
              <a:buNone/>
            </a:pPr>
            <a:r>
              <a:rPr b="1" lang="en" sz="800">
                <a:solidFill>
                  <a:srgbClr val="E95C3D"/>
                </a:solidFill>
                <a:latin typeface="Inter"/>
                <a:ea typeface="Inter"/>
                <a:cs typeface="Inter"/>
                <a:sym typeface="Inter"/>
              </a:rPr>
              <a:t>Women who live in regions of the world with more higher-income level countries, such as North America &amp; Europe as well as East &amp; Southeast Asia have higher percentages of women who make these choices.</a:t>
            </a:r>
            <a:endParaRPr b="1" sz="800">
              <a:solidFill>
                <a:srgbClr val="E95C3D"/>
              </a:solidFill>
              <a:latin typeface="Inter"/>
              <a:ea typeface="Inter"/>
              <a:cs typeface="Inter"/>
              <a:sym typeface="Inter"/>
            </a:endParaRPr>
          </a:p>
        </p:txBody>
      </p:sp>
      <p:sp>
        <p:nvSpPr>
          <p:cNvPr id="168" name="Google Shape;168;p30"/>
          <p:cNvSpPr txBox="1"/>
          <p:nvPr/>
        </p:nvSpPr>
        <p:spPr>
          <a:xfrm>
            <a:off x="2379038" y="4846550"/>
            <a:ext cx="3136500" cy="432000"/>
          </a:xfrm>
          <a:prstGeom prst="rect">
            <a:avLst/>
          </a:prstGeom>
          <a:noFill/>
          <a:ln cap="flat" cmpd="sng" w="9525">
            <a:solidFill>
              <a:schemeClr val="dk1"/>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2400">
                <a:latin typeface="Plus Jakarta Sans"/>
                <a:ea typeface="Plus Jakarta Sans"/>
                <a:cs typeface="Plus Jakarta Sans"/>
                <a:sym typeface="Plus Jakarta Sans"/>
              </a:rPr>
              <a:t>Conclusions</a:t>
            </a:r>
            <a:endParaRPr b="1" sz="2400">
              <a:latin typeface="Plus Jakarta Sans"/>
              <a:ea typeface="Plus Jakarta Sans"/>
              <a:cs typeface="Plus Jakarta Sans"/>
              <a:sym typeface="Plus Jakarta Sans"/>
            </a:endParaRPr>
          </a:p>
        </p:txBody>
      </p:sp>
      <p:sp>
        <p:nvSpPr>
          <p:cNvPr id="169" name="Google Shape;169;p30"/>
          <p:cNvSpPr txBox="1"/>
          <p:nvPr/>
        </p:nvSpPr>
        <p:spPr>
          <a:xfrm>
            <a:off x="2905350" y="59650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2</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another conclusion or inference from the graph or chart.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800">
                <a:solidFill>
                  <a:srgbClr val="E95C3D"/>
                </a:solidFill>
                <a:latin typeface="Inter"/>
                <a:ea typeface="Inter"/>
                <a:cs typeface="Inter"/>
                <a:sym typeface="Inter"/>
              </a:rPr>
              <a:t>Women living in the poorest regions of the world, specifically Sub-Saharan Africa, have the least say in these decisions. This is alarming as well considering that this one region had over half the countries used in the study. So although it looks like only one region has such a low percentage, in reality it is significantly more countries than it appears based on the chart.</a:t>
            </a:r>
            <a:endParaRPr b="1" sz="800">
              <a:solidFill>
                <a:srgbClr val="E95C3D"/>
              </a:solidFill>
              <a:latin typeface="Inter"/>
              <a:ea typeface="Inter"/>
              <a:cs typeface="Inter"/>
              <a:sym typeface="Inter"/>
            </a:endParaRPr>
          </a:p>
        </p:txBody>
      </p:sp>
      <p:sp>
        <p:nvSpPr>
          <p:cNvPr id="170" name="Google Shape;170;p30"/>
          <p:cNvSpPr txBox="1"/>
          <p:nvPr/>
        </p:nvSpPr>
        <p:spPr>
          <a:xfrm>
            <a:off x="5341750" y="5965001"/>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3</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 third conclusion or inference from the graph or chart.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800">
                <a:solidFill>
                  <a:srgbClr val="E95C3D"/>
                </a:solidFill>
                <a:latin typeface="Inter"/>
                <a:ea typeface="Inter"/>
                <a:cs typeface="Inter"/>
                <a:sym typeface="Inter"/>
              </a:rPr>
              <a:t>On average, barely over half of the world’s women have the ability to make choices about their sexual and reproductive health. However, this is only based on data collected in 69 countries, with some regions only pulling data from a couple countries that could potentially skew the data even more.</a:t>
            </a:r>
            <a:endParaRPr b="1" sz="800">
              <a:solidFill>
                <a:srgbClr val="E95C3D"/>
              </a:solidFill>
              <a:latin typeface="Inter"/>
              <a:ea typeface="Inter"/>
              <a:cs typeface="Inter"/>
              <a:sym typeface="Inter"/>
            </a:endParaRPr>
          </a:p>
        </p:txBody>
      </p:sp>
      <p:sp>
        <p:nvSpPr>
          <p:cNvPr id="171" name="Google Shape;171;p30"/>
          <p:cNvSpPr/>
          <p:nvPr/>
        </p:nvSpPr>
        <p:spPr>
          <a:xfrm rot="-5400000">
            <a:off x="3595113" y="3012525"/>
            <a:ext cx="582000" cy="5218500"/>
          </a:xfrm>
          <a:prstGeom prst="rightBrace">
            <a:avLst>
              <a:gd fmla="val 50000" name="adj1"/>
              <a:gd fmla="val 50000"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2" name="Google Shape;172;p30"/>
          <p:cNvSpPr txBox="1"/>
          <p:nvPr/>
        </p:nvSpPr>
        <p:spPr>
          <a:xfrm>
            <a:off x="368596" y="8350788"/>
            <a:ext cx="71574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200">
                <a:latin typeface="Inter"/>
                <a:ea typeface="Inter"/>
                <a:cs typeface="Inter"/>
                <a:sym typeface="Inter"/>
              </a:rPr>
              <a:t>What is missing from the data and how that might limit the reliability of the conclusions?</a:t>
            </a:r>
            <a:endParaRPr sz="12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data is missing further breakdowns of which countries were used for each region, as well as socio-economic status, rural vs. urban residency, and what other factors are involved in the classification of making decisions about reproductive and sexual health. Although women may have access to birth control methods in these places, for example, that does not mean that they are accessible to all women in that region.</a:t>
            </a:r>
            <a:endParaRPr b="1" sz="1000">
              <a:solidFill>
                <a:srgbClr val="E95C3D"/>
              </a:solidFill>
              <a:latin typeface="Inter"/>
              <a:ea typeface="Inter"/>
              <a:cs typeface="Inter"/>
              <a:sym typeface="Inter"/>
            </a:endParaRPr>
          </a:p>
        </p:txBody>
      </p:sp>
      <p:sp>
        <p:nvSpPr>
          <p:cNvPr id="173" name="Google Shape;173;p30"/>
          <p:cNvSpPr txBox="1"/>
          <p:nvPr/>
        </p:nvSpPr>
        <p:spPr>
          <a:xfrm>
            <a:off x="469050" y="2619300"/>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What issue or information is the chart or graph addressing?</a:t>
            </a:r>
            <a:endParaRPr sz="13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graph is displaying information about how many women aged 15-49 make their own decisions about sexual and reproductive rights by region of the world based on collected data from 2007-2022</a:t>
            </a:r>
            <a:endParaRPr b="1" sz="1200">
              <a:solidFill>
                <a:srgbClr val="E95C3D"/>
              </a:solidFill>
              <a:latin typeface="Inter"/>
              <a:ea typeface="Inter"/>
              <a:cs typeface="Inter"/>
              <a:sym typeface="Inter"/>
            </a:endParaRPr>
          </a:p>
        </p:txBody>
      </p:sp>
      <p:sp>
        <p:nvSpPr>
          <p:cNvPr id="174" name="Google Shape;174;p30"/>
          <p:cNvSpPr txBox="1"/>
          <p:nvPr/>
        </p:nvSpPr>
        <p:spPr>
          <a:xfrm>
            <a:off x="469175" y="3727125"/>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List the identifiable variables</a:t>
            </a:r>
            <a:r>
              <a:rPr lang="en" sz="1300">
                <a:latin typeface="Inter"/>
                <a:ea typeface="Inter"/>
                <a:cs typeface="Inter"/>
                <a:sym typeface="Inter"/>
              </a:rPr>
              <a:t> in the chart</a:t>
            </a:r>
            <a:endParaRPr sz="1300">
              <a:latin typeface="Inter"/>
              <a:ea typeface="Inter"/>
              <a:cs typeface="Inter"/>
              <a:sym typeface="Inter"/>
            </a:endParaRPr>
          </a:p>
          <a:p>
            <a:pPr indent="-304800" lvl="0" marL="457200" rtl="0" algn="l">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Region of the World</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Percentage of Women Who Make Their Own Choices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75" name="Google Shape;175;p30"/>
          <p:cNvSpPr txBox="1"/>
          <p:nvPr/>
        </p:nvSpPr>
        <p:spPr>
          <a:xfrm>
            <a:off x="1270825" y="937000"/>
            <a:ext cx="6151500" cy="10671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Choose a graph from the </a:t>
            </a:r>
            <a:r>
              <a:rPr lang="en" sz="1200" u="sng">
                <a:solidFill>
                  <a:schemeClr val="hlink"/>
                </a:solidFill>
                <a:latin typeface="Plus Jakarta Sans"/>
                <a:ea typeface="Plus Jakarta Sans"/>
                <a:cs typeface="Plus Jakarta Sans"/>
                <a:sym typeface="Plus Jakarta Sans"/>
                <a:hlinkClick r:id="rId5"/>
              </a:rPr>
              <a:t>2024 UN SDG Report</a:t>
            </a:r>
            <a:r>
              <a:rPr lang="en" sz="1200">
                <a:latin typeface="Plus Jakarta Sans"/>
                <a:ea typeface="Plus Jakarta Sans"/>
                <a:cs typeface="Plus Jakarta Sans"/>
                <a:sym typeface="Plus Jakarta Sans"/>
              </a:rPr>
              <a:t>. First identify the variables that are being displayed and draw three conclusions about the information presented. As you examine the data, consider what the numbers are telling you about trends, relationships, or differences, and think about the implications these conclusions might have.</a:t>
            </a:r>
            <a:endParaRPr b="1" sz="1200" u="sng">
              <a:solidFill>
                <a:srgbClr val="E95C3D"/>
              </a:solidFill>
              <a:latin typeface="Inter"/>
              <a:ea typeface="Inter"/>
              <a:cs typeface="Inter"/>
              <a:sym typeface="Inter"/>
            </a:endParaRPr>
          </a:p>
          <a:p>
            <a:pPr indent="0" lvl="0" marL="0" rtl="0" algn="l">
              <a:spcBef>
                <a:spcPts val="0"/>
              </a:spcBef>
              <a:spcAft>
                <a:spcPts val="0"/>
              </a:spcAft>
              <a:buNone/>
            </a:pPr>
            <a:r>
              <a:t/>
            </a:r>
            <a:endParaRPr b="1" sz="1200" u="sng">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p:txBody>
      </p:sp>
      <p:pic>
        <p:nvPicPr>
          <p:cNvPr id="176" name="Google Shape;176;p30"/>
          <p:cNvPicPr preferRelativeResize="0"/>
          <p:nvPr/>
        </p:nvPicPr>
        <p:blipFill>
          <a:blip r:embed="rId6">
            <a:alphaModFix/>
          </a:blip>
          <a:stretch>
            <a:fillRect/>
          </a:stretch>
        </p:blipFill>
        <p:spPr>
          <a:xfrm>
            <a:off x="249075" y="1013200"/>
            <a:ext cx="990900" cy="990900"/>
          </a:xfrm>
          <a:prstGeom prst="rect">
            <a:avLst/>
          </a:prstGeom>
          <a:noFill/>
          <a:ln>
            <a:noFill/>
          </a:ln>
        </p:spPr>
      </p:pic>
      <p:sp>
        <p:nvSpPr>
          <p:cNvPr id="177" name="Google Shape;177;p30"/>
          <p:cNvSpPr txBox="1"/>
          <p:nvPr/>
        </p:nvSpPr>
        <p:spPr>
          <a:xfrm>
            <a:off x="468975" y="2110325"/>
            <a:ext cx="6834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Graph Title: </a:t>
            </a:r>
            <a:r>
              <a:rPr b="1" lang="en" sz="1200" u="sng">
                <a:solidFill>
                  <a:srgbClr val="E95C3D"/>
                </a:solidFill>
                <a:latin typeface="Inter"/>
                <a:ea typeface="Inter"/>
                <a:cs typeface="Inter"/>
                <a:sym typeface="Inter"/>
              </a:rPr>
              <a:t>Proportion of women aged 15‒49 years who make their own decisions regarding sexual and reproductive health and rights, 2007‒2022 (percentage)</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