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Lst>
  <p:sldSz cy="10058400" cx="7772400"/>
  <p:notesSz cx="6858000" cy="9144000"/>
  <p:embeddedFontLst>
    <p:embeddedFont>
      <p:font typeface="Halant"/>
      <p:regular r:id="rId13"/>
      <p:bold r:id="rId14"/>
    </p:embeddedFont>
    <p:embeddedFont>
      <p:font typeface="Inter"/>
      <p:regular r:id="rId15"/>
      <p:bold r:id="rId16"/>
      <p:italic r:id="rId17"/>
      <p:boldItalic r:id="rId18"/>
    </p:embeddedFont>
    <p:embeddedFont>
      <p:font typeface="Plus Jakarta Sans"/>
      <p:regular r:id="rId19"/>
      <p:bold r:id="rId20"/>
      <p:italic r:id="rId21"/>
      <p:boldItalic r:id="rId22"/>
    </p:embeddedFont>
    <p:embeddedFont>
      <p:font typeface="Plus Jakarta Sans Medium"/>
      <p:regular r:id="rId23"/>
      <p:bold r:id="rId24"/>
      <p:italic r:id="rId25"/>
      <p:boldItalic r:id="rId2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EDD7DF48-3271-4946-9B8B-0D2CC8D0EE73}">
  <a:tblStyle styleId="{EDD7DF48-3271-4946-9B8B-0D2CC8D0EE73}"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bold.fntdata"/><Relationship Id="rId22" Type="http://schemas.openxmlformats.org/officeDocument/2006/relationships/font" Target="fonts/PlusJakartaSans-boldItalic.fntdata"/><Relationship Id="rId21" Type="http://schemas.openxmlformats.org/officeDocument/2006/relationships/font" Target="fonts/PlusJakartaSans-italic.fntdata"/><Relationship Id="rId24" Type="http://schemas.openxmlformats.org/officeDocument/2006/relationships/font" Target="fonts/PlusJakartaSansMedium-bold.fntdata"/><Relationship Id="rId23" Type="http://schemas.openxmlformats.org/officeDocument/2006/relationships/font" Target="fonts/PlusJakartaSansMedium-regular.fntdata"/><Relationship Id="rId1" Type="http://schemas.openxmlformats.org/officeDocument/2006/relationships/theme" Target="theme/theme4.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6" Type="http://schemas.openxmlformats.org/officeDocument/2006/relationships/font" Target="fonts/PlusJakartaSansMedium-boldItalic.fntdata"/><Relationship Id="rId25"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slideMaster" Target="slideMasters/slideMaster3.xml"/><Relationship Id="rId8" Type="http://schemas.openxmlformats.org/officeDocument/2006/relationships/notesMaster" Target="notesMasters/notesMaster1.xml"/><Relationship Id="rId11" Type="http://schemas.openxmlformats.org/officeDocument/2006/relationships/slide" Target="slides/slide3.xml"/><Relationship Id="rId10" Type="http://schemas.openxmlformats.org/officeDocument/2006/relationships/slide" Target="slides/slide2.xml"/><Relationship Id="rId13" Type="http://schemas.openxmlformats.org/officeDocument/2006/relationships/font" Target="fonts/Halant-regular.fntdata"/><Relationship Id="rId12" Type="http://schemas.openxmlformats.org/officeDocument/2006/relationships/slide" Target="slides/slide4.xml"/><Relationship Id="rId15" Type="http://schemas.openxmlformats.org/officeDocument/2006/relationships/font" Target="fonts/Inter-regular.fntdata"/><Relationship Id="rId14" Type="http://schemas.openxmlformats.org/officeDocument/2006/relationships/font" Target="fonts/Halant-bold.fntdata"/><Relationship Id="rId17" Type="http://schemas.openxmlformats.org/officeDocument/2006/relationships/font" Target="fonts/Inter-italic.fntdata"/><Relationship Id="rId16" Type="http://schemas.openxmlformats.org/officeDocument/2006/relationships/font" Target="fonts/Inter-bold.fntdata"/><Relationship Id="rId19" Type="http://schemas.openxmlformats.org/officeDocument/2006/relationships/font" Target="fonts/PlusJakartaSans-regular.fntdata"/><Relationship Id="rId18" Type="http://schemas.openxmlformats.org/officeDocument/2006/relationships/font" Target="fonts/Inter-bold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46496029a9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46496029a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35100fe8f5d_0_14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35100fe8f5d_0_1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g304f0534b06_0_6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4" name="Google Shape;164;g304f0534b06_0_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g36d199d5f18_0_11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3" name="Google Shape;183;g36d199d5f18_0_1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2.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8.png"/><Relationship Id="rId4" Type="http://schemas.openxmlformats.org/officeDocument/2006/relationships/image" Target="../media/image2.png"/><Relationship Id="rId5" Type="http://schemas.openxmlformats.org/officeDocument/2006/relationships/hyperlink" Target="https://upgrader.gapminder.org/t/2020-sustainable-development-misconception-study?tab=q"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8.png"/><Relationship Id="rId4" Type="http://schemas.openxmlformats.org/officeDocument/2006/relationships/image" Target="../media/image2.png"/><Relationship Id="rId5" Type="http://schemas.openxmlformats.org/officeDocument/2006/relationships/hyperlink" Target="https://sdgs.un.org/goals/goal1" TargetMode="External"/><Relationship Id="rId6" Type="http://schemas.openxmlformats.org/officeDocument/2006/relationships/hyperlink" Target="https://unstats.un.org/sdgs/report/2024/unlocking/"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8.png"/><Relationship Id="rId4" Type="http://schemas.openxmlformats.org/officeDocument/2006/relationships/image" Target="../media/image2.png"/><Relationship Id="rId5" Type="http://schemas.openxmlformats.org/officeDocument/2006/relationships/hyperlink" Target="https://unstats.un.org/sdgs/report/2024/unlocking/" TargetMode="External"/><Relationship Id="rId6" Type="http://schemas.openxmlformats.org/officeDocument/2006/relationships/image" Target="../media/image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4.xml"/><Relationship Id="rId3" Type="http://schemas.openxmlformats.org/officeDocument/2006/relationships/image" Target="../media/image8.png"/><Relationship Id="rId4" Type="http://schemas.openxmlformats.org/officeDocument/2006/relationships/image" Target="../media/image2.png"/><Relationship Id="rId5" Type="http://schemas.openxmlformats.org/officeDocument/2006/relationships/hyperlink" Target="https://www.gapminder.org/dollar-street"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sp>
        <p:nvSpPr>
          <p:cNvPr id="144" name="Google Shape;144;p3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Social &amp; Economic Development</a:t>
            </a:r>
            <a:r>
              <a:rPr lang="en" sz="2000">
                <a:solidFill>
                  <a:schemeClr val="dk1"/>
                </a:solidFill>
                <a:latin typeface="Halant"/>
                <a:ea typeface="Halant"/>
                <a:cs typeface="Halant"/>
                <a:sym typeface="Halant"/>
              </a:rPr>
              <a:t> Guided Notes</a:t>
            </a:r>
            <a:endParaRPr sz="2000">
              <a:solidFill>
                <a:schemeClr val="dk1"/>
              </a:solidFill>
              <a:latin typeface="Halant"/>
              <a:ea typeface="Halant"/>
              <a:cs typeface="Halant"/>
              <a:sym typeface="Halant"/>
            </a:endParaRPr>
          </a:p>
        </p:txBody>
      </p:sp>
      <p:pic>
        <p:nvPicPr>
          <p:cNvPr id="145" name="Google Shape;145;p3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6" name="Google Shape;146;p3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7" name="Google Shape;147;p3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48" name="Google Shape;148;p37"/>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49" name="Google Shape;149;p37"/>
          <p:cNvSpPr txBox="1"/>
          <p:nvPr/>
        </p:nvSpPr>
        <p:spPr>
          <a:xfrm>
            <a:off x="338625" y="883900"/>
            <a:ext cx="7112400" cy="49872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Answer the following questions while you </a:t>
            </a:r>
            <a:r>
              <a:rPr lang="en" sz="1200">
                <a:solidFill>
                  <a:schemeClr val="dk1"/>
                </a:solidFill>
                <a:latin typeface="Halant"/>
                <a:ea typeface="Halant"/>
                <a:cs typeface="Halant"/>
                <a:sym typeface="Halant"/>
              </a:rPr>
              <a:t>listen</a:t>
            </a:r>
            <a:r>
              <a:rPr lang="en" sz="1200">
                <a:solidFill>
                  <a:schemeClr val="dk1"/>
                </a:solidFill>
                <a:latin typeface="Halant"/>
                <a:ea typeface="Halant"/>
                <a:cs typeface="Halant"/>
                <a:sym typeface="Halant"/>
              </a:rPr>
              <a:t> to the introduction presentation about the UN’s Sustainable Development Goals (SDGs).</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2) Explain how you think social and </a:t>
            </a:r>
            <a:r>
              <a:rPr lang="en" sz="1200">
                <a:solidFill>
                  <a:schemeClr val="dk1"/>
                </a:solidFill>
                <a:latin typeface="Inter"/>
                <a:ea typeface="Inter"/>
                <a:cs typeface="Inter"/>
                <a:sym typeface="Inter"/>
              </a:rPr>
              <a:t>economic development go hand-in-hand when evaluating a country’s progress.</a:t>
            </a:r>
            <a:br>
              <a:rPr lang="en" sz="1200">
                <a:solidFill>
                  <a:schemeClr val="dk1"/>
                </a:solidFill>
                <a:latin typeface="Inter"/>
                <a:ea typeface="Inter"/>
                <a:cs typeface="Inter"/>
                <a:sym typeface="Inter"/>
              </a:rPr>
            </a:b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3) Define the measurements of socioeconomic development in a Say-it-in-6.</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GDP:</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HDI:</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GDI:</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4) Explain the UN’s Sustainable Development Goals in your own words.</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Use the </a:t>
            </a:r>
            <a:r>
              <a:rPr lang="en" sz="1200" u="sng">
                <a:solidFill>
                  <a:schemeClr val="hlink"/>
                </a:solidFill>
                <a:latin typeface="Inter"/>
                <a:ea typeface="Inter"/>
                <a:cs typeface="Inter"/>
                <a:sym typeface="Inter"/>
                <a:hlinkClick r:id="rId5"/>
              </a:rPr>
              <a:t>Gapminder website to take a short quiz about misconceptions about the UN’s SDGs.</a:t>
            </a:r>
            <a:r>
              <a:rPr lang="en" sz="1200">
                <a:solidFill>
                  <a:schemeClr val="dk1"/>
                </a:solidFill>
                <a:latin typeface="Inter"/>
                <a:ea typeface="Inter"/>
                <a:cs typeface="Inter"/>
                <a:sym typeface="Inter"/>
              </a:rPr>
              <a:t> Once you click on the link, click on “test yourself” to see what you know! After completing the quiz, click on the small “x” on the top right corner so you can look over your results. Fill out the chart below based on your answers.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p:txBody>
      </p:sp>
      <p:graphicFrame>
        <p:nvGraphicFramePr>
          <p:cNvPr id="150" name="Google Shape;150;p37"/>
          <p:cNvGraphicFramePr/>
          <p:nvPr/>
        </p:nvGraphicFramePr>
        <p:xfrm>
          <a:off x="952500" y="5558425"/>
          <a:ext cx="3000000" cy="3000000"/>
        </p:xfrm>
        <a:graphic>
          <a:graphicData uri="http://schemas.openxmlformats.org/drawingml/2006/table">
            <a:tbl>
              <a:tblPr>
                <a:noFill/>
                <a:tableStyleId>{EDD7DF48-3271-4946-9B8B-0D2CC8D0EE73}</a:tableStyleId>
              </a:tblPr>
              <a:tblGrid>
                <a:gridCol w="2933700"/>
                <a:gridCol w="2933700"/>
              </a:tblGrid>
              <a:tr h="236475">
                <a:tc>
                  <a:txBody>
                    <a:bodyPr/>
                    <a:lstStyle/>
                    <a:p>
                      <a:pPr indent="0" lvl="0" marL="0" rtl="0" algn="l">
                        <a:spcBef>
                          <a:spcPts val="0"/>
                        </a:spcBef>
                        <a:spcAft>
                          <a:spcPts val="0"/>
                        </a:spcAft>
                        <a:buNone/>
                      </a:pPr>
                      <a:r>
                        <a:rPr lang="en" sz="1200">
                          <a:latin typeface="Inter"/>
                          <a:ea typeface="Inter"/>
                          <a:cs typeface="Inter"/>
                          <a:sym typeface="Inter"/>
                        </a:rPr>
                        <a:t>What was your score?</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______/18</a:t>
                      </a:r>
                      <a:endParaRPr sz="1200">
                        <a:latin typeface="Inter"/>
                        <a:ea typeface="Inter"/>
                        <a:cs typeface="Inter"/>
                        <a:sym typeface="Inter"/>
                      </a:endParaRPr>
                    </a:p>
                  </a:txBody>
                  <a:tcPr marT="91425" marB="91425" marR="91425" marL="91425"/>
                </a:tc>
              </a:tr>
              <a:tr h="2496925">
                <a:tc>
                  <a:txBody>
                    <a:bodyPr/>
                    <a:lstStyle/>
                    <a:p>
                      <a:pPr indent="0" lvl="0" marL="0" rtl="0" algn="l">
                        <a:spcBef>
                          <a:spcPts val="0"/>
                        </a:spcBef>
                        <a:spcAft>
                          <a:spcPts val="0"/>
                        </a:spcAft>
                        <a:buNone/>
                      </a:pPr>
                      <a:r>
                        <a:rPr lang="en" sz="1200">
                          <a:latin typeface="Inter"/>
                          <a:ea typeface="Inter"/>
                          <a:cs typeface="Inter"/>
                          <a:sym typeface="Inter"/>
                        </a:rPr>
                        <a:t>Choose one question you got incorrect that surprised you. Click on the “more” button for that question, and answer the following:</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What question?</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What percentage of people get this question wrong?</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Read the “About this misconception” section. Summarize it in your own words. What did you learn?</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907925">
                <a:tc>
                  <a:txBody>
                    <a:bodyPr/>
                    <a:lstStyle/>
                    <a:p>
                      <a:pPr indent="0" lvl="0" marL="0" rtl="0" algn="l">
                        <a:spcBef>
                          <a:spcPts val="0"/>
                        </a:spcBef>
                        <a:spcAft>
                          <a:spcPts val="0"/>
                        </a:spcAft>
                        <a:buNone/>
                      </a:pPr>
                      <a:r>
                        <a:rPr lang="en" sz="1200">
                          <a:latin typeface="Inter"/>
                          <a:ea typeface="Inter"/>
                          <a:cs typeface="Inter"/>
                          <a:sym typeface="Inter"/>
                        </a:rPr>
                        <a:t>Overall, do you feel like the world is making more or less progress than you thought? Why?</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bl>
          </a:graphicData>
        </a:graphic>
      </p:graphicFrame>
      <p:sp>
        <p:nvSpPr>
          <p:cNvPr id="151" name="Google Shape;151;p37"/>
          <p:cNvSpPr txBox="1"/>
          <p:nvPr/>
        </p:nvSpPr>
        <p:spPr>
          <a:xfrm>
            <a:off x="338625" y="5472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5" name="Shape 155"/>
        <p:cNvGrpSpPr/>
        <p:nvPr/>
      </p:nvGrpSpPr>
      <p:grpSpPr>
        <a:xfrm>
          <a:off x="0" y="0"/>
          <a:ext cx="0" cy="0"/>
          <a:chOff x="0" y="0"/>
          <a:chExt cx="0" cy="0"/>
        </a:xfrm>
      </p:grpSpPr>
      <p:sp>
        <p:nvSpPr>
          <p:cNvPr id="156" name="Google Shape;156;p3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UN SDG 1: No Poverty</a:t>
            </a:r>
            <a:endParaRPr sz="2000">
              <a:solidFill>
                <a:schemeClr val="dk1"/>
              </a:solidFill>
              <a:latin typeface="Halant"/>
              <a:ea typeface="Halant"/>
              <a:cs typeface="Halant"/>
              <a:sym typeface="Halant"/>
            </a:endParaRPr>
          </a:p>
        </p:txBody>
      </p:sp>
      <p:pic>
        <p:nvPicPr>
          <p:cNvPr id="157" name="Google Shape;157;p3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58" name="Google Shape;158;p3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9" name="Google Shape;159;p3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0" name="Google Shape;160;p38"/>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61" name="Google Shape;161;p38"/>
          <p:cNvSpPr txBox="1"/>
          <p:nvPr/>
        </p:nvSpPr>
        <p:spPr>
          <a:xfrm>
            <a:off x="594300" y="655288"/>
            <a:ext cx="6583800" cy="77577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Using the </a:t>
            </a:r>
            <a:r>
              <a:rPr lang="en" sz="1200" u="sng">
                <a:solidFill>
                  <a:schemeClr val="hlink"/>
                </a:solidFill>
                <a:latin typeface="Halant"/>
                <a:ea typeface="Halant"/>
                <a:cs typeface="Halant"/>
                <a:sym typeface="Halant"/>
                <a:hlinkClick r:id="rId5"/>
              </a:rPr>
              <a:t>SDG Overview for Goal 1: End Poverty in All its Forms Everywhere</a:t>
            </a:r>
            <a:r>
              <a:rPr lang="en" sz="1200">
                <a:solidFill>
                  <a:schemeClr val="dk1"/>
                </a:solidFill>
                <a:latin typeface="Halant"/>
                <a:ea typeface="Halant"/>
                <a:cs typeface="Halant"/>
                <a:sym typeface="Halant"/>
              </a:rPr>
              <a:t>, </a:t>
            </a:r>
            <a:r>
              <a:rPr lang="en" sz="1200">
                <a:solidFill>
                  <a:schemeClr val="dk1"/>
                </a:solidFill>
                <a:latin typeface="Halant"/>
                <a:ea typeface="Halant"/>
                <a:cs typeface="Halant"/>
                <a:sym typeface="Halant"/>
              </a:rPr>
              <a:t>look at the infographic and answer the following question: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b="1" sz="1200">
              <a:solidFill>
                <a:schemeClr val="dk1"/>
              </a:solidFill>
              <a:latin typeface="Halant"/>
              <a:ea typeface="Halant"/>
              <a:cs typeface="Halant"/>
              <a:sym typeface="Halant"/>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Based on the data highlighted in the infographic, what two trends/ideas stuck with you the most? Why?</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a:t>
            </a:r>
            <a:r>
              <a:rPr lang="en" sz="1200">
                <a:solidFill>
                  <a:schemeClr val="dk1"/>
                </a:solidFill>
                <a:latin typeface="Halant"/>
                <a:ea typeface="Halant"/>
                <a:cs typeface="Halant"/>
                <a:sym typeface="Halant"/>
              </a:rPr>
              <a:t>Read the excerpt below from the </a:t>
            </a:r>
            <a:r>
              <a:rPr lang="en" sz="1200" u="sng">
                <a:solidFill>
                  <a:schemeClr val="accent5"/>
                </a:solidFill>
                <a:latin typeface="Halant"/>
                <a:ea typeface="Halant"/>
                <a:cs typeface="Halant"/>
                <a:sym typeface="Halant"/>
                <a:hlinkClick r:id="rId6">
                  <a:extLst>
                    <a:ext uri="{A12FA001-AC4F-418D-AE19-62706E023703}">
                      <ahyp:hlinkClr val="tx"/>
                    </a:ext>
                  </a:extLst>
                </a:hlinkClick>
              </a:rPr>
              <a:t>2024 UN Sustainable Development Goals Report</a:t>
            </a:r>
            <a:r>
              <a:rPr lang="en" sz="1200">
                <a:solidFill>
                  <a:schemeClr val="dk1"/>
                </a:solidFill>
                <a:latin typeface="Halant"/>
                <a:ea typeface="Halant"/>
                <a:cs typeface="Halant"/>
                <a:sym typeface="Halant"/>
              </a:rPr>
              <a:t> and answer the reflection questions that follow. Then, read more about your SDG by clicking on the Goals Report link and clicking on your assigned SDG icon on the left hand side. Choose one of the graphs or charts that you find most interesting about the progress of that SDG and complete the Quantitative Analysis Graphic Organizer.</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Source: United Nations, 2024 UN Sustainable Development Goals Report- No Poverty</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The COVID-19 pandemic and subsequent shocks from 2020 to 2022 have hampered global efforts to eradicate extreme poverty. The global extreme poverty rate increased in 2020 for the first time in decades, setting back progress by three years. Since then, recovery has been uneven, with low-income countries lagging behind. By 2030, 590 million people may still live in extreme poverty if current trends persist. Without a substantial acceleration in poverty reduction, fewer than 3 in 10 countries are expected to halve national poverty by 2030.</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 Despite increasing efforts and commitments to expand social protection programmes, significant coverage gaps left 1.4 billion children uncovered in 2023.</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 Climate change is hindering poverty reduction, and disasters result in millions of households becoming poor or remaining trapped in poverty.</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 Ending poverty requires a wide-ranging approach that combines comprehensive social protection systems, inclusive economic policies, investments in human capital, measures to address inequality and climate resilience, and international cooperation and partnership.</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Do you think that the world is on track to accomplish this SDG by 2030? Why or why not?</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 you think would be the most impactful course of action to encourage more progress? Why?</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5" name="Shape 165"/>
        <p:cNvGrpSpPr/>
        <p:nvPr/>
      </p:nvGrpSpPr>
      <p:grpSpPr>
        <a:xfrm>
          <a:off x="0" y="0"/>
          <a:ext cx="0" cy="0"/>
          <a:chOff x="0" y="0"/>
          <a:chExt cx="0" cy="0"/>
        </a:xfrm>
      </p:grpSpPr>
      <p:sp>
        <p:nvSpPr>
          <p:cNvPr id="166" name="Google Shape;166;p39"/>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Disciplinary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Quantitative Analysis</a:t>
            </a:r>
            <a:endParaRPr b="1" sz="2500">
              <a:solidFill>
                <a:schemeClr val="dk1"/>
              </a:solidFill>
              <a:latin typeface="Plus Jakarta Sans"/>
              <a:ea typeface="Plus Jakarta Sans"/>
              <a:cs typeface="Plus Jakarta Sans"/>
              <a:sym typeface="Plus Jakarta Sans"/>
            </a:endParaRPr>
          </a:p>
        </p:txBody>
      </p:sp>
      <p:sp>
        <p:nvSpPr>
          <p:cNvPr id="167" name="Google Shape;167;p3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500">
              <a:solidFill>
                <a:srgbClr val="666666"/>
              </a:solidFill>
              <a:latin typeface="Inter"/>
              <a:ea typeface="Inter"/>
              <a:cs typeface="Inter"/>
              <a:sym typeface="Inter"/>
            </a:endParaRPr>
          </a:p>
        </p:txBody>
      </p:sp>
      <p:pic>
        <p:nvPicPr>
          <p:cNvPr id="168" name="Google Shape;168;p3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69" name="Google Shape;169;p3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70" name="Google Shape;170;p39"/>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71" name="Google Shape;171;p39"/>
          <p:cNvSpPr txBox="1"/>
          <p:nvPr/>
        </p:nvSpPr>
        <p:spPr>
          <a:xfrm>
            <a:off x="1270825" y="937000"/>
            <a:ext cx="6151500" cy="1259100"/>
          </a:xfrm>
          <a:prstGeom prst="rect">
            <a:avLst/>
          </a:prstGeom>
          <a:noFill/>
          <a:ln>
            <a:noFill/>
          </a:ln>
        </p:spPr>
        <p:txBody>
          <a:bodyPr anchorCtr="0" anchor="t"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Choose a graph from the </a:t>
            </a:r>
            <a:r>
              <a:rPr lang="en" sz="1200" u="sng">
                <a:solidFill>
                  <a:schemeClr val="hlink"/>
                </a:solidFill>
                <a:latin typeface="Plus Jakarta Sans"/>
                <a:ea typeface="Plus Jakarta Sans"/>
                <a:cs typeface="Plus Jakarta Sans"/>
                <a:sym typeface="Plus Jakarta Sans"/>
                <a:hlinkClick r:id="rId5"/>
              </a:rPr>
              <a:t>2024 UN SDG Report</a:t>
            </a:r>
            <a:r>
              <a:rPr lang="en" sz="1200">
                <a:latin typeface="Plus Jakarta Sans"/>
                <a:ea typeface="Plus Jakarta Sans"/>
                <a:cs typeface="Plus Jakarta Sans"/>
                <a:sym typeface="Plus Jakarta Sans"/>
              </a:rPr>
              <a:t>. First identify the variables that are being displayed and draw three conclusions about the information presented. As you examine the data, consider what the numbers are telling you about trends, relationships, or differences, and think about the implications these conclusions might have.</a:t>
            </a:r>
            <a:endParaRPr sz="1200">
              <a:latin typeface="Plus Jakarta Sans"/>
              <a:ea typeface="Plus Jakarta Sans"/>
              <a:cs typeface="Plus Jakarta Sans"/>
              <a:sym typeface="Plus Jakarta Sans"/>
            </a:endParaRPr>
          </a:p>
          <a:p>
            <a:pPr indent="0" lvl="0" marL="0" rtl="0" algn="l">
              <a:spcBef>
                <a:spcPts val="0"/>
              </a:spcBef>
              <a:spcAft>
                <a:spcPts val="0"/>
              </a:spcAft>
              <a:buNone/>
            </a:pPr>
            <a:r>
              <a:t/>
            </a:r>
            <a:endParaRPr sz="1200">
              <a:latin typeface="Plus Jakarta Sans"/>
              <a:ea typeface="Plus Jakarta Sans"/>
              <a:cs typeface="Plus Jakarta Sans"/>
              <a:sym typeface="Plus Jakarta Sans"/>
            </a:endParaRPr>
          </a:p>
          <a:p>
            <a:pPr indent="0" lvl="0" marL="0" rtl="0" algn="l">
              <a:spcBef>
                <a:spcPts val="0"/>
              </a:spcBef>
              <a:spcAft>
                <a:spcPts val="0"/>
              </a:spcAft>
              <a:buNone/>
            </a:pPr>
            <a:r>
              <a:rPr b="1" lang="en" sz="1200">
                <a:latin typeface="Inter"/>
                <a:ea typeface="Inter"/>
                <a:cs typeface="Inter"/>
                <a:sym typeface="Inter"/>
              </a:rPr>
              <a:t>Graph Title: ___________________________________</a:t>
            </a:r>
            <a:endParaRPr b="1" sz="1200">
              <a:latin typeface="Inter"/>
              <a:ea typeface="Inter"/>
              <a:cs typeface="Inter"/>
              <a:sym typeface="Inter"/>
            </a:endParaRPr>
          </a:p>
          <a:p>
            <a:pPr indent="0" lvl="0" marL="0" rtl="0" algn="l">
              <a:spcBef>
                <a:spcPts val="0"/>
              </a:spcBef>
              <a:spcAft>
                <a:spcPts val="0"/>
              </a:spcAft>
              <a:buNone/>
            </a:pPr>
            <a:r>
              <a:t/>
            </a:r>
            <a:endParaRPr sz="1200">
              <a:latin typeface="Plus Jakarta Sans"/>
              <a:ea typeface="Plus Jakarta Sans"/>
              <a:cs typeface="Plus Jakarta Sans"/>
              <a:sym typeface="Plus Jakarta Sans"/>
            </a:endParaRPr>
          </a:p>
          <a:p>
            <a:pPr indent="0" lvl="0" marL="0" rtl="0" algn="l">
              <a:spcBef>
                <a:spcPts val="0"/>
              </a:spcBef>
              <a:spcAft>
                <a:spcPts val="0"/>
              </a:spcAft>
              <a:buNone/>
            </a:pPr>
            <a:r>
              <a:t/>
            </a:r>
            <a:endParaRPr sz="1200">
              <a:latin typeface="Plus Jakarta Sans"/>
              <a:ea typeface="Plus Jakarta Sans"/>
              <a:cs typeface="Plus Jakarta Sans"/>
              <a:sym typeface="Plus Jakarta Sans"/>
            </a:endParaRPr>
          </a:p>
        </p:txBody>
      </p:sp>
      <p:sp>
        <p:nvSpPr>
          <p:cNvPr id="172" name="Google Shape;172;p39"/>
          <p:cNvSpPr txBox="1"/>
          <p:nvPr/>
        </p:nvSpPr>
        <p:spPr>
          <a:xfrm>
            <a:off x="468975" y="5888800"/>
            <a:ext cx="1961700" cy="23316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a:solidFill>
                  <a:schemeClr val="dk1"/>
                </a:solidFill>
                <a:latin typeface="Inter"/>
                <a:ea typeface="Inter"/>
                <a:cs typeface="Inter"/>
                <a:sym typeface="Inter"/>
              </a:rPr>
              <a:t>Conclusion 1</a:t>
            </a:r>
            <a:endParaRPr>
              <a:solidFill>
                <a:schemeClr val="dk1"/>
              </a:solidFill>
              <a:latin typeface="Inter"/>
              <a:ea typeface="Inter"/>
              <a:cs typeface="Inter"/>
              <a:sym typeface="Inter"/>
            </a:endParaRPr>
          </a:p>
          <a:p>
            <a:pPr indent="0" lvl="0" marL="0" rtl="0" algn="l">
              <a:spcBef>
                <a:spcPts val="0"/>
              </a:spcBef>
              <a:spcAft>
                <a:spcPts val="0"/>
              </a:spcAft>
              <a:buNone/>
            </a:pPr>
            <a:r>
              <a:rPr lang="en" sz="800">
                <a:solidFill>
                  <a:schemeClr val="dk1"/>
                </a:solidFill>
                <a:latin typeface="Inter"/>
                <a:ea typeface="Inter"/>
                <a:cs typeface="Inter"/>
                <a:sym typeface="Inter"/>
              </a:rPr>
              <a:t>Draw one conclusion or inference from the graph or chart. </a:t>
            </a:r>
            <a:endParaRPr sz="800">
              <a:solidFill>
                <a:schemeClr val="dk1"/>
              </a:solidFill>
              <a:latin typeface="Inter"/>
              <a:ea typeface="Inter"/>
              <a:cs typeface="Inter"/>
              <a:sym typeface="Inter"/>
            </a:endParaRPr>
          </a:p>
        </p:txBody>
      </p:sp>
      <p:sp>
        <p:nvSpPr>
          <p:cNvPr id="173" name="Google Shape;173;p39"/>
          <p:cNvSpPr txBox="1"/>
          <p:nvPr/>
        </p:nvSpPr>
        <p:spPr>
          <a:xfrm>
            <a:off x="2379038" y="4770350"/>
            <a:ext cx="3136500" cy="432000"/>
          </a:xfrm>
          <a:prstGeom prst="rect">
            <a:avLst/>
          </a:prstGeom>
          <a:noFill/>
          <a:ln cap="flat" cmpd="sng" w="9525">
            <a:solidFill>
              <a:schemeClr val="dk1"/>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2400">
                <a:latin typeface="Plus Jakarta Sans"/>
                <a:ea typeface="Plus Jakarta Sans"/>
                <a:cs typeface="Plus Jakarta Sans"/>
                <a:sym typeface="Plus Jakarta Sans"/>
              </a:rPr>
              <a:t>Conclusions</a:t>
            </a:r>
            <a:endParaRPr b="1" sz="2400">
              <a:latin typeface="Plus Jakarta Sans"/>
              <a:ea typeface="Plus Jakarta Sans"/>
              <a:cs typeface="Plus Jakarta Sans"/>
              <a:sym typeface="Plus Jakarta Sans"/>
            </a:endParaRPr>
          </a:p>
        </p:txBody>
      </p:sp>
      <p:sp>
        <p:nvSpPr>
          <p:cNvPr id="174" name="Google Shape;174;p39"/>
          <p:cNvSpPr txBox="1"/>
          <p:nvPr/>
        </p:nvSpPr>
        <p:spPr>
          <a:xfrm>
            <a:off x="2905350" y="5888800"/>
            <a:ext cx="1961700" cy="23316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Conclusion 2</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800">
                <a:solidFill>
                  <a:schemeClr val="dk1"/>
                </a:solidFill>
                <a:latin typeface="Inter"/>
                <a:ea typeface="Inter"/>
                <a:cs typeface="Inter"/>
                <a:sym typeface="Inter"/>
              </a:rPr>
              <a:t>Draw another conclusion or inference from the graph or chart. </a:t>
            </a:r>
            <a:endParaRPr b="1" sz="1800">
              <a:solidFill>
                <a:schemeClr val="dk1"/>
              </a:solidFill>
              <a:latin typeface="Inter"/>
              <a:ea typeface="Inter"/>
              <a:cs typeface="Inter"/>
              <a:sym typeface="Inter"/>
            </a:endParaRPr>
          </a:p>
        </p:txBody>
      </p:sp>
      <p:sp>
        <p:nvSpPr>
          <p:cNvPr id="175" name="Google Shape;175;p39"/>
          <p:cNvSpPr txBox="1"/>
          <p:nvPr/>
        </p:nvSpPr>
        <p:spPr>
          <a:xfrm>
            <a:off x="5341750" y="5888801"/>
            <a:ext cx="1961700" cy="23316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Conclusion 3</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800">
                <a:solidFill>
                  <a:schemeClr val="dk1"/>
                </a:solidFill>
                <a:latin typeface="Inter"/>
                <a:ea typeface="Inter"/>
                <a:cs typeface="Inter"/>
                <a:sym typeface="Inter"/>
              </a:rPr>
              <a:t>Draw a third conclusion or inference from the graph or chart. </a:t>
            </a:r>
            <a:endParaRPr b="1" sz="1800">
              <a:solidFill>
                <a:schemeClr val="dk1"/>
              </a:solidFill>
              <a:latin typeface="Inter"/>
              <a:ea typeface="Inter"/>
              <a:cs typeface="Inter"/>
              <a:sym typeface="Inter"/>
            </a:endParaRPr>
          </a:p>
        </p:txBody>
      </p:sp>
      <p:sp>
        <p:nvSpPr>
          <p:cNvPr id="176" name="Google Shape;176;p39"/>
          <p:cNvSpPr/>
          <p:nvPr/>
        </p:nvSpPr>
        <p:spPr>
          <a:xfrm rot="-5400000">
            <a:off x="3595113" y="2936325"/>
            <a:ext cx="582000" cy="5218500"/>
          </a:xfrm>
          <a:prstGeom prst="rightBrace">
            <a:avLst>
              <a:gd fmla="val 50000" name="adj1"/>
              <a:gd fmla="val 50000" name="adj2"/>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pic>
        <p:nvPicPr>
          <p:cNvPr id="177" name="Google Shape;177;p39"/>
          <p:cNvPicPr preferRelativeResize="0"/>
          <p:nvPr/>
        </p:nvPicPr>
        <p:blipFill>
          <a:blip r:embed="rId6">
            <a:alphaModFix/>
          </a:blip>
          <a:stretch>
            <a:fillRect/>
          </a:stretch>
        </p:blipFill>
        <p:spPr>
          <a:xfrm>
            <a:off x="249075" y="1013200"/>
            <a:ext cx="990900" cy="990900"/>
          </a:xfrm>
          <a:prstGeom prst="rect">
            <a:avLst/>
          </a:prstGeom>
          <a:noFill/>
          <a:ln>
            <a:noFill/>
          </a:ln>
        </p:spPr>
      </p:pic>
      <p:sp>
        <p:nvSpPr>
          <p:cNvPr id="178" name="Google Shape;178;p39"/>
          <p:cNvSpPr txBox="1"/>
          <p:nvPr/>
        </p:nvSpPr>
        <p:spPr>
          <a:xfrm>
            <a:off x="368596" y="8274588"/>
            <a:ext cx="7157400" cy="9909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200">
                <a:latin typeface="Inter"/>
                <a:ea typeface="Inter"/>
                <a:cs typeface="Inter"/>
                <a:sym typeface="Inter"/>
              </a:rPr>
              <a:t>What is missing from the data and how that might limit the reliability of the conclusions?</a:t>
            </a:r>
            <a:endParaRPr sz="1200">
              <a:latin typeface="Inter"/>
              <a:ea typeface="Inter"/>
              <a:cs typeface="Inter"/>
              <a:sym typeface="Inter"/>
            </a:endParaRPr>
          </a:p>
        </p:txBody>
      </p:sp>
      <p:sp>
        <p:nvSpPr>
          <p:cNvPr id="179" name="Google Shape;179;p39"/>
          <p:cNvSpPr txBox="1"/>
          <p:nvPr/>
        </p:nvSpPr>
        <p:spPr>
          <a:xfrm>
            <a:off x="469050" y="2390700"/>
            <a:ext cx="6834300" cy="9909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What issue or information is the chart or graph addressing?</a:t>
            </a:r>
            <a:endParaRPr sz="1300">
              <a:latin typeface="Inter"/>
              <a:ea typeface="Inter"/>
              <a:cs typeface="Inter"/>
              <a:sym typeface="Inter"/>
            </a:endParaRPr>
          </a:p>
        </p:txBody>
      </p:sp>
      <p:sp>
        <p:nvSpPr>
          <p:cNvPr id="180" name="Google Shape;180;p39"/>
          <p:cNvSpPr txBox="1"/>
          <p:nvPr/>
        </p:nvSpPr>
        <p:spPr>
          <a:xfrm>
            <a:off x="469175" y="3650925"/>
            <a:ext cx="6834300" cy="9909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List the identifiable variables</a:t>
            </a:r>
            <a:r>
              <a:rPr lang="en" sz="1300">
                <a:latin typeface="Inter"/>
                <a:ea typeface="Inter"/>
                <a:cs typeface="Inter"/>
                <a:sym typeface="Inter"/>
              </a:rPr>
              <a:t> in the chart</a:t>
            </a:r>
            <a:endParaRPr sz="1300">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4" name="Shape 184"/>
        <p:cNvGrpSpPr/>
        <p:nvPr/>
      </p:nvGrpSpPr>
      <p:grpSpPr>
        <a:xfrm>
          <a:off x="0" y="0"/>
          <a:ext cx="0" cy="0"/>
          <a:chOff x="0" y="0"/>
          <a:chExt cx="0" cy="0"/>
        </a:xfrm>
      </p:grpSpPr>
      <p:pic>
        <p:nvPicPr>
          <p:cNvPr id="185" name="Google Shape;185;p4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86" name="Google Shape;186;p40"/>
          <p:cNvSpPr txBox="1"/>
          <p:nvPr/>
        </p:nvSpPr>
        <p:spPr>
          <a:xfrm>
            <a:off x="731000" y="2035950"/>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800">
                <a:solidFill>
                  <a:schemeClr val="dk1"/>
                </a:solidFill>
                <a:latin typeface="Halant"/>
                <a:ea typeface="Halant"/>
                <a:cs typeface="Halant"/>
                <a:sym typeface="Halant"/>
              </a:rPr>
              <a:t>Supporting Question</a:t>
            </a:r>
            <a:endParaRPr b="1" sz="18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Inter"/>
                <a:ea typeface="Inter"/>
                <a:cs typeface="Inter"/>
                <a:sym typeface="Inter"/>
              </a:rPr>
              <a:t>Why might rapid economic growth not always lead to improved living conditions for everyone?</a:t>
            </a:r>
            <a:endParaRPr b="1" sz="1700">
              <a:solidFill>
                <a:schemeClr val="dk1"/>
              </a:solidFill>
              <a:latin typeface="Inter"/>
              <a:ea typeface="Inter"/>
              <a:cs typeface="Inter"/>
              <a:sym typeface="Inter"/>
            </a:endParaRPr>
          </a:p>
        </p:txBody>
      </p:sp>
      <p:sp>
        <p:nvSpPr>
          <p:cNvPr id="187" name="Google Shape;187;p40"/>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Unit 10: A New Global World</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Exit Ticket - Lesson 9</a:t>
            </a:r>
            <a:endParaRPr sz="1700">
              <a:solidFill>
                <a:schemeClr val="dk1"/>
              </a:solidFill>
              <a:latin typeface="Halant"/>
              <a:ea typeface="Halant"/>
              <a:cs typeface="Halant"/>
              <a:sym typeface="Halant"/>
            </a:endParaRPr>
          </a:p>
        </p:txBody>
      </p:sp>
      <p:pic>
        <p:nvPicPr>
          <p:cNvPr id="188" name="Google Shape;188;p40"/>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89" name="Google Shape;189;p4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90" name="Google Shape;190;p4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91" name="Google Shape;191;p40"/>
          <p:cNvSpPr txBox="1"/>
          <p:nvPr/>
        </p:nvSpPr>
        <p:spPr>
          <a:xfrm>
            <a:off x="219350" y="1701950"/>
            <a:ext cx="7333800" cy="369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200">
                <a:solidFill>
                  <a:srgbClr val="000000"/>
                </a:solidFill>
                <a:latin typeface="Inter"/>
                <a:ea typeface="Inter"/>
                <a:cs typeface="Inter"/>
                <a:sym typeface="Inter"/>
              </a:rPr>
              <a:t>Name: ______________________________________________   Date: ________	   Class: ____________________</a:t>
            </a:r>
            <a:endParaRPr/>
          </a:p>
        </p:txBody>
      </p:sp>
      <p:sp>
        <p:nvSpPr>
          <p:cNvPr id="192" name="Google Shape;192;p40"/>
          <p:cNvSpPr txBox="1"/>
          <p:nvPr/>
        </p:nvSpPr>
        <p:spPr>
          <a:xfrm>
            <a:off x="455300" y="3185975"/>
            <a:ext cx="6861900" cy="7896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With your group, examine the everyday lives of people within one of the countries for your assigned region using </a:t>
            </a:r>
            <a:r>
              <a:rPr lang="en" sz="1200" u="sng">
                <a:solidFill>
                  <a:schemeClr val="accent5"/>
                </a:solidFill>
                <a:latin typeface="Halant"/>
                <a:ea typeface="Halant"/>
                <a:cs typeface="Halant"/>
                <a:sym typeface="Halant"/>
                <a:hlinkClick r:id="rId5">
                  <a:extLst>
                    <a:ext uri="{A12FA001-AC4F-418D-AE19-62706E023703}">
                      <ahyp:hlinkClr val="tx"/>
                    </a:ext>
                  </a:extLst>
                </a:hlinkClick>
              </a:rPr>
              <a:t>Gapminder’s Dollar Street tool</a:t>
            </a:r>
            <a:r>
              <a:rPr lang="en" sz="1200">
                <a:solidFill>
                  <a:schemeClr val="dk1"/>
                </a:solidFill>
                <a:latin typeface="Halant"/>
                <a:ea typeface="Halant"/>
                <a:cs typeface="Halant"/>
                <a:sym typeface="Halant"/>
              </a:rPr>
              <a:t>. This site allows you to explore the homes of families from around the world with different incomes. To select a country, on the top use the drop down menu to change “the world” to the specific country you want to examine.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200000"/>
              </a:lnSpc>
              <a:spcBef>
                <a:spcPts val="0"/>
              </a:spcBef>
              <a:spcAft>
                <a:spcPts val="0"/>
              </a:spcAft>
              <a:buNone/>
            </a:pPr>
            <a:r>
              <a:rPr b="1" lang="en" sz="1200">
                <a:solidFill>
                  <a:schemeClr val="dk1"/>
                </a:solidFill>
                <a:latin typeface="Inter"/>
                <a:ea typeface="Inter"/>
                <a:cs typeface="Inter"/>
                <a:sym typeface="Inter"/>
              </a:rPr>
              <a:t>Country: ______________________	</a:t>
            </a:r>
            <a:endParaRPr b="1" sz="1200">
              <a:solidFill>
                <a:schemeClr val="dk1"/>
              </a:solidFill>
              <a:latin typeface="Inter"/>
              <a:ea typeface="Inter"/>
              <a:cs typeface="Inter"/>
              <a:sym typeface="Inter"/>
            </a:endParaRPr>
          </a:p>
          <a:p>
            <a:pPr indent="0" lvl="0" marL="0" rtl="0" algn="l">
              <a:lnSpc>
                <a:spcPct val="200000"/>
              </a:lnSpc>
              <a:spcBef>
                <a:spcPts val="0"/>
              </a:spcBef>
              <a:spcAft>
                <a:spcPts val="0"/>
              </a:spcAft>
              <a:buNone/>
            </a:pPr>
            <a:r>
              <a:rPr b="1" lang="en" sz="1200">
                <a:solidFill>
                  <a:schemeClr val="dk1"/>
                </a:solidFill>
                <a:latin typeface="Inter"/>
                <a:ea typeface="Inter"/>
                <a:cs typeface="Inter"/>
                <a:sym typeface="Inter"/>
              </a:rPr>
              <a:t>Family: ______________________ 		</a:t>
            </a:r>
            <a:endParaRPr b="1" sz="1200">
              <a:solidFill>
                <a:schemeClr val="dk1"/>
              </a:solidFill>
              <a:latin typeface="Inter"/>
              <a:ea typeface="Inter"/>
              <a:cs typeface="Inter"/>
              <a:sym typeface="Inter"/>
            </a:endParaRPr>
          </a:p>
          <a:p>
            <a:pPr indent="0" lvl="0" marL="0" rtl="0" algn="l">
              <a:lnSpc>
                <a:spcPct val="200000"/>
              </a:lnSpc>
              <a:spcBef>
                <a:spcPts val="0"/>
              </a:spcBef>
              <a:spcAft>
                <a:spcPts val="0"/>
              </a:spcAft>
              <a:buNone/>
            </a:pPr>
            <a:r>
              <a:rPr b="1" lang="en" sz="1200">
                <a:solidFill>
                  <a:schemeClr val="dk1"/>
                </a:solidFill>
                <a:latin typeface="Inter"/>
                <a:ea typeface="Inter"/>
                <a:cs typeface="Inter"/>
                <a:sym typeface="Inter"/>
              </a:rPr>
              <a:t>Monthly Income: ______</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rPr lang="en" sz="1200">
                <a:solidFill>
                  <a:schemeClr val="dk1"/>
                </a:solidFill>
                <a:latin typeface="Halant"/>
                <a:ea typeface="Halant"/>
                <a:cs typeface="Halant"/>
                <a:sym typeface="Halant"/>
              </a:rPr>
              <a:t>Answer the following prompt in 3-5 sentences after exploring the site.</a:t>
            </a:r>
            <a:endParaRPr sz="1200">
              <a:solidFill>
                <a:schemeClr val="dk1"/>
              </a:solidFill>
              <a:latin typeface="Halant"/>
              <a:ea typeface="Halant"/>
              <a:cs typeface="Halant"/>
              <a:sym typeface="Halant"/>
            </a:endParaRPr>
          </a:p>
          <a:p>
            <a:pPr indent="0" lvl="0" marL="0" rtl="0" algn="l">
              <a:spcBef>
                <a:spcPts val="0"/>
              </a:spcBef>
              <a:spcAft>
                <a:spcPts val="0"/>
              </a:spcAft>
              <a:buNone/>
            </a:pPr>
            <a:r>
              <a:rPr b="1" lang="en" sz="1200">
                <a:latin typeface="Inter"/>
                <a:ea typeface="Inter"/>
                <a:cs typeface="Inter"/>
                <a:sym typeface="Inter"/>
              </a:rPr>
              <a:t>Thinking back to the overall information about your country, how does the family you looked at compare to the economic growth of the nation?</a:t>
            </a:r>
            <a:endParaRPr b="1" sz="1200">
              <a:latin typeface="Inter"/>
              <a:ea typeface="Inter"/>
              <a:cs typeface="Inter"/>
              <a:sym typeface="Inter"/>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298450" lvl="0" marL="457200" rtl="0" algn="l">
              <a:spcBef>
                <a:spcPts val="0"/>
              </a:spcBef>
              <a:spcAft>
                <a:spcPts val="0"/>
              </a:spcAft>
              <a:buSzPts val="1100"/>
              <a:buFont typeface="Inter"/>
              <a:buAutoNum type="arabicPeriod"/>
            </a:pPr>
            <a:r>
              <a:rPr lang="en" sz="1100">
                <a:latin typeface="Inter"/>
                <a:ea typeface="Inter"/>
                <a:cs typeface="Inter"/>
                <a:sym typeface="Inter"/>
              </a:rPr>
              <a:t>Considering the experience of Maysara and the those show in the stations sources, how has conflict in the Middle East impacted some people in the region?</a:t>
            </a:r>
            <a:endParaRPr b="1" sz="1100">
              <a:solidFill>
                <a:schemeClr val="accent1"/>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