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10058400" cx="7772400"/>
  <p:notesSz cx="6858000" cy="9144000"/>
  <p:embeddedFontLst>
    <p:embeddedFont>
      <p:font typeface="Halant"/>
      <p:regular r:id="rId28"/>
      <p:bold r:id="rId29"/>
    </p:embeddedFont>
    <p:embeddedFont>
      <p:font typeface="Inter"/>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A2FAF8-AEF3-478D-95CA-DCC768CCCDEB}">
  <a:tblStyle styleId="{4CA2FAF8-AEF3-478D-95CA-DCC768CCCDE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Halant-regular.fntdata"/><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Halant-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nter-bold.fntdata"/><Relationship Id="rId30" Type="http://schemas.openxmlformats.org/officeDocument/2006/relationships/font" Target="fonts/Inter-regular.fntdata"/><Relationship Id="rId11" Type="http://schemas.openxmlformats.org/officeDocument/2006/relationships/slide" Target="slides/slide5.xml"/><Relationship Id="rId33" Type="http://schemas.openxmlformats.org/officeDocument/2006/relationships/font" Target="fonts/Inter-boldItalic.fntdata"/><Relationship Id="rId10" Type="http://schemas.openxmlformats.org/officeDocument/2006/relationships/slide" Target="slides/slide4.xml"/><Relationship Id="rId32" Type="http://schemas.openxmlformats.org/officeDocument/2006/relationships/font" Target="fonts/Inter-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d133281b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d133281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467dcaf9a8_0_3: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467dcaf9a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bf629735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bf629735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53fcb69b6b_0_43: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53fcb69b6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6c02586b0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6c02586b0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4bfe1eed2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4bfe1eed2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53fcb69b6b_0_74: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53fcb69b6b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353fcb69b6b_0_83: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353fcb69b6b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53fcb69b6b_0_93: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353fcb69b6b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353fcb69b6b_0_182: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353fcb69b6b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353fcb69b6b_0_115: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353fcb69b6b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53fcb69b6b_0_15: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3fcb69b6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53fcb69b6b_0_143: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353fcb69b6b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53fcb69b6b_0_154: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353fcb69b6b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3fcb69b6b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3fcb69b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6d18efa98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6d18efa98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6d18efa981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6d18efa981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51a013808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51a01380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bcc153e3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bcc153e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5097b52aae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5097b52aa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bf33b960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bf33b96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un.org/library/unms" TargetMode="External"/><Relationship Id="rId6" Type="http://schemas.openxmlformats.org/officeDocument/2006/relationships/hyperlink" Target="https://research.un.org/en/unmembers/currentmember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0.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cia.gov/the-world-factbook/field/environment-current-issues/" TargetMode="External"/><Relationship Id="rId6" Type="http://schemas.openxmlformats.org/officeDocument/2006/relationships/hyperlink" Target="https://ccpi.org/countri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migrationdataportal.org/international-dat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6.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15.png"/><Relationship Id="rId4" Type="http://schemas.openxmlformats.org/officeDocument/2006/relationships/image" Target="../media/image2.png"/><Relationship Id="rId5"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17.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19.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0.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6.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21.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18.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 Id="rId11" Type="http://schemas.openxmlformats.org/officeDocument/2006/relationships/hyperlink" Target="https://docs.google.com/presentation/d/14cEZqcoaVseoO2IgxspTPsoJfRUvRw_FUpPXZxr4qe4/view" TargetMode="External"/><Relationship Id="rId10" Type="http://schemas.openxmlformats.org/officeDocument/2006/relationships/hyperlink" Target="https://docs.google.com/presentation/d/14oAN4Jx7lSZ0BqhU09RG8R4pSeGHTrinQhclRsv4-_c/view" TargetMode="External"/><Relationship Id="rId9" Type="http://schemas.openxmlformats.org/officeDocument/2006/relationships/hyperlink" Target="https://docs.google.com/presentation/d/162biihMOT-19ZhyvNgsXD3Pw0xVTdRO95gO6oOr1Ux0/view" TargetMode="External"/><Relationship Id="rId5" Type="http://schemas.openxmlformats.org/officeDocument/2006/relationships/hyperlink" Target="https://docs.google.com/presentation/d/1Jem862t1KIt6h3ubNJDEOpadMhOmHOUUO2FQzdoIaQ8/view" TargetMode="External"/><Relationship Id="rId6" Type="http://schemas.openxmlformats.org/officeDocument/2006/relationships/hyperlink" Target="https://docs.google.com/presentation/d/1_5mlwi2owYNqW6G4jIKMrvMHI0O1Zf8e7WMkyJqCXE0/view" TargetMode="External"/><Relationship Id="rId7" Type="http://schemas.openxmlformats.org/officeDocument/2006/relationships/hyperlink" Target="https://docs.google.com/presentation/d/1YstwxoduuS-C13kzgPbTa0T3jfWNYMEX5KngRAvJFFw/view" TargetMode="External"/><Relationship Id="rId8" Type="http://schemas.openxmlformats.org/officeDocument/2006/relationships/hyperlink" Target="https://docs.google.com/presentation/d/1S1Y_8DvitDsu6S337okMRRzZ0hHcWNcCBWMmlsT6CaY/vie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cia.gov/the-world-factbook/countries/" TargetMode="External"/><Relationship Id="rId6" Type="http://schemas.openxmlformats.org/officeDocument/2006/relationships/hyperlink" Target="https://data.worldbank.org/countr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www.cia.gov/the-world-factboo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hyperlink" Target="https://data.who.int/countri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Research Portfolio Instructions: Introduction</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579088"/>
            <a:ext cx="6583800" cy="870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Your final assessment for this course is a Mock United Nations General Assembly Meeting, where you will </a:t>
            </a:r>
            <a:r>
              <a:rPr lang="en" sz="1200">
                <a:solidFill>
                  <a:schemeClr val="dk1"/>
                </a:solidFill>
                <a:latin typeface="Halant"/>
                <a:ea typeface="Halant"/>
                <a:cs typeface="Halant"/>
                <a:sym typeface="Halant"/>
              </a:rPr>
              <a:t>represent</a:t>
            </a:r>
            <a:r>
              <a:rPr lang="en" sz="1200">
                <a:solidFill>
                  <a:schemeClr val="dk1"/>
                </a:solidFill>
                <a:latin typeface="Halant"/>
                <a:ea typeface="Halant"/>
                <a:cs typeface="Halant"/>
                <a:sym typeface="Halant"/>
              </a:rPr>
              <a:t> a region and work with others to propose global solutions to key challenges. As part of a Regional Committee, your team will research specific focal countries assigned to your region. Each team member will </a:t>
            </a:r>
            <a:r>
              <a:rPr lang="en" sz="1200">
                <a:solidFill>
                  <a:schemeClr val="dk1"/>
                </a:solidFill>
                <a:latin typeface="Halant"/>
                <a:ea typeface="Halant"/>
                <a:cs typeface="Halant"/>
                <a:sym typeface="Halant"/>
              </a:rPr>
              <a:t>participate</a:t>
            </a:r>
            <a:r>
              <a:rPr lang="en" sz="1200">
                <a:solidFill>
                  <a:schemeClr val="dk1"/>
                </a:solidFill>
                <a:latin typeface="Halant"/>
                <a:ea typeface="Halant"/>
                <a:cs typeface="Halant"/>
                <a:sym typeface="Halant"/>
              </a:rPr>
              <a:t> in one of the five Subcommittees, listed below. During the Mock UN General Assembly Meeting, your subcommittee will meet with representatives from other regions to discuss issues and propose collaborative solutions related to your </a:t>
            </a:r>
            <a:r>
              <a:rPr lang="en" sz="1200">
                <a:solidFill>
                  <a:schemeClr val="dk1"/>
                </a:solidFill>
                <a:latin typeface="Halant"/>
                <a:ea typeface="Halant"/>
                <a:cs typeface="Halant"/>
                <a:sym typeface="Halant"/>
              </a:rPr>
              <a:t>assigned</a:t>
            </a:r>
            <a:r>
              <a:rPr lang="en" sz="1200">
                <a:solidFill>
                  <a:schemeClr val="dk1"/>
                </a:solidFill>
                <a:latin typeface="Halant"/>
                <a:ea typeface="Halant"/>
                <a:cs typeface="Halant"/>
                <a:sym typeface="Halant"/>
              </a:rPr>
              <a:t> topic.</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Subcommittee Topics:</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Disease &amp; Health</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Social &amp; Economic Development</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Migration</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Urbanization &amp; Population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Climate Change &amp; Environmental Concerns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Your Goal: </a:t>
            </a:r>
            <a:r>
              <a:rPr lang="en" sz="1200">
                <a:solidFill>
                  <a:schemeClr val="dk1"/>
                </a:solidFill>
                <a:latin typeface="Halant"/>
                <a:ea typeface="Halant"/>
                <a:cs typeface="Halant"/>
                <a:sym typeface="Halant"/>
              </a:rPr>
              <a:t>Understand how these issues affect your focal country and region, and be ready to offer informed, cooperative solutions with global partners.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Detailed Instructions:</a:t>
            </a:r>
            <a:endParaRPr b="1"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Page 1</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Write down your Regional Committee.</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Assign each person in the committee a subcommittee (see list above) and  a focal country from the region using the list below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East Asia: China, Taiwan, Japan, South Korea, Mongolia</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Eastern &amp; Central Europe: Ukraine, Russia, Poland, Bulgaria, Greece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Latin America, Central America, &amp; the Caribbean: Mexico, Haiti, Paraguay, Brazil, Venezuela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North Africa &amp; the Middle East: Lebanon, Syria, Egypt, Israel, Iran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South &amp; Southeast Asia: India, Philippines, Bangladesh, Vietnam, Thailand</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Sub-Saharan Africa: Democratic Republic of the Congo, Angola, South Africa, Kenya, Nigeria</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Western Europe &amp; North America: France, Britain, Italy,  Canada, United States</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Page 2</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Conduct preliminary research on both your region and your focal country.</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Begin with the bottom ½ of the page and individually investigate your focul country. Potential Research Resources:</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u="sng">
                <a:solidFill>
                  <a:schemeClr val="hlink"/>
                </a:solidFill>
                <a:latin typeface="Halant"/>
                <a:ea typeface="Halant"/>
                <a:cs typeface="Halant"/>
                <a:sym typeface="Halant"/>
                <a:hlinkClick r:id="rId5"/>
              </a:rPr>
              <a:t>UN Member States on the Record</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u="sng">
                <a:solidFill>
                  <a:schemeClr val="hlink"/>
                </a:solidFill>
                <a:latin typeface="Halant"/>
                <a:ea typeface="Halant"/>
                <a:cs typeface="Halant"/>
                <a:sym typeface="Halant"/>
                <a:hlinkClick r:id="rId6"/>
              </a:rPr>
              <a:t>Current UN Member States Resources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Come together as a regional group, sharing your learnings. Collectively write the Regional Historical Context and choose an image for the top ½ of the page.</a:t>
            </a:r>
            <a:endParaRPr sz="1200">
              <a:solidFill>
                <a:schemeClr val="dk1"/>
              </a:solidFill>
              <a:latin typeface="Halant"/>
              <a:ea typeface="Halant"/>
              <a:cs typeface="Halant"/>
              <a:sym typeface="Halan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1" name="Shape 171"/>
        <p:cNvGrpSpPr/>
        <p:nvPr/>
      </p:nvGrpSpPr>
      <p:grpSpPr>
        <a:xfrm>
          <a:off x="0" y="0"/>
          <a:ext cx="0" cy="0"/>
          <a:chOff x="0" y="0"/>
          <a:chExt cx="0" cy="0"/>
        </a:xfrm>
      </p:grpSpPr>
      <p:grpSp>
        <p:nvGrpSpPr>
          <p:cNvPr id="172" name="Google Shape;172;p22"/>
          <p:cNvGrpSpPr/>
          <p:nvPr/>
        </p:nvGrpSpPr>
        <p:grpSpPr>
          <a:xfrm>
            <a:off x="246872" y="1931909"/>
            <a:ext cx="648469" cy="534969"/>
            <a:chOff x="227819" y="1379516"/>
            <a:chExt cx="816300" cy="655198"/>
          </a:xfrm>
        </p:grpSpPr>
        <p:grpSp>
          <p:nvGrpSpPr>
            <p:cNvPr id="173" name="Google Shape;173;p22"/>
            <p:cNvGrpSpPr/>
            <p:nvPr/>
          </p:nvGrpSpPr>
          <p:grpSpPr>
            <a:xfrm>
              <a:off x="277646" y="1379516"/>
              <a:ext cx="716646" cy="655198"/>
              <a:chOff x="0" y="-56030"/>
              <a:chExt cx="812800" cy="812800"/>
            </a:xfrm>
          </p:grpSpPr>
          <p:sp>
            <p:nvSpPr>
              <p:cNvPr id="174" name="Google Shape;174;p2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76" name="Google Shape;176;p22"/>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177" name="Google Shape;177;p22"/>
          <p:cNvGrpSpPr/>
          <p:nvPr/>
        </p:nvGrpSpPr>
        <p:grpSpPr>
          <a:xfrm>
            <a:off x="246872" y="2541509"/>
            <a:ext cx="648469" cy="534969"/>
            <a:chOff x="227819" y="1379516"/>
            <a:chExt cx="816300" cy="655198"/>
          </a:xfrm>
        </p:grpSpPr>
        <p:grpSp>
          <p:nvGrpSpPr>
            <p:cNvPr id="178" name="Google Shape;178;p22"/>
            <p:cNvGrpSpPr/>
            <p:nvPr/>
          </p:nvGrpSpPr>
          <p:grpSpPr>
            <a:xfrm>
              <a:off x="277646" y="1379516"/>
              <a:ext cx="716646" cy="655198"/>
              <a:chOff x="0" y="-56030"/>
              <a:chExt cx="812800" cy="812800"/>
            </a:xfrm>
          </p:grpSpPr>
          <p:sp>
            <p:nvSpPr>
              <p:cNvPr id="179" name="Google Shape;179;p2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1" name="Google Shape;181;p22"/>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182" name="Google Shape;182;p22"/>
          <p:cNvGrpSpPr/>
          <p:nvPr/>
        </p:nvGrpSpPr>
        <p:grpSpPr>
          <a:xfrm>
            <a:off x="246872" y="3151109"/>
            <a:ext cx="648469" cy="534969"/>
            <a:chOff x="227819" y="1379516"/>
            <a:chExt cx="816300" cy="655198"/>
          </a:xfrm>
        </p:grpSpPr>
        <p:grpSp>
          <p:nvGrpSpPr>
            <p:cNvPr id="183" name="Google Shape;183;p22"/>
            <p:cNvGrpSpPr/>
            <p:nvPr/>
          </p:nvGrpSpPr>
          <p:grpSpPr>
            <a:xfrm>
              <a:off x="277646" y="1379516"/>
              <a:ext cx="716646" cy="655198"/>
              <a:chOff x="0" y="-56030"/>
              <a:chExt cx="812800" cy="812800"/>
            </a:xfrm>
          </p:grpSpPr>
          <p:sp>
            <p:nvSpPr>
              <p:cNvPr id="184" name="Google Shape;184;p2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6" name="Google Shape;186;p22"/>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187" name="Google Shape;187;p22"/>
          <p:cNvSpPr txBox="1"/>
          <p:nvPr/>
        </p:nvSpPr>
        <p:spPr>
          <a:xfrm>
            <a:off x="952500" y="20193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88" name="Google Shape;188;p22"/>
          <p:cNvSpPr txBox="1"/>
          <p:nvPr/>
        </p:nvSpPr>
        <p:spPr>
          <a:xfrm>
            <a:off x="952500" y="26289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89" name="Google Shape;189;p22"/>
          <p:cNvSpPr txBox="1"/>
          <p:nvPr/>
        </p:nvSpPr>
        <p:spPr>
          <a:xfrm>
            <a:off x="5010975" y="1499150"/>
            <a:ext cx="2457300" cy="3042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Life Expectancy:</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Three Key Risk Factors:</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lang="en" sz="1000">
                <a:solidFill>
                  <a:schemeClr val="dk2"/>
                </a:solidFill>
                <a:latin typeface="Inter"/>
                <a:ea typeface="Inter"/>
                <a:cs typeface="Inter"/>
                <a:sym typeface="Inter"/>
              </a:rPr>
              <a:t> </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lang="en" sz="1000">
                <a:solidFill>
                  <a:schemeClr val="dk2"/>
                </a:solidFill>
                <a:latin typeface="Inter"/>
                <a:ea typeface="Inter"/>
                <a:cs typeface="Inter"/>
                <a:sym typeface="Inter"/>
              </a:rPr>
              <a:t> </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Domestic General Government Health Expenditure:</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Density of Doctors: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Healthier Populations: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Universal Health Coverage: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90" name="Google Shape;190;p22"/>
          <p:cNvSpPr txBox="1"/>
          <p:nvPr/>
        </p:nvSpPr>
        <p:spPr>
          <a:xfrm>
            <a:off x="952500" y="32385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91" name="Google Shape;191;p22"/>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192" name="Google Shape;192;p22"/>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193" name="Google Shape;193;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94" name="Google Shape;194;p2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95" name="Google Shape;195;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 Research Portfolio Instructions: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Climate Change &amp; Environment</a:t>
            </a:r>
            <a:endParaRPr sz="1600">
              <a:solidFill>
                <a:schemeClr val="dk1"/>
              </a:solidFill>
              <a:latin typeface="Halant"/>
              <a:ea typeface="Halant"/>
              <a:cs typeface="Halant"/>
              <a:sym typeface="Halant"/>
            </a:endParaRPr>
          </a:p>
        </p:txBody>
      </p:sp>
      <p:pic>
        <p:nvPicPr>
          <p:cNvPr id="202" name="Google Shape;202;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3" name="Google Shape;203;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4" name="Google Shape;204;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6" name="Google Shape;206;p23"/>
          <p:cNvSpPr txBox="1"/>
          <p:nvPr/>
        </p:nvSpPr>
        <p:spPr>
          <a:xfrm>
            <a:off x="594300" y="655288"/>
            <a:ext cx="6583800" cy="7998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FIll out the Climate Change &amp; Environment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Regional Climate Concerns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Research and summarize 3-4 key climate issues in your assigned region.</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You can use the </a:t>
            </a:r>
            <a:r>
              <a:rPr lang="en" sz="1200" u="sng">
                <a:solidFill>
                  <a:schemeClr val="hlink"/>
                </a:solidFill>
                <a:latin typeface="Halant"/>
                <a:ea typeface="Halant"/>
                <a:cs typeface="Halant"/>
                <a:sym typeface="Halant"/>
                <a:hlinkClick r:id="rId5"/>
              </a:rPr>
              <a:t>CIA World Factbook</a:t>
            </a:r>
            <a:r>
              <a:rPr lang="en" sz="1200">
                <a:solidFill>
                  <a:schemeClr val="dk1"/>
                </a:solidFill>
                <a:latin typeface="Halant"/>
                <a:ea typeface="Halant"/>
                <a:cs typeface="Halant"/>
                <a:sym typeface="Halant"/>
              </a:rPr>
              <a:t> to see current climate issues by country to help with your research as well.</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Climate Change Performance Index</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6"/>
              </a:rPr>
              <a:t>CCPI </a:t>
            </a:r>
            <a:r>
              <a:rPr lang="en" sz="1200">
                <a:solidFill>
                  <a:schemeClr val="dk1"/>
                </a:solidFill>
                <a:latin typeface="Halant"/>
                <a:ea typeface="Halant"/>
                <a:cs typeface="Halant"/>
                <a:sym typeface="Halant"/>
              </a:rPr>
              <a:t>to analyze how your assigned country is performing. *If your assigned country is not listed, use another from your group*</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Include the following:</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Rank of the country (both number and whether it is very high, high, medium, low, or very low)</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One key positive achievement in the country’s progress for environmental change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One key pitfall the country is facing when it comes to environmental progress</a:t>
            </a:r>
            <a:endParaRPr sz="1200">
              <a:solidFill>
                <a:schemeClr val="dk1"/>
              </a:solidFill>
              <a:latin typeface="Halant"/>
              <a:ea typeface="Halant"/>
              <a:cs typeface="Halant"/>
              <a:sym typeface="Halant"/>
            </a:endParaRPr>
          </a:p>
          <a:p>
            <a:pPr indent="0" lvl="0" marL="13716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Case Study</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10" name="Shape 210"/>
        <p:cNvGrpSpPr/>
        <p:nvPr/>
      </p:nvGrpSpPr>
      <p:grpSpPr>
        <a:xfrm>
          <a:off x="0" y="0"/>
          <a:ext cx="0" cy="0"/>
          <a:chOff x="0" y="0"/>
          <a:chExt cx="0" cy="0"/>
        </a:xfrm>
      </p:grpSpPr>
      <p:sp>
        <p:nvSpPr>
          <p:cNvPr id="211" name="Google Shape;211;p24"/>
          <p:cNvSpPr txBox="1"/>
          <p:nvPr/>
        </p:nvSpPr>
        <p:spPr>
          <a:xfrm>
            <a:off x="419100" y="1638300"/>
            <a:ext cx="6984600" cy="37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12" name="Google Shape;212;p24"/>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213" name="Google Shape;213;p24"/>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214" name="Google Shape;21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15" name="Google Shape;215;p2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16" name="Google Shape;216;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8" name="Google Shape;218;p24"/>
          <p:cNvSpPr txBox="1"/>
          <p:nvPr/>
        </p:nvSpPr>
        <p:spPr>
          <a:xfrm>
            <a:off x="495300" y="3162300"/>
            <a:ext cx="6984600" cy="37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UN Research Portfolio Instructions: Migration</a:t>
            </a:r>
            <a:endParaRPr sz="1900">
              <a:solidFill>
                <a:schemeClr val="dk1"/>
              </a:solidFill>
              <a:latin typeface="Halant"/>
              <a:ea typeface="Halant"/>
              <a:cs typeface="Halant"/>
              <a:sym typeface="Halant"/>
            </a:endParaRPr>
          </a:p>
        </p:txBody>
      </p:sp>
      <p:pic>
        <p:nvPicPr>
          <p:cNvPr id="224" name="Google Shape;224;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5" name="Google Shape;225;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6" name="Google Shape;226;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8" name="Google Shape;228;p25"/>
          <p:cNvSpPr txBox="1"/>
          <p:nvPr/>
        </p:nvSpPr>
        <p:spPr>
          <a:xfrm>
            <a:off x="594300" y="807688"/>
            <a:ext cx="6583800" cy="5679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Migration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For your assigned country in your region, use the </a:t>
            </a:r>
            <a:r>
              <a:rPr lang="en" sz="1200" u="sng">
                <a:solidFill>
                  <a:schemeClr val="hlink"/>
                </a:solidFill>
                <a:latin typeface="Halant"/>
                <a:ea typeface="Halant"/>
                <a:cs typeface="Halant"/>
                <a:sym typeface="Halant"/>
                <a:hlinkClick r:id="rId5"/>
              </a:rPr>
              <a:t>Migration Data Portal</a:t>
            </a:r>
            <a:r>
              <a:rPr lang="en" sz="1200">
                <a:solidFill>
                  <a:schemeClr val="dk1"/>
                </a:solidFill>
                <a:latin typeface="Halant"/>
                <a:ea typeface="Halant"/>
                <a:cs typeface="Halant"/>
                <a:sym typeface="Halant"/>
              </a:rPr>
              <a:t> website to research the following statistics about your country. To do so, change the Geographic Scope to your assigned country. You may also need to change the year to find the most recent recorded data. Then scroll down to the Key Migration Statistics. Record the information on your migration page: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International Migrants at Mid-Year</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International Emigrants at Mid-Year</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Estimated Net Migration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Refugees in Host Country/ 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Refugees from Country/ 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Remittance Inflows</a:t>
            </a:r>
            <a:endParaRPr sz="1200">
              <a:solidFill>
                <a:schemeClr val="dk1"/>
              </a:solidFill>
              <a:latin typeface="Halant"/>
              <a:ea typeface="Halant"/>
              <a:cs typeface="Halant"/>
              <a:sym typeface="Halant"/>
            </a:endParaRPr>
          </a:p>
          <a:p>
            <a:pPr indent="0" lvl="0" marL="13716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Regional Migration Trends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Research and identify three key migration trends for your UN region. Try to find trends that are occurring in multiple countries. These can be internal migrations, immigration, emigration, forced migration, etc.</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Case Study</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2" name="Shape 232"/>
        <p:cNvGrpSpPr/>
        <p:nvPr/>
      </p:nvGrpSpPr>
      <p:grpSpPr>
        <a:xfrm>
          <a:off x="0" y="0"/>
          <a:ext cx="0" cy="0"/>
          <a:chOff x="0" y="0"/>
          <a:chExt cx="0" cy="0"/>
        </a:xfrm>
      </p:grpSpPr>
      <p:grpSp>
        <p:nvGrpSpPr>
          <p:cNvPr id="233" name="Google Shape;233;p26"/>
          <p:cNvGrpSpPr/>
          <p:nvPr/>
        </p:nvGrpSpPr>
        <p:grpSpPr>
          <a:xfrm>
            <a:off x="3144847" y="1680309"/>
            <a:ext cx="648469" cy="534969"/>
            <a:chOff x="227819" y="1379516"/>
            <a:chExt cx="816300" cy="655198"/>
          </a:xfrm>
        </p:grpSpPr>
        <p:grpSp>
          <p:nvGrpSpPr>
            <p:cNvPr id="234" name="Google Shape;234;p26"/>
            <p:cNvGrpSpPr/>
            <p:nvPr/>
          </p:nvGrpSpPr>
          <p:grpSpPr>
            <a:xfrm>
              <a:off x="277646" y="1379516"/>
              <a:ext cx="716646" cy="655198"/>
              <a:chOff x="0" y="-56030"/>
              <a:chExt cx="812800" cy="812800"/>
            </a:xfrm>
          </p:grpSpPr>
          <p:sp>
            <p:nvSpPr>
              <p:cNvPr id="235" name="Google Shape;235;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37" name="Google Shape;237;p26"/>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238" name="Google Shape;238;p26"/>
          <p:cNvGrpSpPr/>
          <p:nvPr/>
        </p:nvGrpSpPr>
        <p:grpSpPr>
          <a:xfrm>
            <a:off x="3144847" y="2480409"/>
            <a:ext cx="648469" cy="534969"/>
            <a:chOff x="227819" y="1379516"/>
            <a:chExt cx="816300" cy="655198"/>
          </a:xfrm>
        </p:grpSpPr>
        <p:grpSp>
          <p:nvGrpSpPr>
            <p:cNvPr id="239" name="Google Shape;239;p26"/>
            <p:cNvGrpSpPr/>
            <p:nvPr/>
          </p:nvGrpSpPr>
          <p:grpSpPr>
            <a:xfrm>
              <a:off x="277646" y="1379516"/>
              <a:ext cx="716646" cy="655198"/>
              <a:chOff x="0" y="-56030"/>
              <a:chExt cx="812800" cy="812800"/>
            </a:xfrm>
          </p:grpSpPr>
          <p:sp>
            <p:nvSpPr>
              <p:cNvPr id="240" name="Google Shape;240;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2" name="Google Shape;242;p26"/>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243" name="Google Shape;243;p26"/>
          <p:cNvGrpSpPr/>
          <p:nvPr/>
        </p:nvGrpSpPr>
        <p:grpSpPr>
          <a:xfrm>
            <a:off x="3144847" y="3280509"/>
            <a:ext cx="648469" cy="534969"/>
            <a:chOff x="227819" y="1379516"/>
            <a:chExt cx="816300" cy="655198"/>
          </a:xfrm>
        </p:grpSpPr>
        <p:grpSp>
          <p:nvGrpSpPr>
            <p:cNvPr id="244" name="Google Shape;244;p26"/>
            <p:cNvGrpSpPr/>
            <p:nvPr/>
          </p:nvGrpSpPr>
          <p:grpSpPr>
            <a:xfrm>
              <a:off x="277646" y="1379516"/>
              <a:ext cx="716646" cy="655198"/>
              <a:chOff x="0" y="-56030"/>
              <a:chExt cx="812800" cy="812800"/>
            </a:xfrm>
          </p:grpSpPr>
          <p:sp>
            <p:nvSpPr>
              <p:cNvPr id="245" name="Google Shape;245;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7" name="Google Shape;247;p26"/>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248" name="Google Shape;248;p26"/>
          <p:cNvSpPr txBox="1"/>
          <p:nvPr/>
        </p:nvSpPr>
        <p:spPr>
          <a:xfrm>
            <a:off x="3886200" y="1680340"/>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49" name="Google Shape;249;p26"/>
          <p:cNvSpPr txBox="1"/>
          <p:nvPr/>
        </p:nvSpPr>
        <p:spPr>
          <a:xfrm>
            <a:off x="3886200" y="2480427"/>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50" name="Google Shape;250;p26"/>
          <p:cNvSpPr txBox="1"/>
          <p:nvPr/>
        </p:nvSpPr>
        <p:spPr>
          <a:xfrm>
            <a:off x="3886200" y="3324590"/>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51" name="Google Shape;251;p26"/>
          <p:cNvSpPr txBox="1"/>
          <p:nvPr/>
        </p:nvSpPr>
        <p:spPr>
          <a:xfrm>
            <a:off x="685000" y="1525150"/>
            <a:ext cx="1993800" cy="3088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Number of International Immigrants: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Number of International Emigrants: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Estimated Net Migration:</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Total Number of Refugees In Country:</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Total Number of Refugees From Country:</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Remittance Inflows:</a:t>
            </a:r>
            <a:endParaRPr sz="1000">
              <a:solidFill>
                <a:schemeClr val="dk2"/>
              </a:solidFill>
              <a:latin typeface="Inter"/>
              <a:ea typeface="Inter"/>
              <a:cs typeface="Inter"/>
              <a:sym typeface="Inter"/>
            </a:endParaRPr>
          </a:p>
        </p:txBody>
      </p:sp>
      <p:sp>
        <p:nvSpPr>
          <p:cNvPr id="252" name="Google Shape;252;p26"/>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253" name="Google Shape;253;p26"/>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254" name="Google Shape;254;p2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55" name="Google Shape;255;p2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56" name="Google Shape;25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7" name="Google Shape;25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1" name="Shape 261"/>
        <p:cNvGrpSpPr/>
        <p:nvPr/>
      </p:nvGrpSpPr>
      <p:grpSpPr>
        <a:xfrm>
          <a:off x="0" y="0"/>
          <a:ext cx="0" cy="0"/>
          <a:chOff x="0" y="0"/>
          <a:chExt cx="0" cy="0"/>
        </a:xfrm>
      </p:grpSpPr>
      <p:sp>
        <p:nvSpPr>
          <p:cNvPr id="262" name="Google Shape;262;p2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63" name="Google Shape;263;p27"/>
          <p:cNvSpPr txBox="1"/>
          <p:nvPr/>
        </p:nvSpPr>
        <p:spPr>
          <a:xfrm>
            <a:off x="892025" y="4190925"/>
            <a:ext cx="6013500" cy="71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REGIONAL COMMITTEE: </a:t>
            </a:r>
            <a:r>
              <a:rPr b="1" lang="en" sz="1200">
                <a:solidFill>
                  <a:srgbClr val="E95C3D"/>
                </a:solidFill>
                <a:latin typeface="Inter"/>
                <a:ea typeface="Inter"/>
                <a:cs typeface="Inter"/>
                <a:sym typeface="Inter"/>
              </a:rPr>
              <a:t>South America, Central America, and the Caribbean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p:txBody>
      </p:sp>
      <p:graphicFrame>
        <p:nvGraphicFramePr>
          <p:cNvPr id="264" name="Google Shape;264;p27"/>
          <p:cNvGraphicFramePr/>
          <p:nvPr/>
        </p:nvGraphicFramePr>
        <p:xfrm>
          <a:off x="892025" y="5168325"/>
          <a:ext cx="3000000" cy="3000000"/>
        </p:xfrm>
        <a:graphic>
          <a:graphicData uri="http://schemas.openxmlformats.org/drawingml/2006/table">
            <a:tbl>
              <a:tblPr>
                <a:noFill/>
                <a:tableStyleId>{4CA2FAF8-AEF3-478D-95CA-DCC768CCCDEB}</a:tableStyleId>
              </a:tblPr>
              <a:tblGrid>
                <a:gridCol w="2004500"/>
                <a:gridCol w="2004500"/>
                <a:gridCol w="2004500"/>
              </a:tblGrid>
              <a:tr h="463625">
                <a:tc>
                  <a:txBody>
                    <a:bodyPr/>
                    <a:lstStyle/>
                    <a:p>
                      <a:pPr indent="0" lvl="0" marL="0" rtl="0" algn="ctr">
                        <a:spcBef>
                          <a:spcPts val="0"/>
                        </a:spcBef>
                        <a:spcAft>
                          <a:spcPts val="0"/>
                        </a:spcAft>
                        <a:buNone/>
                      </a:pPr>
                      <a:r>
                        <a:rPr b="1" lang="en" sz="1200">
                          <a:latin typeface="Inter"/>
                          <a:ea typeface="Inter"/>
                          <a:cs typeface="Inter"/>
                          <a:sym typeface="Inter"/>
                        </a:rPr>
                        <a:t>Subcommittee</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Focal Country</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Student Name</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Social &amp; Economic Development</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Mexico</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Student 1</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Urbanization</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Paraguay</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Student 2</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Disease &amp; Health</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Brazil</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Student 3</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Climate Change &amp; Environment</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Haiti</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Student 4</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Migration</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Venezuela</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Student 5</a:t>
                      </a:r>
                      <a:endParaRPr b="1" sz="1200">
                        <a:solidFill>
                          <a:srgbClr val="E95C3D"/>
                        </a:solidFill>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bl>
          </a:graphicData>
        </a:graphic>
      </p:graphicFrame>
      <p:pic>
        <p:nvPicPr>
          <p:cNvPr id="265" name="Google Shape;265;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66" name="Google Shape;26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7" name="Google Shape;26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8" name="Google Shape;268;p27"/>
          <p:cNvSpPr txBox="1"/>
          <p:nvPr/>
        </p:nvSpPr>
        <p:spPr>
          <a:xfrm>
            <a:off x="5645575" y="783825"/>
            <a:ext cx="1408800" cy="4311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72" name="Shape 272"/>
        <p:cNvGrpSpPr/>
        <p:nvPr/>
      </p:nvGrpSpPr>
      <p:grpSpPr>
        <a:xfrm>
          <a:off x="0" y="0"/>
          <a:ext cx="0" cy="0"/>
          <a:chOff x="0" y="0"/>
          <a:chExt cx="0" cy="0"/>
        </a:xfrm>
      </p:grpSpPr>
      <p:sp>
        <p:nvSpPr>
          <p:cNvPr id="273" name="Google Shape;273;p28"/>
          <p:cNvSpPr txBox="1"/>
          <p:nvPr/>
        </p:nvSpPr>
        <p:spPr>
          <a:xfrm>
            <a:off x="381550" y="5998250"/>
            <a:ext cx="7064700" cy="31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FOCAL COUNTRY: </a:t>
            </a:r>
            <a:r>
              <a:rPr b="1" lang="en" sz="1200">
                <a:solidFill>
                  <a:srgbClr val="E95C3D"/>
                </a:solidFill>
                <a:latin typeface="Inter"/>
                <a:ea typeface="Inter"/>
                <a:cs typeface="Inter"/>
                <a:sym typeface="Inter"/>
              </a:rPr>
              <a:t>Brazil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Population: </a:t>
            </a:r>
            <a:r>
              <a:rPr b="1" lang="en" sz="1200">
                <a:solidFill>
                  <a:srgbClr val="E95C3D"/>
                </a:solidFill>
                <a:latin typeface="Inter"/>
                <a:ea typeface="Inter"/>
                <a:cs typeface="Inter"/>
                <a:sym typeface="Inter"/>
              </a:rPr>
              <a:t>220,051,512 (2024)</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Population Distribution: </a:t>
            </a:r>
            <a:r>
              <a:rPr b="1" lang="en" sz="1200">
                <a:solidFill>
                  <a:srgbClr val="E95C3D"/>
                </a:solidFill>
                <a:latin typeface="Inter"/>
                <a:ea typeface="Inter"/>
                <a:cs typeface="Inter"/>
                <a:sym typeface="Inter"/>
              </a:rPr>
              <a:t>Most people live along the east coast near the Atlantic; most of the population is in the southeast in the cities of Sao </a:t>
            </a:r>
            <a:r>
              <a:rPr b="1" lang="en" sz="1200">
                <a:solidFill>
                  <a:srgbClr val="E95C3D"/>
                </a:solidFill>
                <a:latin typeface="Inter"/>
                <a:ea typeface="Inter"/>
                <a:cs typeface="Inter"/>
                <a:sym typeface="Inter"/>
              </a:rPr>
              <a:t>Paulo</a:t>
            </a:r>
            <a:r>
              <a:rPr b="1" lang="en" sz="1200">
                <a:solidFill>
                  <a:srgbClr val="E95C3D"/>
                </a:solidFill>
                <a:latin typeface="Inter"/>
                <a:ea typeface="Inter"/>
                <a:cs typeface="Inter"/>
                <a:sym typeface="Inter"/>
              </a:rPr>
              <a:t>, Brasilia, and Rio de Janeiro</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Government Type: </a:t>
            </a:r>
            <a:r>
              <a:rPr b="1" lang="en" sz="1200">
                <a:solidFill>
                  <a:srgbClr val="E95C3D"/>
                </a:solidFill>
                <a:latin typeface="Inter"/>
                <a:ea typeface="Inter"/>
                <a:cs typeface="Inter"/>
                <a:sym typeface="Inter"/>
              </a:rPr>
              <a:t>Federal </a:t>
            </a:r>
            <a:r>
              <a:rPr b="1" lang="en" sz="1200">
                <a:solidFill>
                  <a:srgbClr val="E95C3D"/>
                </a:solidFill>
                <a:latin typeface="Inter"/>
                <a:ea typeface="Inter"/>
                <a:cs typeface="Inter"/>
                <a:sym typeface="Inter"/>
              </a:rPr>
              <a:t>Presidential</a:t>
            </a:r>
            <a:r>
              <a:rPr b="1" lang="en" sz="1200">
                <a:solidFill>
                  <a:srgbClr val="E95C3D"/>
                </a:solidFill>
                <a:latin typeface="Inter"/>
                <a:ea typeface="Inter"/>
                <a:cs typeface="Inter"/>
                <a:sym typeface="Inter"/>
              </a:rPr>
              <a:t> Republic</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Independence:</a:t>
            </a:r>
            <a:r>
              <a:rPr b="1" lang="en" sz="1200">
                <a:solidFill>
                  <a:srgbClr val="E95C3D"/>
                </a:solidFill>
                <a:latin typeface="Inter"/>
                <a:ea typeface="Inter"/>
                <a:cs typeface="Inter"/>
                <a:sym typeface="Inter"/>
              </a:rPr>
              <a:t> September 7, 1822 (from Portugal)</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Transnational</a:t>
            </a:r>
            <a:r>
              <a:rPr lang="en" sz="1200">
                <a:solidFill>
                  <a:schemeClr val="dk2"/>
                </a:solidFill>
                <a:latin typeface="Inter"/>
                <a:ea typeface="Inter"/>
                <a:cs typeface="Inter"/>
                <a:sym typeface="Inter"/>
              </a:rPr>
              <a:t> Issues: </a:t>
            </a:r>
            <a:r>
              <a:rPr b="1" lang="en" sz="1200">
                <a:solidFill>
                  <a:srgbClr val="E95C3D"/>
                </a:solidFill>
                <a:latin typeface="Inter"/>
                <a:ea typeface="Inter"/>
                <a:cs typeface="Inter"/>
                <a:sym typeface="Inter"/>
              </a:rPr>
              <a:t>Brazil houses many Venezuelan refugees. They also are a key country for drug transit, in particular cocaine.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World Bank Economy Classification: </a:t>
            </a:r>
            <a:r>
              <a:rPr b="1" lang="en" sz="1200">
                <a:solidFill>
                  <a:srgbClr val="E95C3D"/>
                </a:solidFill>
                <a:latin typeface="Inter"/>
                <a:ea typeface="Inter"/>
                <a:cs typeface="Inter"/>
                <a:sym typeface="Inter"/>
              </a:rPr>
              <a:t>Upper-Middle Income</a:t>
            </a:r>
            <a:endParaRPr b="1" sz="1200">
              <a:solidFill>
                <a:srgbClr val="E95C3D"/>
              </a:solidFill>
              <a:latin typeface="Inter"/>
              <a:ea typeface="Inter"/>
              <a:cs typeface="Inter"/>
              <a:sym typeface="Inter"/>
            </a:endParaRPr>
          </a:p>
        </p:txBody>
      </p:sp>
      <p:sp>
        <p:nvSpPr>
          <p:cNvPr id="274" name="Google Shape;274;p2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75" name="Google Shape;275;p2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76" name="Google Shape;27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7" name="Google Shape;27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8" name="Google Shape;278;p28"/>
          <p:cNvSpPr txBox="1"/>
          <p:nvPr/>
        </p:nvSpPr>
        <p:spPr>
          <a:xfrm>
            <a:off x="381550" y="1333975"/>
            <a:ext cx="3762300" cy="433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REGIONAL HISTORICAL CONTEXT</a:t>
            </a:r>
            <a:endParaRPr b="1" sz="1200">
              <a:solidFill>
                <a:schemeClr val="dk2"/>
              </a:solidFill>
              <a:latin typeface="Inter"/>
              <a:ea typeface="Inter"/>
              <a:cs typeface="Inter"/>
              <a:sym typeface="Inter"/>
            </a:endParaRPr>
          </a:p>
          <a:p>
            <a:pPr indent="0" lvl="0" marL="0" rtl="0" algn="ctr">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South America, Central America, and the </a:t>
            </a:r>
            <a:r>
              <a:rPr b="1" lang="en" sz="1200">
                <a:solidFill>
                  <a:srgbClr val="E95C3D"/>
                </a:solidFill>
                <a:latin typeface="Inter"/>
                <a:ea typeface="Inter"/>
                <a:cs typeface="Inter"/>
                <a:sym typeface="Inter"/>
              </a:rPr>
              <a:t>Caribbean</a:t>
            </a:r>
            <a:r>
              <a:rPr b="1" lang="en" sz="1200">
                <a:solidFill>
                  <a:srgbClr val="E95C3D"/>
                </a:solidFill>
                <a:latin typeface="Inter"/>
                <a:ea typeface="Inter"/>
                <a:cs typeface="Inter"/>
                <a:sym typeface="Inter"/>
              </a:rPr>
              <a:t> were colonized by the Europeans and later economically imperialized by the U.S. As a result, the economies of many of these countries developed much later than those of the West. Many countries had specialized export economies that focused on producing specific raw materials such as coffee or bananas. Therefore, there was not as much industrial development and economies were not diversified. This still impacts this region today, as economies are often still dependent upon natural resources, and the wealth inequalities that originated during imperialism have grown larger over time.</a:t>
            </a:r>
            <a:endParaRPr b="1" sz="1200">
              <a:solidFill>
                <a:srgbClr val="E95C3D"/>
              </a:solidFill>
              <a:latin typeface="Inter"/>
              <a:ea typeface="Inter"/>
              <a:cs typeface="Inter"/>
              <a:sym typeface="Inter"/>
            </a:endParaRPr>
          </a:p>
        </p:txBody>
      </p:sp>
      <p:sp>
        <p:nvSpPr>
          <p:cNvPr id="279" name="Google Shape;279;p28"/>
          <p:cNvSpPr txBox="1"/>
          <p:nvPr/>
        </p:nvSpPr>
        <p:spPr>
          <a:xfrm>
            <a:off x="10904300" y="3645025"/>
            <a:ext cx="779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pic>
        <p:nvPicPr>
          <p:cNvPr id="280" name="Google Shape;280;p28"/>
          <p:cNvPicPr preferRelativeResize="0"/>
          <p:nvPr/>
        </p:nvPicPr>
        <p:blipFill>
          <a:blip r:embed="rId5">
            <a:alphaModFix/>
          </a:blip>
          <a:stretch>
            <a:fillRect/>
          </a:stretch>
        </p:blipFill>
        <p:spPr>
          <a:xfrm>
            <a:off x="4268200" y="1333975"/>
            <a:ext cx="3178050" cy="3918802"/>
          </a:xfrm>
          <a:prstGeom prst="rect">
            <a:avLst/>
          </a:prstGeom>
          <a:noFill/>
          <a:ln cap="flat" cmpd="sng" w="9525">
            <a:solidFill>
              <a:schemeClr val="dk2"/>
            </a:solidFill>
            <a:prstDash val="solid"/>
            <a:round/>
            <a:headEnd len="sm" w="sm" type="none"/>
            <a:tailEnd len="sm" w="sm" type="none"/>
          </a:ln>
        </p:spPr>
      </p:pic>
      <p:sp>
        <p:nvSpPr>
          <p:cNvPr id="281" name="Google Shape;281;p28"/>
          <p:cNvSpPr txBox="1"/>
          <p:nvPr/>
        </p:nvSpPr>
        <p:spPr>
          <a:xfrm>
            <a:off x="4261600" y="5261300"/>
            <a:ext cx="3178200" cy="27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E95C3D"/>
                </a:solidFill>
                <a:latin typeface="Inter"/>
                <a:ea typeface="Inter"/>
                <a:cs typeface="Inter"/>
                <a:sym typeface="Inter"/>
              </a:rPr>
              <a:t>Source: United States Central Intelligence Agency, “Latin America,” 2006, Library of Congress Geography and Map Division</a:t>
            </a:r>
            <a:endParaRPr b="1" sz="1100">
              <a:solidFill>
                <a:srgbClr val="E95C3D"/>
              </a:solidFill>
              <a:latin typeface="Inter"/>
              <a:ea typeface="Inter"/>
              <a:cs typeface="Inter"/>
              <a:sym typeface="Inter"/>
            </a:endParaRPr>
          </a:p>
        </p:txBody>
      </p:sp>
      <p:sp>
        <p:nvSpPr>
          <p:cNvPr id="282" name="Google Shape;282;p28"/>
          <p:cNvSpPr txBox="1"/>
          <p:nvPr/>
        </p:nvSpPr>
        <p:spPr>
          <a:xfrm>
            <a:off x="5964875" y="408050"/>
            <a:ext cx="1408800" cy="431100"/>
          </a:xfrm>
          <a:prstGeom prst="rect">
            <a:avLst/>
          </a:prstGeom>
          <a:solidFill>
            <a:schemeClr val="lt1"/>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6" name="Shape 286"/>
        <p:cNvGrpSpPr/>
        <p:nvPr/>
      </p:nvGrpSpPr>
      <p:grpSpPr>
        <a:xfrm>
          <a:off x="0" y="0"/>
          <a:ext cx="0" cy="0"/>
          <a:chOff x="0" y="0"/>
          <a:chExt cx="0" cy="0"/>
        </a:xfrm>
      </p:grpSpPr>
      <p:grpSp>
        <p:nvGrpSpPr>
          <p:cNvPr id="287" name="Google Shape;287;p29"/>
          <p:cNvGrpSpPr/>
          <p:nvPr/>
        </p:nvGrpSpPr>
        <p:grpSpPr>
          <a:xfrm>
            <a:off x="2916247" y="1680309"/>
            <a:ext cx="648469" cy="534969"/>
            <a:chOff x="227819" y="1379516"/>
            <a:chExt cx="816300" cy="655198"/>
          </a:xfrm>
        </p:grpSpPr>
        <p:grpSp>
          <p:nvGrpSpPr>
            <p:cNvPr id="288" name="Google Shape;288;p29"/>
            <p:cNvGrpSpPr/>
            <p:nvPr/>
          </p:nvGrpSpPr>
          <p:grpSpPr>
            <a:xfrm>
              <a:off x="277646" y="1379516"/>
              <a:ext cx="716646" cy="655198"/>
              <a:chOff x="0" y="-56030"/>
              <a:chExt cx="812800" cy="812800"/>
            </a:xfrm>
          </p:grpSpPr>
          <p:sp>
            <p:nvSpPr>
              <p:cNvPr id="289" name="Google Shape;289;p2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91" name="Google Shape;291;p29"/>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5</a:t>
              </a:r>
              <a:endParaRPr sz="100">
                <a:solidFill>
                  <a:srgbClr val="FFFFFF"/>
                </a:solidFill>
              </a:endParaRPr>
            </a:p>
          </p:txBody>
        </p:sp>
      </p:grpSp>
      <p:sp>
        <p:nvSpPr>
          <p:cNvPr id="292" name="Google Shape;292;p29"/>
          <p:cNvSpPr txBox="1"/>
          <p:nvPr/>
        </p:nvSpPr>
        <p:spPr>
          <a:xfrm>
            <a:off x="3629625" y="1680350"/>
            <a:ext cx="3782100" cy="128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rgbClr val="E95C3D"/>
                </a:solidFill>
                <a:latin typeface="Inter"/>
                <a:ea typeface="Inter"/>
                <a:cs typeface="Inter"/>
                <a:sym typeface="Inter"/>
              </a:rPr>
              <a:t>Gender Equality: Overall, Brazil has made progress with this SDG. The Women </a:t>
            </a:r>
            <a:r>
              <a:rPr b="1" lang="en" sz="900">
                <a:solidFill>
                  <a:srgbClr val="E95C3D"/>
                </a:solidFill>
                <a:latin typeface="Inter"/>
                <a:ea typeface="Inter"/>
                <a:cs typeface="Inter"/>
                <a:sym typeface="Inter"/>
              </a:rPr>
              <a:t>Business</a:t>
            </a:r>
            <a:r>
              <a:rPr b="1" lang="en" sz="900">
                <a:solidFill>
                  <a:srgbClr val="E95C3D"/>
                </a:solidFill>
                <a:latin typeface="Inter"/>
                <a:ea typeface="Inter"/>
                <a:cs typeface="Inter"/>
                <a:sym typeface="Inter"/>
              </a:rPr>
              <a:t> &amp; the Law Index increased from 56.9 in 2000 to 85 in 2023. The percentage of women in senior and middle management rose from 35 in 2003 to 39 in 2023. Yet there is clearly still a long way to go towards </a:t>
            </a:r>
            <a:r>
              <a:rPr b="1" lang="en" sz="900">
                <a:solidFill>
                  <a:srgbClr val="E95C3D"/>
                </a:solidFill>
                <a:latin typeface="Inter"/>
                <a:ea typeface="Inter"/>
                <a:cs typeface="Inter"/>
                <a:sym typeface="Inter"/>
              </a:rPr>
              <a:t>achieving</a:t>
            </a:r>
            <a:r>
              <a:rPr b="1" lang="en" sz="900">
                <a:solidFill>
                  <a:srgbClr val="E95C3D"/>
                </a:solidFill>
                <a:latin typeface="Inter"/>
                <a:ea typeface="Inter"/>
                <a:cs typeface="Inter"/>
                <a:sym typeface="Inter"/>
              </a:rPr>
              <a:t> gender equality in this country. Women are still severely underrepresented in government, with only 18% of national parliament seats held by women in 2024.</a:t>
            </a:r>
            <a:endParaRPr b="1" sz="900">
              <a:solidFill>
                <a:srgbClr val="E95C3D"/>
              </a:solidFill>
              <a:latin typeface="Inter"/>
              <a:ea typeface="Inter"/>
              <a:cs typeface="Inter"/>
              <a:sym typeface="Inter"/>
            </a:endParaRPr>
          </a:p>
        </p:txBody>
      </p:sp>
      <p:sp>
        <p:nvSpPr>
          <p:cNvPr id="293" name="Google Shape;293;p29"/>
          <p:cNvSpPr txBox="1"/>
          <p:nvPr/>
        </p:nvSpPr>
        <p:spPr>
          <a:xfrm>
            <a:off x="685000" y="1525150"/>
            <a:ext cx="19938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GDP Per Capita:</a:t>
            </a:r>
            <a:r>
              <a:rPr lang="en" sz="1200">
                <a:solidFill>
                  <a:schemeClr val="dk2"/>
                </a:solidFill>
                <a:latin typeface="Inter"/>
                <a:ea typeface="Inter"/>
                <a:cs typeface="Inter"/>
                <a:sym typeface="Inter"/>
              </a:rPr>
              <a:t> </a:t>
            </a:r>
            <a:r>
              <a:rPr b="1" lang="en" sz="1200">
                <a:solidFill>
                  <a:srgbClr val="E95C3D"/>
                </a:solidFill>
                <a:latin typeface="Inter"/>
                <a:ea typeface="Inter"/>
                <a:cs typeface="Inter"/>
                <a:sym typeface="Inter"/>
              </a:rPr>
              <a:t>$19,000</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Population Below Poverty Line: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4.2%</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Gini Index </a:t>
            </a:r>
            <a:r>
              <a:rPr b="1" lang="en" sz="1200">
                <a:solidFill>
                  <a:schemeClr val="dk2"/>
                </a:solidFill>
                <a:latin typeface="Inter"/>
                <a:ea typeface="Inter"/>
                <a:cs typeface="Inter"/>
                <a:sym typeface="Inter"/>
              </a:rPr>
              <a:t>Coefficient</a:t>
            </a:r>
            <a:r>
              <a:rPr b="1" lang="en" sz="1200">
                <a:solidFill>
                  <a:schemeClr val="dk2"/>
                </a:solidFill>
                <a:latin typeface="Inter"/>
                <a:ea typeface="Inter"/>
                <a:cs typeface="Inter"/>
                <a:sym typeface="Inter"/>
              </a:rPr>
              <a:t>: </a:t>
            </a:r>
            <a:r>
              <a:rPr b="1" lang="en" sz="1200">
                <a:solidFill>
                  <a:srgbClr val="E95C3D"/>
                </a:solidFill>
                <a:latin typeface="Inter"/>
                <a:ea typeface="Inter"/>
                <a:cs typeface="Inter"/>
                <a:sym typeface="Inter"/>
              </a:rPr>
              <a:t>52</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Total </a:t>
            </a:r>
            <a:r>
              <a:rPr b="1" lang="en" sz="1200">
                <a:solidFill>
                  <a:schemeClr val="dk2"/>
                </a:solidFill>
                <a:latin typeface="Inter"/>
                <a:ea typeface="Inter"/>
                <a:cs typeface="Inter"/>
                <a:sym typeface="Inter"/>
              </a:rPr>
              <a:t>Fertility</a:t>
            </a:r>
            <a:r>
              <a:rPr b="1" lang="en" sz="1200">
                <a:solidFill>
                  <a:schemeClr val="dk2"/>
                </a:solidFill>
                <a:latin typeface="Inter"/>
                <a:ea typeface="Inter"/>
                <a:cs typeface="Inter"/>
                <a:sym typeface="Inter"/>
              </a:rPr>
              <a:t> Rate: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1.74</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Contraceptive Prevalence Rate: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80.5%</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294" name="Google Shape;294;p29"/>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Latin America is experiencing political </a:t>
            </a:r>
            <a:r>
              <a:rPr b="1" lang="en" sz="1200">
                <a:solidFill>
                  <a:srgbClr val="E95C3D"/>
                </a:solidFill>
                <a:latin typeface="Inter"/>
                <a:ea typeface="Inter"/>
                <a:cs typeface="Inter"/>
                <a:sym typeface="Inter"/>
              </a:rPr>
              <a:t>instability</a:t>
            </a:r>
            <a:r>
              <a:rPr b="1" lang="en" sz="1200">
                <a:solidFill>
                  <a:srgbClr val="E95C3D"/>
                </a:solidFill>
                <a:latin typeface="Inter"/>
                <a:ea typeface="Inter"/>
                <a:cs typeface="Inter"/>
                <a:sym typeface="Inter"/>
              </a:rPr>
              <a:t> in large part due to wealth and income inequalities, which have become even more severe as a result of slow economic growth and the pandemic. Although younger generations are doing better in school than their parents, job opportunities have not improved much, and people from </a:t>
            </a:r>
            <a:r>
              <a:rPr b="1" lang="en" sz="1200">
                <a:solidFill>
                  <a:srgbClr val="E95C3D"/>
                </a:solidFill>
                <a:latin typeface="Inter"/>
                <a:ea typeface="Inter"/>
                <a:cs typeface="Inter"/>
                <a:sym typeface="Inter"/>
              </a:rPr>
              <a:t>wealthier</a:t>
            </a:r>
            <a:r>
              <a:rPr b="1" lang="en" sz="1200">
                <a:solidFill>
                  <a:srgbClr val="E95C3D"/>
                </a:solidFill>
                <a:latin typeface="Inter"/>
                <a:ea typeface="Inter"/>
                <a:cs typeface="Inter"/>
                <a:sym typeface="Inter"/>
              </a:rPr>
              <a:t> families still have key advantages in societies. The rich keep getting richer, and the poor stay poor because access to good education, jobs, and resources are still unequal, with discrimination against certain groups in job markets </a:t>
            </a:r>
            <a:r>
              <a:rPr b="1" lang="en" sz="1200">
                <a:solidFill>
                  <a:srgbClr val="E95C3D"/>
                </a:solidFill>
                <a:latin typeface="Inter"/>
                <a:ea typeface="Inter"/>
                <a:cs typeface="Inter"/>
                <a:sym typeface="Inter"/>
              </a:rPr>
              <a:t>exacerbating</a:t>
            </a:r>
            <a:r>
              <a:rPr b="1" lang="en" sz="1200">
                <a:solidFill>
                  <a:srgbClr val="E95C3D"/>
                </a:solidFill>
                <a:latin typeface="Inter"/>
                <a:ea typeface="Inter"/>
                <a:cs typeface="Inter"/>
                <a:sym typeface="Inter"/>
              </a:rPr>
              <a:t> the problem.</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 </a:t>
            </a:r>
            <a:r>
              <a:rPr b="1" lang="en" sz="1200">
                <a:solidFill>
                  <a:srgbClr val="E95C3D"/>
                </a:solidFill>
                <a:latin typeface="Inter"/>
                <a:ea typeface="Inter"/>
                <a:cs typeface="Inter"/>
                <a:sym typeface="Inter"/>
              </a:rPr>
              <a:t>Latin American governments should invest in equitable education and job training, especially in low-income and rural areas, to try to eliminate the vast inequalities that are perpetuated each generation. This would enable the younger generations to have </a:t>
            </a:r>
            <a:r>
              <a:rPr b="1" lang="en" sz="1200">
                <a:solidFill>
                  <a:srgbClr val="E95C3D"/>
                </a:solidFill>
                <a:latin typeface="Inter"/>
                <a:ea typeface="Inter"/>
                <a:cs typeface="Inter"/>
                <a:sym typeface="Inter"/>
              </a:rPr>
              <a:t>access</a:t>
            </a:r>
            <a:r>
              <a:rPr b="1" lang="en" sz="1200">
                <a:solidFill>
                  <a:srgbClr val="E95C3D"/>
                </a:solidFill>
                <a:latin typeface="Inter"/>
                <a:ea typeface="Inter"/>
                <a:cs typeface="Inter"/>
                <a:sym typeface="Inter"/>
              </a:rPr>
              <a:t> to the tools they need to be successful regardless of their background. This should go hand-in-hand with anti-discriminatory policies in the workplace that also expand professional networks and opportunities for the younger generation, especially those who are caught in a web of generational poverty.</a:t>
            </a:r>
            <a:endParaRPr b="1" sz="1200">
              <a:solidFill>
                <a:srgbClr val="E95C3D"/>
              </a:solidFill>
              <a:latin typeface="Inter"/>
              <a:ea typeface="Inter"/>
              <a:cs typeface="Inter"/>
              <a:sym typeface="Inter"/>
            </a:endParaRPr>
          </a:p>
        </p:txBody>
      </p:sp>
      <p:sp>
        <p:nvSpPr>
          <p:cNvPr id="295" name="Google Shape;295;p29"/>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grpSp>
        <p:nvGrpSpPr>
          <p:cNvPr id="296" name="Google Shape;296;p29"/>
          <p:cNvGrpSpPr/>
          <p:nvPr/>
        </p:nvGrpSpPr>
        <p:grpSpPr>
          <a:xfrm>
            <a:off x="2916247" y="3051909"/>
            <a:ext cx="648469" cy="534969"/>
            <a:chOff x="227819" y="1379516"/>
            <a:chExt cx="816300" cy="655198"/>
          </a:xfrm>
        </p:grpSpPr>
        <p:grpSp>
          <p:nvGrpSpPr>
            <p:cNvPr id="297" name="Google Shape;297;p29"/>
            <p:cNvGrpSpPr/>
            <p:nvPr/>
          </p:nvGrpSpPr>
          <p:grpSpPr>
            <a:xfrm>
              <a:off x="277646" y="1379516"/>
              <a:ext cx="716646" cy="655198"/>
              <a:chOff x="0" y="-56030"/>
              <a:chExt cx="812800" cy="812800"/>
            </a:xfrm>
          </p:grpSpPr>
          <p:sp>
            <p:nvSpPr>
              <p:cNvPr id="298" name="Google Shape;298;p2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2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00" name="Google Shape;300;p29"/>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8</a:t>
              </a:r>
              <a:endParaRPr sz="100">
                <a:solidFill>
                  <a:srgbClr val="FFFFFF"/>
                </a:solidFill>
              </a:endParaRPr>
            </a:p>
          </p:txBody>
        </p:sp>
      </p:grpSp>
      <p:sp>
        <p:nvSpPr>
          <p:cNvPr id="301" name="Google Shape;301;p29"/>
          <p:cNvSpPr txBox="1"/>
          <p:nvPr/>
        </p:nvSpPr>
        <p:spPr>
          <a:xfrm>
            <a:off x="3629625" y="3051950"/>
            <a:ext cx="3782100" cy="128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Decent Work &amp; Economic Growth: Brazil has remained relatively consistent with this SDG. The GDP per person employed has increased from around $34,000 in 2000 to $41,015 in 2023. The GDP growth, however, has fluctuated between 4.4% and -3.5%.</a:t>
            </a:r>
            <a:endParaRPr b="1" sz="1200">
              <a:solidFill>
                <a:srgbClr val="E95C3D"/>
              </a:solidFill>
              <a:latin typeface="Inter"/>
              <a:ea typeface="Inter"/>
              <a:cs typeface="Inter"/>
              <a:sym typeface="Inter"/>
            </a:endParaRPr>
          </a:p>
        </p:txBody>
      </p:sp>
      <p:sp>
        <p:nvSpPr>
          <p:cNvPr id="302" name="Google Shape;302;p2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03" name="Google Shape;303;p2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04" name="Google Shape;30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5" name="Google Shape;305;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06" name="Google Shape;306;p29"/>
          <p:cNvSpPr txBox="1"/>
          <p:nvPr/>
        </p:nvSpPr>
        <p:spPr>
          <a:xfrm>
            <a:off x="5964875" y="408050"/>
            <a:ext cx="1408800" cy="431100"/>
          </a:xfrm>
          <a:prstGeom prst="rect">
            <a:avLst/>
          </a:prstGeom>
          <a:solidFill>
            <a:schemeClr val="lt1"/>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10" name="Shape 310"/>
        <p:cNvGrpSpPr/>
        <p:nvPr/>
      </p:nvGrpSpPr>
      <p:grpSpPr>
        <a:xfrm>
          <a:off x="0" y="0"/>
          <a:ext cx="0" cy="0"/>
          <a:chOff x="0" y="0"/>
          <a:chExt cx="0" cy="0"/>
        </a:xfrm>
      </p:grpSpPr>
      <p:grpSp>
        <p:nvGrpSpPr>
          <p:cNvPr id="311" name="Google Shape;311;p30"/>
          <p:cNvGrpSpPr/>
          <p:nvPr/>
        </p:nvGrpSpPr>
        <p:grpSpPr>
          <a:xfrm>
            <a:off x="246872" y="1931909"/>
            <a:ext cx="648469" cy="534969"/>
            <a:chOff x="227819" y="1379516"/>
            <a:chExt cx="816300" cy="655198"/>
          </a:xfrm>
        </p:grpSpPr>
        <p:grpSp>
          <p:nvGrpSpPr>
            <p:cNvPr id="312" name="Google Shape;312;p30"/>
            <p:cNvGrpSpPr/>
            <p:nvPr/>
          </p:nvGrpSpPr>
          <p:grpSpPr>
            <a:xfrm>
              <a:off x="277646" y="1379516"/>
              <a:ext cx="716646" cy="655198"/>
              <a:chOff x="0" y="-56030"/>
              <a:chExt cx="812800" cy="812800"/>
            </a:xfrm>
          </p:grpSpPr>
          <p:sp>
            <p:nvSpPr>
              <p:cNvPr id="313" name="Google Shape;313;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15" name="Google Shape;315;p3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316" name="Google Shape;316;p30"/>
          <p:cNvGrpSpPr/>
          <p:nvPr/>
        </p:nvGrpSpPr>
        <p:grpSpPr>
          <a:xfrm>
            <a:off x="246872" y="2541509"/>
            <a:ext cx="648469" cy="534969"/>
            <a:chOff x="227819" y="1379516"/>
            <a:chExt cx="816300" cy="655198"/>
          </a:xfrm>
        </p:grpSpPr>
        <p:grpSp>
          <p:nvGrpSpPr>
            <p:cNvPr id="317" name="Google Shape;317;p30"/>
            <p:cNvGrpSpPr/>
            <p:nvPr/>
          </p:nvGrpSpPr>
          <p:grpSpPr>
            <a:xfrm>
              <a:off x="277646" y="1379516"/>
              <a:ext cx="716646" cy="655198"/>
              <a:chOff x="0" y="-56030"/>
              <a:chExt cx="812800" cy="812800"/>
            </a:xfrm>
          </p:grpSpPr>
          <p:sp>
            <p:nvSpPr>
              <p:cNvPr id="318" name="Google Shape;318;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20" name="Google Shape;320;p3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321" name="Google Shape;321;p30"/>
          <p:cNvGrpSpPr/>
          <p:nvPr/>
        </p:nvGrpSpPr>
        <p:grpSpPr>
          <a:xfrm>
            <a:off x="246872" y="3151109"/>
            <a:ext cx="648469" cy="534969"/>
            <a:chOff x="227819" y="1379516"/>
            <a:chExt cx="816300" cy="655198"/>
          </a:xfrm>
        </p:grpSpPr>
        <p:grpSp>
          <p:nvGrpSpPr>
            <p:cNvPr id="322" name="Google Shape;322;p30"/>
            <p:cNvGrpSpPr/>
            <p:nvPr/>
          </p:nvGrpSpPr>
          <p:grpSpPr>
            <a:xfrm>
              <a:off x="277646" y="1379516"/>
              <a:ext cx="716646" cy="655198"/>
              <a:chOff x="0" y="-56030"/>
              <a:chExt cx="812800" cy="812800"/>
            </a:xfrm>
          </p:grpSpPr>
          <p:sp>
            <p:nvSpPr>
              <p:cNvPr id="323" name="Google Shape;323;p3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3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25" name="Google Shape;325;p3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326" name="Google Shape;326;p30"/>
          <p:cNvSpPr txBox="1"/>
          <p:nvPr/>
        </p:nvSpPr>
        <p:spPr>
          <a:xfrm>
            <a:off x="952500" y="20193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São Paulo, 22.620 million</a:t>
            </a:r>
            <a:endParaRPr b="1" sz="1200">
              <a:solidFill>
                <a:srgbClr val="E95C3D"/>
              </a:solidFill>
              <a:latin typeface="Inter"/>
              <a:ea typeface="Inter"/>
              <a:cs typeface="Inter"/>
              <a:sym typeface="Inter"/>
            </a:endParaRPr>
          </a:p>
        </p:txBody>
      </p:sp>
      <p:sp>
        <p:nvSpPr>
          <p:cNvPr id="327" name="Google Shape;327;p30"/>
          <p:cNvSpPr txBox="1"/>
          <p:nvPr/>
        </p:nvSpPr>
        <p:spPr>
          <a:xfrm>
            <a:off x="952500" y="26289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Rio de Janeiro, 13.728 million</a:t>
            </a:r>
            <a:endParaRPr b="1" sz="1200">
              <a:solidFill>
                <a:srgbClr val="E95C3D"/>
              </a:solidFill>
              <a:latin typeface="Inter"/>
              <a:ea typeface="Inter"/>
              <a:cs typeface="Inter"/>
              <a:sym typeface="Inter"/>
            </a:endParaRPr>
          </a:p>
        </p:txBody>
      </p:sp>
      <p:sp>
        <p:nvSpPr>
          <p:cNvPr id="328" name="Google Shape;328;p30"/>
          <p:cNvSpPr txBox="1"/>
          <p:nvPr/>
        </p:nvSpPr>
        <p:spPr>
          <a:xfrm>
            <a:off x="5010975" y="1499150"/>
            <a:ext cx="2457300" cy="30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Urban Population (Percent of Total Pop.): </a:t>
            </a:r>
            <a:r>
              <a:rPr b="1" lang="en" sz="1000">
                <a:solidFill>
                  <a:srgbClr val="E95C3D"/>
                </a:solidFill>
                <a:latin typeface="Inter"/>
                <a:ea typeface="Inter"/>
                <a:cs typeface="Inter"/>
                <a:sym typeface="Inter"/>
              </a:rPr>
              <a:t>87.8%</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Rate of Urbanization: </a:t>
            </a:r>
            <a:r>
              <a:rPr b="1" lang="en" sz="1000">
                <a:solidFill>
                  <a:srgbClr val="E95C3D"/>
                </a:solidFill>
                <a:latin typeface="Inter"/>
                <a:ea typeface="Inter"/>
                <a:cs typeface="Inter"/>
                <a:sym typeface="Inter"/>
              </a:rPr>
              <a:t>0.87%</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Population Distribution: </a:t>
            </a:r>
            <a:r>
              <a:rPr b="1" lang="en" sz="1000">
                <a:solidFill>
                  <a:srgbClr val="E95C3D"/>
                </a:solidFill>
                <a:latin typeface="Inter"/>
                <a:ea typeface="Inter"/>
                <a:cs typeface="Inter"/>
                <a:sym typeface="Inter"/>
              </a:rPr>
              <a:t>Most people live in urban areas near the coast. Large cities are population hubs, while interior regions with mountains or rainforests tend to be more sparsely populated. Urbanization continues to rise across the region, driven by the search for economic opportunities and access to services.</a:t>
            </a:r>
            <a:endParaRPr sz="1000">
              <a:solidFill>
                <a:schemeClr val="dk2"/>
              </a:solidFill>
              <a:latin typeface="Inter"/>
              <a:ea typeface="Inter"/>
              <a:cs typeface="Inter"/>
              <a:sym typeface="Inter"/>
            </a:endParaRPr>
          </a:p>
        </p:txBody>
      </p:sp>
      <p:sp>
        <p:nvSpPr>
          <p:cNvPr id="329" name="Google Shape;329;p30"/>
          <p:cNvSpPr txBox="1"/>
          <p:nvPr/>
        </p:nvSpPr>
        <p:spPr>
          <a:xfrm>
            <a:off x="952500" y="32385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Belo Horizonte, 6.248 million</a:t>
            </a:r>
            <a:endParaRPr b="1" sz="1200">
              <a:solidFill>
                <a:srgbClr val="E95C3D"/>
              </a:solidFill>
              <a:latin typeface="Inter"/>
              <a:ea typeface="Inter"/>
              <a:cs typeface="Inter"/>
              <a:sym typeface="Inter"/>
            </a:endParaRPr>
          </a:p>
        </p:txBody>
      </p:sp>
      <p:sp>
        <p:nvSpPr>
          <p:cNvPr id="330" name="Google Shape;330;p30"/>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Asuncion, </a:t>
            </a:r>
            <a:r>
              <a:rPr b="1" lang="en" sz="1200">
                <a:solidFill>
                  <a:srgbClr val="E95C3D"/>
                </a:solidFill>
                <a:latin typeface="Inter"/>
                <a:ea typeface="Inter"/>
                <a:cs typeface="Inter"/>
                <a:sym typeface="Inter"/>
              </a:rPr>
              <a:t>Paraguay</a:t>
            </a:r>
            <a:r>
              <a:rPr b="1" lang="en" sz="1200">
                <a:solidFill>
                  <a:srgbClr val="E95C3D"/>
                </a:solidFill>
                <a:latin typeface="Inter"/>
                <a:ea typeface="Inter"/>
                <a:cs typeface="Inter"/>
                <a:sym typeface="Inter"/>
              </a:rPr>
              <a:t>’s capital, suffers from one of the worst </a:t>
            </a:r>
            <a:r>
              <a:rPr b="1" lang="en" sz="1200">
                <a:solidFill>
                  <a:srgbClr val="E95C3D"/>
                </a:solidFill>
                <a:latin typeface="Inter"/>
                <a:ea typeface="Inter"/>
                <a:cs typeface="Inter"/>
                <a:sym typeface="Inter"/>
              </a:rPr>
              <a:t>infrastructure</a:t>
            </a:r>
            <a:r>
              <a:rPr b="1" lang="en" sz="1200">
                <a:solidFill>
                  <a:srgbClr val="E95C3D"/>
                </a:solidFill>
                <a:latin typeface="Inter"/>
                <a:ea typeface="Inter"/>
                <a:cs typeface="Inter"/>
                <a:sym typeface="Inter"/>
              </a:rPr>
              <a:t> systems in Latin America as a result of poverty, rapid urban growth, and government mismanagement. Numerous neighborhoods lack proper roads, drainage systems, clean water, and sewage systems, leaving residents </a:t>
            </a:r>
            <a:r>
              <a:rPr b="1" lang="en" sz="1200">
                <a:solidFill>
                  <a:srgbClr val="E95C3D"/>
                </a:solidFill>
                <a:latin typeface="Inter"/>
                <a:ea typeface="Inter"/>
                <a:cs typeface="Inter"/>
                <a:sym typeface="Inter"/>
              </a:rPr>
              <a:t>vulnerable</a:t>
            </a:r>
            <a:r>
              <a:rPr b="1" lang="en" sz="1200">
                <a:solidFill>
                  <a:srgbClr val="E95C3D"/>
                </a:solidFill>
                <a:latin typeface="Inter"/>
                <a:ea typeface="Inter"/>
                <a:cs typeface="Inter"/>
                <a:sym typeface="Inter"/>
              </a:rPr>
              <a:t>- especially those living in informal settlements, which are flood-prone. The situation is made even more by a lack of pest control and a mosquito problem that impacts daily life. Corruption within Paraguay’s government plays a key role in limiting infrastructure development.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 </a:t>
            </a:r>
            <a:r>
              <a:rPr b="1" lang="en" sz="1200">
                <a:solidFill>
                  <a:srgbClr val="E95C3D"/>
                </a:solidFill>
                <a:latin typeface="Inter"/>
                <a:ea typeface="Inter"/>
                <a:cs typeface="Inter"/>
                <a:sym typeface="Inter"/>
              </a:rPr>
              <a:t>Steps should be made to reduce government corruption and invest in key infrastructure and services including clean water, sewage systems, and flood drainage, especially in vulnerable areas. Informal settlements (</a:t>
            </a:r>
            <a:r>
              <a:rPr b="1" i="1" lang="en" sz="1200">
                <a:solidFill>
                  <a:srgbClr val="E95C3D"/>
                </a:solidFill>
                <a:latin typeface="Inter"/>
                <a:ea typeface="Inter"/>
                <a:cs typeface="Inter"/>
                <a:sym typeface="Inter"/>
              </a:rPr>
              <a:t>banados</a:t>
            </a:r>
            <a:r>
              <a:rPr b="1" lang="en" sz="1200">
                <a:solidFill>
                  <a:srgbClr val="E95C3D"/>
                </a:solidFill>
                <a:latin typeface="Inter"/>
                <a:ea typeface="Inter"/>
                <a:cs typeface="Inter"/>
                <a:sym typeface="Inter"/>
              </a:rPr>
              <a:t>) could be regularized and upgraded with the help of residents to secure land rights, </a:t>
            </a:r>
            <a:r>
              <a:rPr b="1" lang="en" sz="1200">
                <a:solidFill>
                  <a:srgbClr val="E95C3D"/>
                </a:solidFill>
                <a:latin typeface="Inter"/>
                <a:ea typeface="Inter"/>
                <a:cs typeface="Inter"/>
                <a:sym typeface="Inter"/>
              </a:rPr>
              <a:t>utilities</a:t>
            </a:r>
            <a:r>
              <a:rPr b="1" lang="en" sz="1200">
                <a:solidFill>
                  <a:srgbClr val="E95C3D"/>
                </a:solidFill>
                <a:latin typeface="Inter"/>
                <a:ea typeface="Inter"/>
                <a:cs typeface="Inter"/>
                <a:sym typeface="Inter"/>
              </a:rPr>
              <a:t>, and safer housing.</a:t>
            </a:r>
            <a:endParaRPr b="1" sz="1200">
              <a:solidFill>
                <a:srgbClr val="E95C3D"/>
              </a:solidFill>
              <a:latin typeface="Inter"/>
              <a:ea typeface="Inter"/>
              <a:cs typeface="Inter"/>
              <a:sym typeface="Inter"/>
            </a:endParaRPr>
          </a:p>
        </p:txBody>
      </p:sp>
      <p:sp>
        <p:nvSpPr>
          <p:cNvPr id="331" name="Google Shape;331;p30"/>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332" name="Google Shape;332;p3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33" name="Google Shape;333;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34" name="Google Shape;33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5" name="Google Shape;33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36" name="Google Shape;336;p30"/>
          <p:cNvSpPr txBox="1"/>
          <p:nvPr/>
        </p:nvSpPr>
        <p:spPr>
          <a:xfrm>
            <a:off x="5964875" y="408050"/>
            <a:ext cx="1408800" cy="431100"/>
          </a:xfrm>
          <a:prstGeom prst="rect">
            <a:avLst/>
          </a:prstGeom>
          <a:solidFill>
            <a:schemeClr val="lt1"/>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40" name="Shape 340"/>
        <p:cNvGrpSpPr/>
        <p:nvPr/>
      </p:nvGrpSpPr>
      <p:grpSpPr>
        <a:xfrm>
          <a:off x="0" y="0"/>
          <a:ext cx="0" cy="0"/>
          <a:chOff x="0" y="0"/>
          <a:chExt cx="0" cy="0"/>
        </a:xfrm>
      </p:grpSpPr>
      <p:grpSp>
        <p:nvGrpSpPr>
          <p:cNvPr id="341" name="Google Shape;341;p31"/>
          <p:cNvGrpSpPr/>
          <p:nvPr/>
        </p:nvGrpSpPr>
        <p:grpSpPr>
          <a:xfrm>
            <a:off x="246872" y="1931909"/>
            <a:ext cx="648469" cy="534969"/>
            <a:chOff x="227819" y="1379516"/>
            <a:chExt cx="816300" cy="655198"/>
          </a:xfrm>
        </p:grpSpPr>
        <p:grpSp>
          <p:nvGrpSpPr>
            <p:cNvPr id="342" name="Google Shape;342;p31"/>
            <p:cNvGrpSpPr/>
            <p:nvPr/>
          </p:nvGrpSpPr>
          <p:grpSpPr>
            <a:xfrm>
              <a:off x="277646" y="1379516"/>
              <a:ext cx="716646" cy="655198"/>
              <a:chOff x="0" y="-56030"/>
              <a:chExt cx="812800" cy="812800"/>
            </a:xfrm>
          </p:grpSpPr>
          <p:sp>
            <p:nvSpPr>
              <p:cNvPr id="343" name="Google Shape;343;p31"/>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1"/>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45" name="Google Shape;345;p31"/>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346" name="Google Shape;346;p31"/>
          <p:cNvGrpSpPr/>
          <p:nvPr/>
        </p:nvGrpSpPr>
        <p:grpSpPr>
          <a:xfrm>
            <a:off x="246872" y="2541509"/>
            <a:ext cx="648469" cy="534969"/>
            <a:chOff x="227819" y="1379516"/>
            <a:chExt cx="816300" cy="655198"/>
          </a:xfrm>
        </p:grpSpPr>
        <p:grpSp>
          <p:nvGrpSpPr>
            <p:cNvPr id="347" name="Google Shape;347;p31"/>
            <p:cNvGrpSpPr/>
            <p:nvPr/>
          </p:nvGrpSpPr>
          <p:grpSpPr>
            <a:xfrm>
              <a:off x="277646" y="1379516"/>
              <a:ext cx="716646" cy="655198"/>
              <a:chOff x="0" y="-56030"/>
              <a:chExt cx="812800" cy="812800"/>
            </a:xfrm>
          </p:grpSpPr>
          <p:sp>
            <p:nvSpPr>
              <p:cNvPr id="348" name="Google Shape;348;p31"/>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31"/>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50" name="Google Shape;350;p31"/>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351" name="Google Shape;351;p31"/>
          <p:cNvGrpSpPr/>
          <p:nvPr/>
        </p:nvGrpSpPr>
        <p:grpSpPr>
          <a:xfrm>
            <a:off x="246872" y="3151109"/>
            <a:ext cx="648469" cy="534969"/>
            <a:chOff x="227819" y="1379516"/>
            <a:chExt cx="816300" cy="655198"/>
          </a:xfrm>
        </p:grpSpPr>
        <p:grpSp>
          <p:nvGrpSpPr>
            <p:cNvPr id="352" name="Google Shape;352;p31"/>
            <p:cNvGrpSpPr/>
            <p:nvPr/>
          </p:nvGrpSpPr>
          <p:grpSpPr>
            <a:xfrm>
              <a:off x="277646" y="1379516"/>
              <a:ext cx="716646" cy="655198"/>
              <a:chOff x="0" y="-56030"/>
              <a:chExt cx="812800" cy="812800"/>
            </a:xfrm>
          </p:grpSpPr>
          <p:sp>
            <p:nvSpPr>
              <p:cNvPr id="353" name="Google Shape;353;p31"/>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31"/>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55" name="Google Shape;355;p31"/>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356" name="Google Shape;356;p31"/>
          <p:cNvSpPr txBox="1"/>
          <p:nvPr/>
        </p:nvSpPr>
        <p:spPr>
          <a:xfrm>
            <a:off x="952500" y="20193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COVID-19</a:t>
            </a:r>
            <a:endParaRPr b="1" sz="1200">
              <a:solidFill>
                <a:srgbClr val="E95C3D"/>
              </a:solidFill>
              <a:latin typeface="Inter"/>
              <a:ea typeface="Inter"/>
              <a:cs typeface="Inter"/>
              <a:sym typeface="Inter"/>
            </a:endParaRPr>
          </a:p>
        </p:txBody>
      </p:sp>
      <p:sp>
        <p:nvSpPr>
          <p:cNvPr id="357" name="Google Shape;357;p31"/>
          <p:cNvSpPr txBox="1"/>
          <p:nvPr/>
        </p:nvSpPr>
        <p:spPr>
          <a:xfrm>
            <a:off x="952500" y="26289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Ischaemic Heart Disease</a:t>
            </a:r>
            <a:endParaRPr b="1" sz="1200">
              <a:solidFill>
                <a:srgbClr val="E95C3D"/>
              </a:solidFill>
              <a:latin typeface="Inter"/>
              <a:ea typeface="Inter"/>
              <a:cs typeface="Inter"/>
              <a:sym typeface="Inter"/>
            </a:endParaRPr>
          </a:p>
        </p:txBody>
      </p:sp>
      <p:sp>
        <p:nvSpPr>
          <p:cNvPr id="358" name="Google Shape;358;p31"/>
          <p:cNvSpPr txBox="1"/>
          <p:nvPr/>
        </p:nvSpPr>
        <p:spPr>
          <a:xfrm>
            <a:off x="5010975" y="1499150"/>
            <a:ext cx="2457300" cy="3042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Life Expectancy: </a:t>
            </a:r>
            <a:r>
              <a:rPr b="1" lang="en" sz="1000">
                <a:solidFill>
                  <a:srgbClr val="E95C3D"/>
                </a:solidFill>
                <a:latin typeface="Inter"/>
                <a:ea typeface="Inter"/>
                <a:cs typeface="Inter"/>
                <a:sym typeface="Inter"/>
              </a:rPr>
              <a:t>72.4 Years</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Three Key Risk Factors:</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b="1" lang="en" sz="1000">
                <a:solidFill>
                  <a:srgbClr val="E95C3D"/>
                </a:solidFill>
                <a:latin typeface="Inter"/>
                <a:ea typeface="Inter"/>
                <a:cs typeface="Inter"/>
                <a:sym typeface="Inter"/>
              </a:rPr>
              <a:t>Hypertension (45%)</a:t>
            </a:r>
            <a:endParaRPr b="1" sz="1000">
              <a:solidFill>
                <a:srgbClr val="E95C3D"/>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b="1" lang="en" sz="1000">
                <a:solidFill>
                  <a:srgbClr val="E95C3D"/>
                </a:solidFill>
                <a:latin typeface="Inter"/>
                <a:ea typeface="Inter"/>
                <a:cs typeface="Inter"/>
                <a:sym typeface="Inter"/>
              </a:rPr>
              <a:t>Adult Obesity (28.1%)</a:t>
            </a:r>
            <a:endParaRPr b="1" sz="1000">
              <a:solidFill>
                <a:srgbClr val="E95C3D"/>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b="1" lang="en" sz="1000">
                <a:solidFill>
                  <a:srgbClr val="E95C3D"/>
                </a:solidFill>
                <a:latin typeface="Inter"/>
                <a:ea typeface="Inter"/>
                <a:cs typeface="Inter"/>
                <a:sym typeface="Inter"/>
              </a:rPr>
              <a:t>Intimate Partner Violence (23%)</a:t>
            </a:r>
            <a:endParaRPr b="1"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Domestic General Government Health Expenditure: </a:t>
            </a:r>
            <a:r>
              <a:rPr b="1" lang="en" sz="1000">
                <a:solidFill>
                  <a:srgbClr val="E95C3D"/>
                </a:solidFill>
                <a:latin typeface="Inter"/>
                <a:ea typeface="Inter"/>
                <a:cs typeface="Inter"/>
                <a:sym typeface="Inter"/>
              </a:rPr>
              <a:t>10%</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Density of Doctors: </a:t>
            </a:r>
            <a:r>
              <a:rPr b="1" lang="en" sz="1000">
                <a:solidFill>
                  <a:srgbClr val="E95C3D"/>
                </a:solidFill>
                <a:latin typeface="Inter"/>
                <a:ea typeface="Inter"/>
                <a:cs typeface="Inter"/>
                <a:sym typeface="Inter"/>
              </a:rPr>
              <a:t>21.91</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Healthier Populations: </a:t>
            </a:r>
            <a:r>
              <a:rPr b="1" lang="en" sz="1000">
                <a:solidFill>
                  <a:srgbClr val="E95C3D"/>
                </a:solidFill>
                <a:latin typeface="Inter"/>
                <a:ea typeface="Inter"/>
                <a:cs typeface="Inter"/>
                <a:sym typeface="Inter"/>
              </a:rPr>
              <a:t>21.5 M more </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Universal Health Coverage: </a:t>
            </a:r>
            <a:r>
              <a:rPr b="1" lang="en" sz="1000">
                <a:solidFill>
                  <a:srgbClr val="E95C3D"/>
                </a:solidFill>
                <a:latin typeface="Inter"/>
                <a:ea typeface="Inter"/>
                <a:cs typeface="Inter"/>
                <a:sym typeface="Inter"/>
              </a:rPr>
              <a:t>1.3 M less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359" name="Google Shape;359;p31"/>
          <p:cNvSpPr txBox="1"/>
          <p:nvPr/>
        </p:nvSpPr>
        <p:spPr>
          <a:xfrm>
            <a:off x="952500" y="32385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Stroke</a:t>
            </a:r>
            <a:endParaRPr b="1" sz="1200">
              <a:solidFill>
                <a:srgbClr val="E95C3D"/>
              </a:solidFill>
              <a:latin typeface="Inter"/>
              <a:ea typeface="Inter"/>
              <a:cs typeface="Inter"/>
              <a:sym typeface="Inter"/>
            </a:endParaRPr>
          </a:p>
        </p:txBody>
      </p:sp>
      <p:sp>
        <p:nvSpPr>
          <p:cNvPr id="360" name="Google Shape;360;p31"/>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Mexico’s indigenous population faces significant inequalities when it comes to health, education, and income in comparison to the non-indigenous population, with much lower life expectancy and higher infant and child mortality rates. These disparities have a foundation in the lasting impacts of colonization, including racism, poverty, and exclusion from quality healthcare services. In indigenous communities, medical practices that don’t respect cultural traditions, lack of infrastructure, and unreliable healthcare services discourage many, especially women, from seeking health care, leading to many preventable deaths.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 </a:t>
            </a:r>
            <a:r>
              <a:rPr b="1" lang="en" sz="1200">
                <a:solidFill>
                  <a:srgbClr val="E95C3D"/>
                </a:solidFill>
                <a:latin typeface="Inter"/>
                <a:ea typeface="Inter"/>
                <a:cs typeface="Inter"/>
                <a:sym typeface="Inter"/>
              </a:rPr>
              <a:t>Mexico should create policies to ensure that reliable health care is easily accessible to indigenous communities, especially in rural areas. This could include improving the infrastructure and connectivity of these areas, so that safe roads and permanent healthcare facilities make it easier for indigenous people to consistently access </a:t>
            </a:r>
            <a:r>
              <a:rPr b="1" lang="en" sz="1200">
                <a:solidFill>
                  <a:srgbClr val="E95C3D"/>
                </a:solidFill>
                <a:latin typeface="Inter"/>
                <a:ea typeface="Inter"/>
                <a:cs typeface="Inter"/>
                <a:sym typeface="Inter"/>
              </a:rPr>
              <a:t>quality</a:t>
            </a:r>
            <a:r>
              <a:rPr b="1" lang="en" sz="1200">
                <a:solidFill>
                  <a:srgbClr val="E95C3D"/>
                </a:solidFill>
                <a:latin typeface="Inter"/>
                <a:ea typeface="Inter"/>
                <a:cs typeface="Inter"/>
                <a:sym typeface="Inter"/>
              </a:rPr>
              <a:t> care. It could also involve using resources to ensure that fair wages, long-term contracts, and other support systems for </a:t>
            </a:r>
            <a:r>
              <a:rPr b="1" lang="en" sz="1200">
                <a:solidFill>
                  <a:srgbClr val="E95C3D"/>
                </a:solidFill>
                <a:latin typeface="Inter"/>
                <a:ea typeface="Inter"/>
                <a:cs typeface="Inter"/>
                <a:sym typeface="Inter"/>
              </a:rPr>
              <a:t>healthcare</a:t>
            </a:r>
            <a:r>
              <a:rPr b="1" lang="en" sz="1200">
                <a:solidFill>
                  <a:srgbClr val="E95C3D"/>
                </a:solidFill>
                <a:latin typeface="Inter"/>
                <a:ea typeface="Inter"/>
                <a:cs typeface="Inter"/>
                <a:sym typeface="Inter"/>
              </a:rPr>
              <a:t> workers are established to make working in rural indigenous areas attractive.</a:t>
            </a:r>
            <a:endParaRPr b="1" sz="1200">
              <a:solidFill>
                <a:srgbClr val="E95C3D"/>
              </a:solidFill>
              <a:latin typeface="Inter"/>
              <a:ea typeface="Inter"/>
              <a:cs typeface="Inter"/>
              <a:sym typeface="Inter"/>
            </a:endParaRPr>
          </a:p>
        </p:txBody>
      </p:sp>
      <p:sp>
        <p:nvSpPr>
          <p:cNvPr id="361" name="Google Shape;361;p31"/>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362" name="Google Shape;362;p3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63" name="Google Shape;363;p3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64" name="Google Shape;364;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5" name="Google Shape;365;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6" name="Google Shape;366;p31"/>
          <p:cNvSpPr txBox="1"/>
          <p:nvPr/>
        </p:nvSpPr>
        <p:spPr>
          <a:xfrm>
            <a:off x="5964875" y="408050"/>
            <a:ext cx="1408800" cy="431100"/>
          </a:xfrm>
          <a:prstGeom prst="rect">
            <a:avLst/>
          </a:prstGeom>
          <a:solidFill>
            <a:schemeClr val="lt1"/>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Google Shape;64;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65" name="Google Shape;65;p14"/>
          <p:cNvSpPr txBox="1"/>
          <p:nvPr/>
        </p:nvSpPr>
        <p:spPr>
          <a:xfrm>
            <a:off x="892025" y="4190925"/>
            <a:ext cx="6013500" cy="71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REGIONAL COMMITTEE: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p:txBody>
      </p:sp>
      <p:graphicFrame>
        <p:nvGraphicFramePr>
          <p:cNvPr id="66" name="Google Shape;66;p14"/>
          <p:cNvGraphicFramePr/>
          <p:nvPr/>
        </p:nvGraphicFramePr>
        <p:xfrm>
          <a:off x="892025" y="5168325"/>
          <a:ext cx="3000000" cy="3000000"/>
        </p:xfrm>
        <a:graphic>
          <a:graphicData uri="http://schemas.openxmlformats.org/drawingml/2006/table">
            <a:tbl>
              <a:tblPr>
                <a:noFill/>
                <a:tableStyleId>{4CA2FAF8-AEF3-478D-95CA-DCC768CCCDEB}</a:tableStyleId>
              </a:tblPr>
              <a:tblGrid>
                <a:gridCol w="2004500"/>
                <a:gridCol w="2004500"/>
                <a:gridCol w="2004500"/>
              </a:tblGrid>
              <a:tr h="463625">
                <a:tc>
                  <a:txBody>
                    <a:bodyPr/>
                    <a:lstStyle/>
                    <a:p>
                      <a:pPr indent="0" lvl="0" marL="0" rtl="0" algn="ctr">
                        <a:spcBef>
                          <a:spcPts val="0"/>
                        </a:spcBef>
                        <a:spcAft>
                          <a:spcPts val="0"/>
                        </a:spcAft>
                        <a:buNone/>
                      </a:pPr>
                      <a:r>
                        <a:rPr b="1" lang="en" sz="1200">
                          <a:latin typeface="Inter"/>
                          <a:ea typeface="Inter"/>
                          <a:cs typeface="Inter"/>
                          <a:sym typeface="Inter"/>
                        </a:rPr>
                        <a:t>Subcommittee</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Focal Country</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Student Name</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Social &amp; Economic Development</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Urbanization</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Disease &amp; Health</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Climate Change &amp; Environment</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Migration</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bl>
          </a:graphicData>
        </a:graphic>
      </p:graphicFrame>
      <p:pic>
        <p:nvPicPr>
          <p:cNvPr id="67" name="Google Shape;67;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70" name="Shape 370"/>
        <p:cNvGrpSpPr/>
        <p:nvPr/>
      </p:nvGrpSpPr>
      <p:grpSpPr>
        <a:xfrm>
          <a:off x="0" y="0"/>
          <a:ext cx="0" cy="0"/>
          <a:chOff x="0" y="0"/>
          <a:chExt cx="0" cy="0"/>
        </a:xfrm>
      </p:grpSpPr>
      <p:sp>
        <p:nvSpPr>
          <p:cNvPr id="371" name="Google Shape;371;p32"/>
          <p:cNvSpPr txBox="1"/>
          <p:nvPr/>
        </p:nvSpPr>
        <p:spPr>
          <a:xfrm>
            <a:off x="419100" y="1638300"/>
            <a:ext cx="6984600" cy="371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Extreme weather events including droughts, heatwaves, floods, hurricanes, and cyclones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Sea level rise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El Niño and La Niña weather patterns will make the impacts of climate change even more intense</a:t>
            </a:r>
            <a:endParaRPr b="1" sz="1200">
              <a:solidFill>
                <a:srgbClr val="E95C3D"/>
              </a:solidFill>
              <a:latin typeface="Inter"/>
              <a:ea typeface="Inter"/>
              <a:cs typeface="Inter"/>
              <a:sym typeface="Inter"/>
            </a:endParaRPr>
          </a:p>
        </p:txBody>
      </p:sp>
      <p:sp>
        <p:nvSpPr>
          <p:cNvPr id="372" name="Google Shape;372;p32"/>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Climate change in Brazil is causing extreme weather, including record-breaking fires, severe floods, and the country’s longest drought in 70 years. These changes are being </a:t>
            </a:r>
            <a:r>
              <a:rPr b="1" lang="en" sz="1200">
                <a:solidFill>
                  <a:srgbClr val="E95C3D"/>
                </a:solidFill>
                <a:latin typeface="Inter"/>
                <a:ea typeface="Inter"/>
                <a:cs typeface="Inter"/>
                <a:sym typeface="Inter"/>
              </a:rPr>
              <a:t>field</a:t>
            </a:r>
            <a:r>
              <a:rPr b="1" lang="en" sz="1200">
                <a:solidFill>
                  <a:srgbClr val="E95C3D"/>
                </a:solidFill>
                <a:latin typeface="Inter"/>
                <a:ea typeface="Inter"/>
                <a:cs typeface="Inter"/>
                <a:sym typeface="Inter"/>
              </a:rPr>
              <a:t> by rising temperatures and altered rainfall patterns, and are threatening ecosystems in the Amazon, Cerrado, and Pantanal, which are all imperative for biodiversity and water regulation. The environmental crisis is harming public health, air quality, and agribusiness, leading to billions in financial loss and impacts across borders. Although Brazil has taken steps to reduce deforestation, there are other severe climate </a:t>
            </a:r>
            <a:r>
              <a:rPr b="1" lang="en" sz="1200">
                <a:solidFill>
                  <a:srgbClr val="E95C3D"/>
                </a:solidFill>
                <a:latin typeface="Inter"/>
                <a:ea typeface="Inter"/>
                <a:cs typeface="Inter"/>
                <a:sym typeface="Inter"/>
              </a:rPr>
              <a:t>risks that demand action.</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 </a:t>
            </a:r>
            <a:r>
              <a:rPr b="1" lang="en" sz="1200">
                <a:solidFill>
                  <a:srgbClr val="E95C3D"/>
                </a:solidFill>
                <a:latin typeface="Inter"/>
                <a:ea typeface="Inter"/>
                <a:cs typeface="Inter"/>
                <a:sym typeface="Inter"/>
              </a:rPr>
              <a:t>Brazil could push for </a:t>
            </a:r>
            <a:r>
              <a:rPr b="1" lang="en" sz="1200">
                <a:solidFill>
                  <a:srgbClr val="E95C3D"/>
                </a:solidFill>
                <a:latin typeface="Inter"/>
                <a:ea typeface="Inter"/>
                <a:cs typeface="Inter"/>
                <a:sym typeface="Inter"/>
              </a:rPr>
              <a:t>policies</a:t>
            </a:r>
            <a:r>
              <a:rPr b="1" lang="en" sz="1200">
                <a:solidFill>
                  <a:srgbClr val="E95C3D"/>
                </a:solidFill>
                <a:latin typeface="Inter"/>
                <a:ea typeface="Inter"/>
                <a:cs typeface="Inter"/>
                <a:sym typeface="Inter"/>
              </a:rPr>
              <a:t> that protect and restore its ecosystems by not only focusing on deforestation but also reforestation in the Amazon and protecting wetlands like Pantanal by limiting harmful land use and ensuring sustainable water management. They could also work on implementing more advanced urban infrastructure to help handle extreme weather events to protect the most vulnerable communities. This could include upgraded drainage systems, etc.</a:t>
            </a:r>
            <a:endParaRPr b="1" sz="1200">
              <a:solidFill>
                <a:srgbClr val="E95C3D"/>
              </a:solidFill>
              <a:latin typeface="Inter"/>
              <a:ea typeface="Inter"/>
              <a:cs typeface="Inter"/>
              <a:sym typeface="Inter"/>
            </a:endParaRPr>
          </a:p>
        </p:txBody>
      </p:sp>
      <p:sp>
        <p:nvSpPr>
          <p:cNvPr id="373" name="Google Shape;373;p32"/>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374" name="Google Shape;374;p3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375" name="Google Shape;375;p3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76" name="Google Shape;3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77" name="Google Shape;3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78" name="Google Shape;378;p32"/>
          <p:cNvSpPr txBox="1"/>
          <p:nvPr/>
        </p:nvSpPr>
        <p:spPr>
          <a:xfrm>
            <a:off x="495300" y="3162300"/>
            <a:ext cx="6984600" cy="37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Brazil is considered a medium-performing country and is </a:t>
            </a:r>
            <a:r>
              <a:rPr b="1" lang="en" sz="1200">
                <a:solidFill>
                  <a:srgbClr val="E95C3D"/>
                </a:solidFill>
                <a:latin typeface="Inter"/>
                <a:ea typeface="Inter"/>
                <a:cs typeface="Inter"/>
                <a:sym typeface="Inter"/>
              </a:rPr>
              <a:t>ranked 28th in the CCPI. The country has made positive strides towards reducing deforestation of the Amazon as well as implementing a growth in renewable energy resources. However, Brazil is largely dependent on fossil fuels- it is among 10 countries with the largest developed oil reserves, and has plans to greatly increase its production of gas and oil in spite of increased renewable energy sources.</a:t>
            </a:r>
            <a:endParaRPr b="1" sz="1200">
              <a:solidFill>
                <a:srgbClr val="E95C3D"/>
              </a:solidFill>
              <a:latin typeface="Inter"/>
              <a:ea typeface="Inter"/>
              <a:cs typeface="Inter"/>
              <a:sym typeface="Inter"/>
            </a:endParaRPr>
          </a:p>
        </p:txBody>
      </p:sp>
      <p:sp>
        <p:nvSpPr>
          <p:cNvPr id="379" name="Google Shape;379;p32"/>
          <p:cNvSpPr txBox="1"/>
          <p:nvPr/>
        </p:nvSpPr>
        <p:spPr>
          <a:xfrm>
            <a:off x="5964875" y="408050"/>
            <a:ext cx="1408800" cy="431100"/>
          </a:xfrm>
          <a:prstGeom prst="rect">
            <a:avLst/>
          </a:prstGeom>
          <a:solidFill>
            <a:schemeClr val="lt1"/>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83" name="Shape 383"/>
        <p:cNvGrpSpPr/>
        <p:nvPr/>
      </p:nvGrpSpPr>
      <p:grpSpPr>
        <a:xfrm>
          <a:off x="0" y="0"/>
          <a:ext cx="0" cy="0"/>
          <a:chOff x="0" y="0"/>
          <a:chExt cx="0" cy="0"/>
        </a:xfrm>
      </p:grpSpPr>
      <p:grpSp>
        <p:nvGrpSpPr>
          <p:cNvPr id="384" name="Google Shape;384;p33"/>
          <p:cNvGrpSpPr/>
          <p:nvPr/>
        </p:nvGrpSpPr>
        <p:grpSpPr>
          <a:xfrm>
            <a:off x="3144847" y="1680309"/>
            <a:ext cx="648469" cy="534969"/>
            <a:chOff x="227819" y="1379516"/>
            <a:chExt cx="816300" cy="655198"/>
          </a:xfrm>
        </p:grpSpPr>
        <p:grpSp>
          <p:nvGrpSpPr>
            <p:cNvPr id="385" name="Google Shape;385;p33"/>
            <p:cNvGrpSpPr/>
            <p:nvPr/>
          </p:nvGrpSpPr>
          <p:grpSpPr>
            <a:xfrm>
              <a:off x="277646" y="1379516"/>
              <a:ext cx="716646" cy="655198"/>
              <a:chOff x="0" y="-56030"/>
              <a:chExt cx="812800" cy="812800"/>
            </a:xfrm>
          </p:grpSpPr>
          <p:sp>
            <p:nvSpPr>
              <p:cNvPr id="386" name="Google Shape;386;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88" name="Google Shape;388;p33"/>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389" name="Google Shape;389;p33"/>
          <p:cNvGrpSpPr/>
          <p:nvPr/>
        </p:nvGrpSpPr>
        <p:grpSpPr>
          <a:xfrm>
            <a:off x="3144847" y="2480409"/>
            <a:ext cx="648469" cy="534969"/>
            <a:chOff x="227819" y="1379516"/>
            <a:chExt cx="816300" cy="655198"/>
          </a:xfrm>
        </p:grpSpPr>
        <p:grpSp>
          <p:nvGrpSpPr>
            <p:cNvPr id="390" name="Google Shape;390;p33"/>
            <p:cNvGrpSpPr/>
            <p:nvPr/>
          </p:nvGrpSpPr>
          <p:grpSpPr>
            <a:xfrm>
              <a:off x="277646" y="1379516"/>
              <a:ext cx="716646" cy="655198"/>
              <a:chOff x="0" y="-56030"/>
              <a:chExt cx="812800" cy="812800"/>
            </a:xfrm>
          </p:grpSpPr>
          <p:sp>
            <p:nvSpPr>
              <p:cNvPr id="391" name="Google Shape;391;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93" name="Google Shape;393;p33"/>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394" name="Google Shape;394;p33"/>
          <p:cNvGrpSpPr/>
          <p:nvPr/>
        </p:nvGrpSpPr>
        <p:grpSpPr>
          <a:xfrm>
            <a:off x="3144847" y="3280509"/>
            <a:ext cx="648469" cy="534969"/>
            <a:chOff x="227819" y="1379516"/>
            <a:chExt cx="816300" cy="655198"/>
          </a:xfrm>
        </p:grpSpPr>
        <p:grpSp>
          <p:nvGrpSpPr>
            <p:cNvPr id="395" name="Google Shape;395;p33"/>
            <p:cNvGrpSpPr/>
            <p:nvPr/>
          </p:nvGrpSpPr>
          <p:grpSpPr>
            <a:xfrm>
              <a:off x="277646" y="1379516"/>
              <a:ext cx="716646" cy="655198"/>
              <a:chOff x="0" y="-56030"/>
              <a:chExt cx="812800" cy="812800"/>
            </a:xfrm>
          </p:grpSpPr>
          <p:sp>
            <p:nvSpPr>
              <p:cNvPr id="396" name="Google Shape;396;p33"/>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33"/>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398" name="Google Shape;398;p33"/>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399" name="Google Shape;399;p33"/>
          <p:cNvSpPr txBox="1"/>
          <p:nvPr/>
        </p:nvSpPr>
        <p:spPr>
          <a:xfrm>
            <a:off x="3886200" y="1680340"/>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Displacement of individuals from Venezuela and Haiti</a:t>
            </a:r>
            <a:endParaRPr b="1" sz="1200">
              <a:solidFill>
                <a:srgbClr val="E95C3D"/>
              </a:solidFill>
              <a:latin typeface="Inter"/>
              <a:ea typeface="Inter"/>
              <a:cs typeface="Inter"/>
              <a:sym typeface="Inter"/>
            </a:endParaRPr>
          </a:p>
        </p:txBody>
      </p:sp>
      <p:sp>
        <p:nvSpPr>
          <p:cNvPr id="400" name="Google Shape;400;p33"/>
          <p:cNvSpPr txBox="1"/>
          <p:nvPr/>
        </p:nvSpPr>
        <p:spPr>
          <a:xfrm>
            <a:off x="3886200" y="2480427"/>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Economic push factors are a key reason for migration</a:t>
            </a:r>
            <a:endParaRPr b="1" sz="1200">
              <a:solidFill>
                <a:srgbClr val="E95C3D"/>
              </a:solidFill>
              <a:latin typeface="Inter"/>
              <a:ea typeface="Inter"/>
              <a:cs typeface="Inter"/>
              <a:sym typeface="Inter"/>
            </a:endParaRPr>
          </a:p>
        </p:txBody>
      </p:sp>
      <p:sp>
        <p:nvSpPr>
          <p:cNvPr id="401" name="Google Shape;401;p33"/>
          <p:cNvSpPr txBox="1"/>
          <p:nvPr/>
        </p:nvSpPr>
        <p:spPr>
          <a:xfrm>
            <a:off x="3886200" y="3324590"/>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Natural disasters are a key push factor in the region</a:t>
            </a:r>
            <a:endParaRPr b="1" sz="1200">
              <a:solidFill>
                <a:srgbClr val="E95C3D"/>
              </a:solidFill>
              <a:latin typeface="Inter"/>
              <a:ea typeface="Inter"/>
              <a:cs typeface="Inter"/>
              <a:sym typeface="Inter"/>
            </a:endParaRPr>
          </a:p>
        </p:txBody>
      </p:sp>
      <p:sp>
        <p:nvSpPr>
          <p:cNvPr id="402" name="Google Shape;402;p33"/>
          <p:cNvSpPr txBox="1"/>
          <p:nvPr/>
        </p:nvSpPr>
        <p:spPr>
          <a:xfrm>
            <a:off x="685000" y="1525150"/>
            <a:ext cx="1993800" cy="3088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Number of International Immigrants: </a:t>
            </a:r>
            <a:r>
              <a:rPr b="1" lang="en" sz="1000">
                <a:solidFill>
                  <a:srgbClr val="E95C3D"/>
                </a:solidFill>
                <a:latin typeface="Inter"/>
                <a:ea typeface="Inter"/>
                <a:cs typeface="Inter"/>
                <a:sym typeface="Inter"/>
              </a:rPr>
              <a:t>1.4 million</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Number of International Emigrants: </a:t>
            </a:r>
            <a:r>
              <a:rPr b="1" lang="en" sz="1000">
                <a:solidFill>
                  <a:srgbClr val="E95C3D"/>
                </a:solidFill>
                <a:latin typeface="Inter"/>
                <a:ea typeface="Inter"/>
                <a:cs typeface="Inter"/>
                <a:sym typeface="Inter"/>
              </a:rPr>
              <a:t>2.2 million</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Estimated Net Migration: </a:t>
            </a:r>
            <a:r>
              <a:rPr b="1" lang="en" sz="1000">
                <a:solidFill>
                  <a:srgbClr val="E95C3D"/>
                </a:solidFill>
                <a:latin typeface="Inter"/>
                <a:ea typeface="Inter"/>
                <a:cs typeface="Inter"/>
                <a:sym typeface="Inter"/>
              </a:rPr>
              <a:t>-78.4 thousand</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Total Number of Refugees In Country: </a:t>
            </a:r>
            <a:r>
              <a:rPr b="1" lang="en" sz="1000">
                <a:solidFill>
                  <a:srgbClr val="E95C3D"/>
                </a:solidFill>
                <a:latin typeface="Inter"/>
                <a:ea typeface="Inter"/>
                <a:cs typeface="Inter"/>
                <a:sym typeface="Inter"/>
              </a:rPr>
              <a:t>59.1 thousand</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Total Number of Refugees From Country: </a:t>
            </a:r>
            <a:r>
              <a:rPr b="1" lang="en" sz="1000">
                <a:solidFill>
                  <a:srgbClr val="E95C3D"/>
                </a:solidFill>
                <a:latin typeface="Inter"/>
                <a:ea typeface="Inter"/>
                <a:cs typeface="Inter"/>
                <a:sym typeface="Inter"/>
              </a:rPr>
              <a:t>1.5 thousand</a:t>
            </a:r>
            <a:endParaRPr b="1" sz="10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Remittance Inflows: </a:t>
            </a:r>
            <a:r>
              <a:rPr b="1" lang="en" sz="1000">
                <a:solidFill>
                  <a:srgbClr val="E95C3D"/>
                </a:solidFill>
                <a:latin typeface="Inter"/>
                <a:ea typeface="Inter"/>
                <a:cs typeface="Inter"/>
                <a:sym typeface="Inter"/>
              </a:rPr>
              <a:t>0.2%</a:t>
            </a:r>
            <a:endParaRPr b="1" sz="1000">
              <a:solidFill>
                <a:srgbClr val="E95C3D"/>
              </a:solidFill>
              <a:latin typeface="Inter"/>
              <a:ea typeface="Inter"/>
              <a:cs typeface="Inter"/>
              <a:sym typeface="Inter"/>
            </a:endParaRPr>
          </a:p>
        </p:txBody>
      </p:sp>
      <p:sp>
        <p:nvSpPr>
          <p:cNvPr id="403" name="Google Shape;403;p33"/>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 </a:t>
            </a:r>
            <a:r>
              <a:rPr b="1" lang="en" sz="1200">
                <a:solidFill>
                  <a:srgbClr val="E95C3D"/>
                </a:solidFill>
                <a:latin typeface="Inter"/>
                <a:ea typeface="Inter"/>
                <a:cs typeface="Inter"/>
                <a:sym typeface="Inter"/>
              </a:rPr>
              <a:t>Haiti is experiencing a major humanitarian crisis. Over one million people are displaced as a result of escalating gang violence, the collapse of essential services, and worsening food insecurity. The capital city, Port-au-Prince, has seen the number of displaced people almost double in just a year. Most of the displaced individuals are dependent on host communities that are already stretched too thin, </a:t>
            </a:r>
            <a:r>
              <a:rPr b="1" lang="en" sz="1200">
                <a:solidFill>
                  <a:srgbClr val="E95C3D"/>
                </a:solidFill>
                <a:latin typeface="Inter"/>
                <a:ea typeface="Inter"/>
                <a:cs typeface="Inter"/>
                <a:sym typeface="Inter"/>
              </a:rPr>
              <a:t>white</a:t>
            </a:r>
            <a:r>
              <a:rPr b="1" lang="en" sz="1200">
                <a:solidFill>
                  <a:srgbClr val="E95C3D"/>
                </a:solidFill>
                <a:latin typeface="Inter"/>
                <a:ea typeface="Inter"/>
                <a:cs typeface="Inter"/>
                <a:sym typeface="Inter"/>
              </a:rPr>
              <a:t> others are </a:t>
            </a:r>
            <a:r>
              <a:rPr b="1" lang="en" sz="1200">
                <a:solidFill>
                  <a:srgbClr val="E95C3D"/>
                </a:solidFill>
                <a:latin typeface="Inter"/>
                <a:ea typeface="Inter"/>
                <a:cs typeface="Inter"/>
                <a:sym typeface="Inter"/>
              </a:rPr>
              <a:t>living</a:t>
            </a:r>
            <a:r>
              <a:rPr b="1" lang="en" sz="1200">
                <a:solidFill>
                  <a:srgbClr val="E95C3D"/>
                </a:solidFill>
                <a:latin typeface="Inter"/>
                <a:ea typeface="Inter"/>
                <a:cs typeface="Inter"/>
                <a:sym typeface="Inter"/>
              </a:rPr>
              <a:t> in overcrowded and </a:t>
            </a:r>
            <a:r>
              <a:rPr b="1" lang="en" sz="1200">
                <a:solidFill>
                  <a:srgbClr val="E95C3D"/>
                </a:solidFill>
                <a:latin typeface="Inter"/>
                <a:ea typeface="Inter"/>
                <a:cs typeface="Inter"/>
                <a:sym typeface="Inter"/>
              </a:rPr>
              <a:t>unsanitary</a:t>
            </a:r>
            <a:r>
              <a:rPr b="1" lang="en" sz="1200">
                <a:solidFill>
                  <a:srgbClr val="E95C3D"/>
                </a:solidFill>
                <a:latin typeface="Inter"/>
                <a:ea typeface="Inter"/>
                <a:cs typeface="Inter"/>
                <a:sym typeface="Inter"/>
              </a:rPr>
              <a:t> displacement sites that lack basic necessities.</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 </a:t>
            </a:r>
            <a:r>
              <a:rPr b="1" lang="en" sz="1200">
                <a:solidFill>
                  <a:srgbClr val="E95C3D"/>
                </a:solidFill>
                <a:latin typeface="Inter"/>
                <a:ea typeface="Inter"/>
                <a:cs typeface="Inter"/>
                <a:sym typeface="Inter"/>
              </a:rPr>
              <a:t>To assist with this crisis, an expansion of humanitarian assistance, such as increasing food, water, healthcare, and sanitation services in displacement sites and providing emergency shelters and long-term housing options for displaced families would be key. It would also be helpful to support the host </a:t>
            </a:r>
            <a:r>
              <a:rPr b="1" lang="en" sz="1200">
                <a:solidFill>
                  <a:srgbClr val="E95C3D"/>
                </a:solidFill>
                <a:latin typeface="Inter"/>
                <a:ea typeface="Inter"/>
                <a:cs typeface="Inter"/>
                <a:sym typeface="Inter"/>
              </a:rPr>
              <a:t>communities</a:t>
            </a:r>
            <a:r>
              <a:rPr b="1" lang="en" sz="1200">
                <a:solidFill>
                  <a:srgbClr val="E95C3D"/>
                </a:solidFill>
                <a:latin typeface="Inter"/>
                <a:ea typeface="Inter"/>
                <a:cs typeface="Inter"/>
                <a:sym typeface="Inter"/>
              </a:rPr>
              <a:t> by providing them with both financial and material resources to accommodate the displaced populations, including access to healthcare, education, and sanitation.</a:t>
            </a:r>
            <a:endParaRPr b="1" sz="1200">
              <a:solidFill>
                <a:srgbClr val="E95C3D"/>
              </a:solidFill>
              <a:latin typeface="Inter"/>
              <a:ea typeface="Inter"/>
              <a:cs typeface="Inter"/>
              <a:sym typeface="Inter"/>
            </a:endParaRPr>
          </a:p>
        </p:txBody>
      </p:sp>
      <p:sp>
        <p:nvSpPr>
          <p:cNvPr id="404" name="Google Shape;404;p33"/>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405" name="Google Shape;405;p3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406" name="Google Shape;406;p3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407" name="Google Shape;407;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08" name="Google Shape;408;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409" name="Google Shape;409;p33"/>
          <p:cNvSpPr txBox="1"/>
          <p:nvPr/>
        </p:nvSpPr>
        <p:spPr>
          <a:xfrm>
            <a:off x="5964875" y="408050"/>
            <a:ext cx="1408800" cy="431100"/>
          </a:xfrm>
          <a:prstGeom prst="rect">
            <a:avLst/>
          </a:prstGeom>
          <a:solidFill>
            <a:schemeClr val="lt1"/>
          </a:solid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E95C3D"/>
                </a:solidFill>
                <a:latin typeface="Halant"/>
                <a:ea typeface="Halant"/>
                <a:cs typeface="Halant"/>
                <a:sym typeface="Halant"/>
              </a:rPr>
              <a:t>Exemplar</a:t>
            </a:r>
            <a:endParaRPr b="1" sz="1800">
              <a:solidFill>
                <a:srgbClr val="E95C3D"/>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3" name="Shape 73"/>
        <p:cNvGrpSpPr/>
        <p:nvPr/>
      </p:nvGrpSpPr>
      <p:grpSpPr>
        <a:xfrm>
          <a:off x="0" y="0"/>
          <a:ext cx="0" cy="0"/>
          <a:chOff x="0" y="0"/>
          <a:chExt cx="0" cy="0"/>
        </a:xfrm>
      </p:grpSpPr>
      <p:sp>
        <p:nvSpPr>
          <p:cNvPr id="74" name="Google Shape;74;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75" name="Google Shape;75;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8" name="Google Shape;78;p15"/>
          <p:cNvSpPr txBox="1"/>
          <p:nvPr/>
        </p:nvSpPr>
        <p:spPr>
          <a:xfrm>
            <a:off x="381550" y="1353425"/>
            <a:ext cx="3762300" cy="433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REGIONAL HISTORICAL CONTEXT</a:t>
            </a:r>
            <a:endParaRPr b="1" sz="1200">
              <a:solidFill>
                <a:schemeClr val="dk2"/>
              </a:solidFill>
              <a:latin typeface="Inter"/>
              <a:ea typeface="Inter"/>
              <a:cs typeface="Inter"/>
              <a:sym typeface="Inter"/>
            </a:endParaRPr>
          </a:p>
        </p:txBody>
      </p:sp>
      <p:sp>
        <p:nvSpPr>
          <p:cNvPr id="79" name="Google Shape;79;p15"/>
          <p:cNvSpPr txBox="1"/>
          <p:nvPr/>
        </p:nvSpPr>
        <p:spPr>
          <a:xfrm>
            <a:off x="10904300" y="3645025"/>
            <a:ext cx="779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80" name="Google Shape;80;p15"/>
          <p:cNvSpPr txBox="1"/>
          <p:nvPr/>
        </p:nvSpPr>
        <p:spPr>
          <a:xfrm>
            <a:off x="381550" y="5998250"/>
            <a:ext cx="7079700" cy="31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FOCAL COUNTRY: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Population: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Population Distribution:</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Government Type: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Independence:</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Transnational Issues: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World Bank Economy Classification: </a:t>
            </a:r>
            <a:endParaRPr b="1" sz="1200">
              <a:solidFill>
                <a:srgbClr val="E95C3D"/>
              </a:solidFill>
              <a:latin typeface="Inter"/>
              <a:ea typeface="Inter"/>
              <a:cs typeface="Inter"/>
              <a:sym typeface="Inter"/>
            </a:endParaRPr>
          </a:p>
        </p:txBody>
      </p:sp>
      <p:sp>
        <p:nvSpPr>
          <p:cNvPr id="81" name="Google Shape;81;p15"/>
          <p:cNvSpPr txBox="1"/>
          <p:nvPr/>
        </p:nvSpPr>
        <p:spPr>
          <a:xfrm>
            <a:off x="4338975" y="1308225"/>
            <a:ext cx="3122400" cy="433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rPr b="1" lang="en" sz="1200">
                <a:solidFill>
                  <a:srgbClr val="B7B7B7"/>
                </a:solidFill>
                <a:latin typeface="Inter"/>
                <a:ea typeface="Inter"/>
                <a:cs typeface="Inter"/>
                <a:sym typeface="Inter"/>
              </a:rPr>
              <a:t>[Insert Image and Provide Citation]</a:t>
            </a:r>
            <a:endParaRPr b="1" sz="1200">
              <a:solidFill>
                <a:srgbClr val="B7B7B7"/>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UN Research Portfolio Research Packets</a:t>
            </a:r>
            <a:endParaRPr sz="1800">
              <a:solidFill>
                <a:schemeClr val="dk1"/>
              </a:solidFill>
              <a:latin typeface="Halant"/>
              <a:ea typeface="Halant"/>
              <a:cs typeface="Halant"/>
              <a:sym typeface="Halant"/>
            </a:endParaRPr>
          </a:p>
        </p:txBody>
      </p:sp>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0" name="Google Shape;90;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1" name="Google Shape;91;p16"/>
          <p:cNvSpPr txBox="1"/>
          <p:nvPr/>
        </p:nvSpPr>
        <p:spPr>
          <a:xfrm>
            <a:off x="594300" y="655300"/>
            <a:ext cx="6820500" cy="3140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The following links can be used to begin your research. While not all inclusive, these packets can be a good </a:t>
            </a:r>
            <a:r>
              <a:rPr b="1" lang="en" sz="1200">
                <a:solidFill>
                  <a:schemeClr val="dk1"/>
                </a:solidFill>
                <a:latin typeface="Halant"/>
                <a:ea typeface="Halant"/>
                <a:cs typeface="Halant"/>
                <a:sym typeface="Halant"/>
              </a:rPr>
              <a:t>place</a:t>
            </a:r>
            <a:r>
              <a:rPr b="1" lang="en" sz="1200">
                <a:solidFill>
                  <a:schemeClr val="dk1"/>
                </a:solidFill>
                <a:latin typeface="Halant"/>
                <a:ea typeface="Halant"/>
                <a:cs typeface="Halant"/>
                <a:sym typeface="Halant"/>
              </a:rPr>
              <a:t> to start.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UN Regional Committee Research Packet: Sub-Saharan Africa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UN Regional Committee Research Packet: East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UN Regional Committee Research Packet: Eastern &amp; Central Europe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UN Regional Committee Research Packet: Latin America, Central America, &amp; the Caribbean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UN Regional Committee Research Packet: North Africa &amp; the Middle East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UN Regional Committee Research Packet: East &amp; Southeast Asia</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UN Regional Committee Research Packet Western Europe &amp; North America</a:t>
            </a:r>
            <a:endParaRPr sz="12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a:t>
            </a:r>
            <a:r>
              <a:rPr lang="en" sz="1800">
                <a:solidFill>
                  <a:schemeClr val="dk1"/>
                </a:solidFill>
                <a:latin typeface="Halant"/>
                <a:ea typeface="Halant"/>
                <a:cs typeface="Halant"/>
                <a:sym typeface="Halant"/>
              </a:rPr>
              <a:t>UN Research Portfolio Instructions: Social &amp; Economic Development</a:t>
            </a:r>
            <a:endParaRPr sz="1800">
              <a:solidFill>
                <a:schemeClr val="dk1"/>
              </a:solidFill>
              <a:latin typeface="Halant"/>
              <a:ea typeface="Halant"/>
              <a:cs typeface="Halant"/>
              <a:sym typeface="Halant"/>
            </a:endParaRPr>
          </a:p>
        </p:txBody>
      </p:sp>
      <p:pic>
        <p:nvPicPr>
          <p:cNvPr id="97" name="Google Shape;97;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0" name="Google Shape;100;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1" name="Google Shape;101;p17"/>
          <p:cNvSpPr txBox="1"/>
          <p:nvPr/>
        </p:nvSpPr>
        <p:spPr>
          <a:xfrm>
            <a:off x="594300" y="655288"/>
            <a:ext cx="6583800" cy="8496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FIll out the Social &amp; Economic Development page of your UN Country Research Report. Use the following resources to support your research.</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CIA World Factbook</a:t>
            </a:r>
            <a:r>
              <a:rPr lang="en" sz="1200">
                <a:solidFill>
                  <a:schemeClr val="dk1"/>
                </a:solidFill>
                <a:latin typeface="Halant"/>
                <a:ea typeface="Halant"/>
                <a:cs typeface="Halant"/>
                <a:sym typeface="Halant"/>
              </a:rPr>
              <a:t> to identify the following stats about your focal country: </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GDP Per Capita</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Population Below the Poverty Line</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Gini Index Coefficient (This measures income inequality within a country)</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Fertility Rate (Average number of children per woman)</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Contraceptive Prevalence Rate </a:t>
            </a:r>
            <a:endParaRPr sz="1200">
              <a:solidFill>
                <a:schemeClr val="dk1"/>
              </a:solidFill>
              <a:latin typeface="Halant"/>
              <a:ea typeface="Halant"/>
              <a:cs typeface="Halant"/>
              <a:sym typeface="Halant"/>
            </a:endParaRPr>
          </a:p>
          <a:p>
            <a:pPr indent="0" lvl="0" marL="137160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SDGs</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World Bank Data for Economies and Countries </a:t>
            </a:r>
            <a:r>
              <a:rPr lang="en" sz="1200">
                <a:solidFill>
                  <a:schemeClr val="dk1"/>
                </a:solidFill>
                <a:latin typeface="Halant"/>
                <a:ea typeface="Halant"/>
                <a:cs typeface="Halant"/>
                <a:sym typeface="Halant"/>
              </a:rPr>
              <a:t> to analyze the progress that your assigned country has made on the UN SDGs related to social and economic development.</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Once you select your assigned country, click on the tab that says “By SDG Goal” to examine relevant data. </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Choose 2 specific SDGs related to social &amp; economic development (1, 2, 3, 4, 5, 8, 9, 10, 16) and explain whether or not your country has made significant progress towards accomplishing that goal. </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Be sure to include at least one specific piece of data to support your claim.</a:t>
            </a:r>
            <a:endParaRPr sz="1200">
              <a:solidFill>
                <a:schemeClr val="dk1"/>
              </a:solidFill>
              <a:latin typeface="Halant"/>
              <a:ea typeface="Halant"/>
              <a:cs typeface="Halant"/>
              <a:sym typeface="Halant"/>
            </a:endParaRPr>
          </a:p>
          <a:p>
            <a:pPr indent="0" lvl="0" marL="91440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Case Study</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5" name="Shape 105"/>
        <p:cNvGrpSpPr/>
        <p:nvPr/>
      </p:nvGrpSpPr>
      <p:grpSpPr>
        <a:xfrm>
          <a:off x="0" y="0"/>
          <a:ext cx="0" cy="0"/>
          <a:chOff x="0" y="0"/>
          <a:chExt cx="0" cy="0"/>
        </a:xfrm>
      </p:grpSpPr>
      <p:sp>
        <p:nvSpPr>
          <p:cNvPr id="106" name="Google Shape;106;p18"/>
          <p:cNvSpPr txBox="1"/>
          <p:nvPr/>
        </p:nvSpPr>
        <p:spPr>
          <a:xfrm>
            <a:off x="3629625" y="1680350"/>
            <a:ext cx="3782100" cy="128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07" name="Google Shape;107;p18"/>
          <p:cNvSpPr txBox="1"/>
          <p:nvPr/>
        </p:nvSpPr>
        <p:spPr>
          <a:xfrm>
            <a:off x="685000" y="1525150"/>
            <a:ext cx="19938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GDP Per Capita:</a:t>
            </a:r>
            <a:r>
              <a:rPr lang="en" sz="1200">
                <a:solidFill>
                  <a:schemeClr val="dk2"/>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2"/>
                </a:solidFill>
                <a:latin typeface="Inter"/>
                <a:ea typeface="Inter"/>
                <a:cs typeface="Inter"/>
                <a:sym typeface="Inter"/>
              </a:rPr>
              <a:t>Population Below Poverty Line: </a:t>
            </a:r>
            <a:endParaRPr b="1" sz="1200">
              <a:solidFill>
                <a:schemeClr val="dk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Gini Index Coefficient: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2"/>
                </a:solidFill>
                <a:latin typeface="Inter"/>
                <a:ea typeface="Inter"/>
                <a:cs typeface="Inter"/>
                <a:sym typeface="Inter"/>
              </a:rPr>
              <a:t>Total Fertility Rate: </a:t>
            </a:r>
            <a:endParaRPr b="1" sz="1200">
              <a:solidFill>
                <a:schemeClr val="dk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2"/>
                </a:solidFill>
                <a:latin typeface="Inter"/>
                <a:ea typeface="Inter"/>
                <a:cs typeface="Inter"/>
                <a:sym typeface="Inter"/>
              </a:rPr>
              <a:t>Contraceptive Prevalence Rate: </a:t>
            </a:r>
            <a:endParaRPr b="1" sz="1200">
              <a:solidFill>
                <a:schemeClr val="dk2"/>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2"/>
              </a:solidFill>
              <a:latin typeface="Inter"/>
              <a:ea typeface="Inter"/>
              <a:cs typeface="Inter"/>
              <a:sym typeface="Inter"/>
            </a:endParaRPr>
          </a:p>
        </p:txBody>
      </p:sp>
      <p:sp>
        <p:nvSpPr>
          <p:cNvPr id="108" name="Google Shape;108;p18"/>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109" name="Google Shape;109;p18"/>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110" name="Google Shape;110;p18"/>
          <p:cNvSpPr txBox="1"/>
          <p:nvPr/>
        </p:nvSpPr>
        <p:spPr>
          <a:xfrm>
            <a:off x="3629625" y="3051950"/>
            <a:ext cx="3782100" cy="128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11" name="Google Shape;111;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12" name="Google Shape;112;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8"/>
          <p:cNvSpPr txBox="1"/>
          <p:nvPr/>
        </p:nvSpPr>
        <p:spPr>
          <a:xfrm>
            <a:off x="2916247" y="3230885"/>
            <a:ext cx="648600" cy="4977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_</a:t>
            </a:r>
            <a:endParaRPr sz="100">
              <a:solidFill>
                <a:srgbClr val="FFFFFF"/>
              </a:solidFill>
            </a:endParaRPr>
          </a:p>
        </p:txBody>
      </p:sp>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18"/>
          <p:cNvSpPr/>
          <p:nvPr/>
        </p:nvSpPr>
        <p:spPr>
          <a:xfrm>
            <a:off x="2955830" y="3051908"/>
            <a:ext cx="569285" cy="534985"/>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lt1"/>
          </a:solidFill>
          <a:ln cap="flat" cmpd="sng" w="19050">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
              <a:t>—</a:t>
            </a:r>
            <a:endParaRPr/>
          </a:p>
        </p:txBody>
      </p:sp>
      <p:sp>
        <p:nvSpPr>
          <p:cNvPr id="117" name="Google Shape;117;p18"/>
          <p:cNvSpPr/>
          <p:nvPr/>
        </p:nvSpPr>
        <p:spPr>
          <a:xfrm>
            <a:off x="2955992" y="1712858"/>
            <a:ext cx="568960" cy="534416"/>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lt1"/>
          </a:solidFill>
          <a:ln cap="flat" cmpd="sng" w="19050">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UN Research Portfolio Instructions: </a:t>
            </a:r>
            <a:r>
              <a:rPr lang="en" sz="1900">
                <a:solidFill>
                  <a:schemeClr val="dk1"/>
                </a:solidFill>
                <a:latin typeface="Halant"/>
                <a:ea typeface="Halant"/>
                <a:cs typeface="Halant"/>
                <a:sym typeface="Halant"/>
              </a:rPr>
              <a:t>Urbanization</a:t>
            </a:r>
            <a:endParaRPr sz="1900">
              <a:solidFill>
                <a:schemeClr val="dk1"/>
              </a:solidFill>
              <a:latin typeface="Halant"/>
              <a:ea typeface="Halant"/>
              <a:cs typeface="Halant"/>
              <a:sym typeface="Halant"/>
            </a:endParaRPr>
          </a:p>
        </p:txBody>
      </p:sp>
      <p:sp>
        <p:nvSpPr>
          <p:cNvPr id="124" name="Google Shape;124;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7" name="Google Shape;127;p19"/>
          <p:cNvSpPr txBox="1"/>
          <p:nvPr/>
        </p:nvSpPr>
        <p:spPr>
          <a:xfrm>
            <a:off x="594300" y="807688"/>
            <a:ext cx="6583800" cy="419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Urbanization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Most Populated Cities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List the top three largest cities in your assigned countries along with their population size. Use the </a:t>
            </a:r>
            <a:r>
              <a:rPr lang="en" sz="1200" u="sng">
                <a:solidFill>
                  <a:schemeClr val="hlink"/>
                </a:solidFill>
                <a:latin typeface="Halant"/>
                <a:ea typeface="Halant"/>
                <a:cs typeface="Halant"/>
                <a:sym typeface="Halant"/>
                <a:hlinkClick r:id="rId5"/>
              </a:rPr>
              <a:t>CIA World Factbook</a:t>
            </a:r>
            <a:r>
              <a:rPr lang="en" sz="1200">
                <a:solidFill>
                  <a:schemeClr val="dk1"/>
                </a:solidFill>
                <a:latin typeface="Halant"/>
                <a:ea typeface="Halant"/>
                <a:cs typeface="Halant"/>
                <a:sym typeface="Halant"/>
              </a:rPr>
              <a:t> to collect your information.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CIA World Factbook to identify the following information for your assigned country:</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Urban Population (Percent of Total Population)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Rate of Urbanization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Population Distribution (Make sure to put this in your own words!)</a:t>
            </a:r>
            <a:endParaRPr sz="1200">
              <a:solidFill>
                <a:schemeClr val="dk1"/>
              </a:solidFill>
              <a:latin typeface="Halant"/>
              <a:ea typeface="Halant"/>
              <a:cs typeface="Halant"/>
              <a:sym typeface="Halant"/>
            </a:endParaRPr>
          </a:p>
          <a:p>
            <a:pPr indent="0" lvl="0" marL="13716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p:txBody>
      </p:sp>
      <p:sp>
        <p:nvSpPr>
          <p:cNvPr id="128" name="Google Shape;128;p1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2" name="Shape 132"/>
        <p:cNvGrpSpPr/>
        <p:nvPr/>
      </p:nvGrpSpPr>
      <p:grpSpPr>
        <a:xfrm>
          <a:off x="0" y="0"/>
          <a:ext cx="0" cy="0"/>
          <a:chOff x="0" y="0"/>
          <a:chExt cx="0" cy="0"/>
        </a:xfrm>
      </p:grpSpPr>
      <p:grpSp>
        <p:nvGrpSpPr>
          <p:cNvPr id="133" name="Google Shape;133;p20"/>
          <p:cNvGrpSpPr/>
          <p:nvPr/>
        </p:nvGrpSpPr>
        <p:grpSpPr>
          <a:xfrm>
            <a:off x="246872" y="1931909"/>
            <a:ext cx="648469" cy="534969"/>
            <a:chOff x="227819" y="1379516"/>
            <a:chExt cx="816300" cy="655198"/>
          </a:xfrm>
        </p:grpSpPr>
        <p:grpSp>
          <p:nvGrpSpPr>
            <p:cNvPr id="134" name="Google Shape;134;p20"/>
            <p:cNvGrpSpPr/>
            <p:nvPr/>
          </p:nvGrpSpPr>
          <p:grpSpPr>
            <a:xfrm>
              <a:off x="277646" y="1379516"/>
              <a:ext cx="716646" cy="655198"/>
              <a:chOff x="0" y="-56030"/>
              <a:chExt cx="812800" cy="812800"/>
            </a:xfrm>
          </p:grpSpPr>
          <p:sp>
            <p:nvSpPr>
              <p:cNvPr id="135" name="Google Shape;135;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7" name="Google Shape;137;p2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138" name="Google Shape;138;p20"/>
          <p:cNvGrpSpPr/>
          <p:nvPr/>
        </p:nvGrpSpPr>
        <p:grpSpPr>
          <a:xfrm>
            <a:off x="246872" y="2541509"/>
            <a:ext cx="648469" cy="534969"/>
            <a:chOff x="227819" y="1379516"/>
            <a:chExt cx="816300" cy="655198"/>
          </a:xfrm>
        </p:grpSpPr>
        <p:grpSp>
          <p:nvGrpSpPr>
            <p:cNvPr id="139" name="Google Shape;139;p20"/>
            <p:cNvGrpSpPr/>
            <p:nvPr/>
          </p:nvGrpSpPr>
          <p:grpSpPr>
            <a:xfrm>
              <a:off x="277646" y="1379516"/>
              <a:ext cx="716646" cy="655198"/>
              <a:chOff x="0" y="-56030"/>
              <a:chExt cx="812800" cy="812800"/>
            </a:xfrm>
          </p:grpSpPr>
          <p:sp>
            <p:nvSpPr>
              <p:cNvPr id="140" name="Google Shape;140;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2" name="Google Shape;142;p2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143" name="Google Shape;143;p20"/>
          <p:cNvGrpSpPr/>
          <p:nvPr/>
        </p:nvGrpSpPr>
        <p:grpSpPr>
          <a:xfrm>
            <a:off x="246872" y="3151109"/>
            <a:ext cx="648469" cy="534969"/>
            <a:chOff x="227819" y="1379516"/>
            <a:chExt cx="816300" cy="655198"/>
          </a:xfrm>
        </p:grpSpPr>
        <p:grpSp>
          <p:nvGrpSpPr>
            <p:cNvPr id="144" name="Google Shape;144;p20"/>
            <p:cNvGrpSpPr/>
            <p:nvPr/>
          </p:nvGrpSpPr>
          <p:grpSpPr>
            <a:xfrm>
              <a:off x="277646" y="1379516"/>
              <a:ext cx="716646" cy="655198"/>
              <a:chOff x="0" y="-56030"/>
              <a:chExt cx="812800" cy="812800"/>
            </a:xfrm>
          </p:grpSpPr>
          <p:sp>
            <p:nvSpPr>
              <p:cNvPr id="145" name="Google Shape;145;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7" name="Google Shape;147;p2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148" name="Google Shape;148;p20"/>
          <p:cNvSpPr txBox="1"/>
          <p:nvPr/>
        </p:nvSpPr>
        <p:spPr>
          <a:xfrm>
            <a:off x="952500" y="20193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49" name="Google Shape;149;p20"/>
          <p:cNvSpPr txBox="1"/>
          <p:nvPr/>
        </p:nvSpPr>
        <p:spPr>
          <a:xfrm>
            <a:off x="952500" y="26289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50" name="Google Shape;150;p20"/>
          <p:cNvSpPr txBox="1"/>
          <p:nvPr/>
        </p:nvSpPr>
        <p:spPr>
          <a:xfrm>
            <a:off x="5010975" y="1499150"/>
            <a:ext cx="2457300" cy="30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Urban Population (Percent of Total Pop.):</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Rate of </a:t>
            </a:r>
            <a:r>
              <a:rPr lang="en" sz="1000">
                <a:solidFill>
                  <a:schemeClr val="dk2"/>
                </a:solidFill>
                <a:latin typeface="Inter"/>
                <a:ea typeface="Inter"/>
                <a:cs typeface="Inter"/>
                <a:sym typeface="Inter"/>
              </a:rPr>
              <a:t>Urbanization: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Population Distribution:</a:t>
            </a:r>
            <a:endParaRPr sz="1000">
              <a:solidFill>
                <a:schemeClr val="dk2"/>
              </a:solidFill>
              <a:latin typeface="Inter"/>
              <a:ea typeface="Inter"/>
              <a:cs typeface="Inter"/>
              <a:sym typeface="Inter"/>
            </a:endParaRPr>
          </a:p>
        </p:txBody>
      </p:sp>
      <p:sp>
        <p:nvSpPr>
          <p:cNvPr id="151" name="Google Shape;151;p20"/>
          <p:cNvSpPr txBox="1"/>
          <p:nvPr/>
        </p:nvSpPr>
        <p:spPr>
          <a:xfrm>
            <a:off x="952500" y="32385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52" name="Google Shape;152;p20"/>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153" name="Google Shape;153;p20"/>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154" name="Google Shape;154;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55" name="Google Shape;155;p2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6" name="Google Shape;15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UN Research Portfolio Instructions: Disease and Health</a:t>
            </a:r>
            <a:endParaRPr sz="1900">
              <a:solidFill>
                <a:schemeClr val="dk1"/>
              </a:solidFill>
              <a:latin typeface="Halant"/>
              <a:ea typeface="Halant"/>
              <a:cs typeface="Halant"/>
              <a:sym typeface="Halant"/>
            </a:endParaRPr>
          </a:p>
        </p:txBody>
      </p:sp>
      <p:pic>
        <p:nvPicPr>
          <p:cNvPr id="163" name="Google Shape;163;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7" name="Google Shape;167;p21"/>
          <p:cNvSpPr txBox="1"/>
          <p:nvPr/>
        </p:nvSpPr>
        <p:spPr>
          <a:xfrm>
            <a:off x="594300" y="807688"/>
            <a:ext cx="6583800" cy="589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Disease &amp; Health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Leading Causes of Death</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World Health Organization’s Data</a:t>
            </a:r>
            <a:r>
              <a:rPr lang="en" sz="1200">
                <a:solidFill>
                  <a:schemeClr val="dk1"/>
                </a:solidFill>
                <a:latin typeface="Halant"/>
                <a:ea typeface="Halant"/>
                <a:cs typeface="Halant"/>
                <a:sym typeface="Halant"/>
              </a:rPr>
              <a:t> to identify the top three causes of death in your assigned country.</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Continue to us WHO’s website to identify and record the following pieces of data from the Health Statistics and Health Target Progress tabs on the right.</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Life Expectancy at Birth (Just record the total, not male or female)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Risk Factors: Identify three key risk factors that people in the country face as well as the percentage of those who experience those risks</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Health Systems: Record the following statistics:</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Domestic General Government Health Expenditure</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Density of Doctors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Health Target Progress: WHO Triple Billion Targets </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Healthier Populations: Additional amount of people expected to be enjoying better health and wellbeing</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Universal Health Coverage: Additional amount of people expected to be covered by essential services and not experiencing financial hardship</a:t>
            </a:r>
            <a:endParaRPr sz="1200">
              <a:solidFill>
                <a:schemeClr val="dk1"/>
              </a:solidFill>
              <a:latin typeface="Halant"/>
              <a:ea typeface="Halant"/>
              <a:cs typeface="Halant"/>
              <a:sym typeface="Halant"/>
            </a:endParaRPr>
          </a:p>
          <a:p>
            <a:pPr indent="0" lvl="0" marL="18288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