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Italic.fntdata"/><Relationship Id="rId14"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3f2e59436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3f2e59436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53f2e59436_0_1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53f2e59436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6d11e9ace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6d11e9ace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6d11e9aced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6d11e9aced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bbc.co.uk/bitesize/articles/zp8jwnb#zfj27yc"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bbc.co.uk/bitesize/articles/zp8jwnb#zfj27y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Introduction to Globalization</a:t>
            </a:r>
            <a:endParaRPr sz="19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807688"/>
            <a:ext cx="6583800" cy="774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Go to the </a:t>
            </a:r>
            <a:r>
              <a:rPr lang="en" sz="1200" u="sng">
                <a:solidFill>
                  <a:schemeClr val="hlink"/>
                </a:solidFill>
                <a:latin typeface="Halant"/>
                <a:ea typeface="Halant"/>
                <a:cs typeface="Halant"/>
                <a:sym typeface="Halant"/>
                <a:hlinkClick r:id="rId5"/>
              </a:rPr>
              <a:t>BBC Bitesize Page about Globalization </a:t>
            </a:r>
            <a:r>
              <a:rPr lang="en" sz="1200">
                <a:solidFill>
                  <a:schemeClr val="dk1"/>
                </a:solidFill>
                <a:latin typeface="Halant"/>
                <a:ea typeface="Halant"/>
                <a:cs typeface="Halant"/>
                <a:sym typeface="Halant"/>
              </a:rPr>
              <a:t>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What is Globalisation?</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Summarize globalization.</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Developments in Technology: Transport</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2"/>
            </a:pPr>
            <a:r>
              <a:rPr lang="en" sz="1200">
                <a:solidFill>
                  <a:schemeClr val="dk1"/>
                </a:solidFill>
                <a:latin typeface="Inter"/>
                <a:ea typeface="Inter"/>
                <a:cs typeface="Inter"/>
                <a:sym typeface="Inter"/>
              </a:rPr>
              <a:t>Create your own timeline of transportation </a:t>
            </a:r>
            <a:r>
              <a:rPr lang="en" sz="1200">
                <a:solidFill>
                  <a:schemeClr val="dk1"/>
                </a:solidFill>
                <a:latin typeface="Inter"/>
                <a:ea typeface="Inter"/>
                <a:cs typeface="Inter"/>
                <a:sym typeface="Inter"/>
              </a:rPr>
              <a:t>technological</a:t>
            </a:r>
            <a:r>
              <a:rPr lang="en" sz="1200">
                <a:solidFill>
                  <a:schemeClr val="dk1"/>
                </a:solidFill>
                <a:latin typeface="Inter"/>
                <a:ea typeface="Inter"/>
                <a:cs typeface="Inter"/>
                <a:sym typeface="Inter"/>
              </a:rPr>
              <a:t> advancements. For each of the advancements, explain in your own words how the technology increased human connectivity (and eventually </a:t>
            </a:r>
            <a:r>
              <a:rPr lang="en" sz="1200">
                <a:solidFill>
                  <a:schemeClr val="dk1"/>
                </a:solidFill>
                <a:latin typeface="Inter"/>
                <a:ea typeface="Inter"/>
                <a:cs typeface="Inter"/>
                <a:sym typeface="Inter"/>
              </a:rPr>
              <a:t>globalization</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Reflection: Which transportation tech do you think had the biggest impact on globalization? Why?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Developments in Technology: Communication</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Explain how two different types of communication technologies have impacted globalization.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Explain what a TNC is and how technology has impacted their development.</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Introduction to </a:t>
            </a:r>
            <a:r>
              <a:rPr lang="en" sz="1900">
                <a:solidFill>
                  <a:schemeClr val="dk1"/>
                </a:solidFill>
                <a:latin typeface="Halant"/>
                <a:ea typeface="Halant"/>
                <a:cs typeface="Halant"/>
                <a:sym typeface="Halant"/>
              </a:rPr>
              <a:t>Globalization</a:t>
            </a:r>
            <a:endParaRPr sz="19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807688"/>
            <a:ext cx="6583800" cy="5467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Government Decisions</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6"/>
            </a:pPr>
            <a:r>
              <a:rPr lang="en" sz="1200">
                <a:solidFill>
                  <a:schemeClr val="dk1"/>
                </a:solidFill>
                <a:latin typeface="Inter"/>
                <a:ea typeface="Inter"/>
                <a:cs typeface="Inter"/>
                <a:sym typeface="Inter"/>
              </a:rPr>
              <a:t>How did government reforms in India impact its involvement in global trade?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Explain how partnerships formed between countries can impact economic growth and </a:t>
            </a:r>
            <a:r>
              <a:rPr lang="en" sz="1200">
                <a:solidFill>
                  <a:schemeClr val="dk1"/>
                </a:solidFill>
                <a:latin typeface="Inter"/>
                <a:ea typeface="Inter"/>
                <a:cs typeface="Inter"/>
                <a:sym typeface="Inter"/>
              </a:rPr>
              <a:t>globalization</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Impacts of Globalisation</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Based on the provided list, what do you think are the two most positive impacts of globalization? Explain.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9"/>
            </a:pPr>
            <a:r>
              <a:rPr lang="en" sz="1200">
                <a:solidFill>
                  <a:schemeClr val="dk1"/>
                </a:solidFill>
                <a:latin typeface="Inter"/>
                <a:ea typeface="Inter"/>
                <a:cs typeface="Inter"/>
                <a:sym typeface="Inter"/>
              </a:rPr>
              <a:t>Based on the provided list, what do you think are the two most negative impacts of globalization? Explain.</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Introduction to Globalization (Exemplar)</a:t>
            </a:r>
            <a:endParaRPr sz="1900">
              <a:solidFill>
                <a:schemeClr val="dk1"/>
              </a:solidFill>
              <a:latin typeface="Halant"/>
              <a:ea typeface="Halant"/>
              <a:cs typeface="Halant"/>
              <a:sym typeface="Halant"/>
            </a:endParaRPr>
          </a:p>
        </p:txBody>
      </p:sp>
      <p:pic>
        <p:nvPicPr>
          <p:cNvPr id="75" name="Google Shape;7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9" name="Google Shape;79;p15"/>
          <p:cNvSpPr txBox="1"/>
          <p:nvPr/>
        </p:nvSpPr>
        <p:spPr>
          <a:xfrm>
            <a:off x="353725" y="655300"/>
            <a:ext cx="7107300" cy="914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Go to the </a:t>
            </a:r>
            <a:r>
              <a:rPr lang="en" sz="1200" u="sng">
                <a:solidFill>
                  <a:schemeClr val="hlink"/>
                </a:solidFill>
                <a:latin typeface="Halant"/>
                <a:ea typeface="Halant"/>
                <a:cs typeface="Halant"/>
                <a:sym typeface="Halant"/>
                <a:hlinkClick r:id="rId5"/>
              </a:rPr>
              <a:t>BBC Bitesize Page about Globalization </a:t>
            </a:r>
            <a:r>
              <a:rPr lang="en" sz="1200">
                <a:solidFill>
                  <a:schemeClr val="dk1"/>
                </a:solidFill>
                <a:latin typeface="Halant"/>
                <a:ea typeface="Halant"/>
                <a:cs typeface="Halant"/>
                <a:sym typeface="Halant"/>
              </a:rPr>
              <a:t>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What is Globalisation?</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Say-it-in-6: Summarize globalization.</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Global connectivity shaping economies, culture, politics </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Developments in Technology: Transport</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2"/>
            </a:pPr>
            <a:r>
              <a:rPr lang="en" sz="1200">
                <a:solidFill>
                  <a:schemeClr val="dk1"/>
                </a:solidFill>
                <a:latin typeface="Inter"/>
                <a:ea typeface="Inter"/>
                <a:cs typeface="Inter"/>
                <a:sym typeface="Inter"/>
              </a:rPr>
              <a:t>Create your own timeline of transportation technological advancements. For each of the advancements, explain in your own words how the technology increased human connectivity (and eventually globalization).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3"/>
            </a:pPr>
            <a:r>
              <a:rPr lang="en" sz="1200">
                <a:solidFill>
                  <a:schemeClr val="dk1"/>
                </a:solidFill>
                <a:latin typeface="Inter"/>
                <a:ea typeface="Inter"/>
                <a:cs typeface="Inter"/>
                <a:sym typeface="Inter"/>
              </a:rPr>
              <a:t>Reflection: Which transportation tech do you think had the biggest impact on globalization? Why?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I think the transportation that had the largest impact on globalization was the steam engines and steam railroads because they made it possible to efficiently connect large empires over land and move people and goods quickly.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Developments in Technology: Communication</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4"/>
            </a:pPr>
            <a:r>
              <a:rPr lang="en" sz="1200">
                <a:solidFill>
                  <a:schemeClr val="dk1"/>
                </a:solidFill>
                <a:latin typeface="Inter"/>
                <a:ea typeface="Inter"/>
                <a:cs typeface="Inter"/>
                <a:sym typeface="Inter"/>
              </a:rPr>
              <a:t>Explain how two different types of communication technologies have impacted globalization.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The internet has enabled people and companies to communicate instantaneously. As a result, they can also conduct research and reach far away audiences.</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Mobile phones have also increased the ease and timeliness of communication and provide access to the internet for large numbers of the population.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startAt="5"/>
            </a:pPr>
            <a:r>
              <a:rPr lang="en" sz="1200">
                <a:solidFill>
                  <a:schemeClr val="dk1"/>
                </a:solidFill>
                <a:latin typeface="Inter"/>
                <a:ea typeface="Inter"/>
                <a:cs typeface="Inter"/>
                <a:sym typeface="Inter"/>
              </a:rPr>
              <a:t>Explain what a TNC is and how technology has impacted their development.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Transnational companies have increased the ways in which different countries and people are connected under one business. Communication technologies make it easy for instantaneous communication, making it possible to monitor a business in a headquarters in one country while having different workforces around the world.</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80" name="Google Shape;80;p15"/>
          <p:cNvSpPr txBox="1"/>
          <p:nvPr/>
        </p:nvSpPr>
        <p:spPr>
          <a:xfrm>
            <a:off x="353725" y="3234650"/>
            <a:ext cx="1839900" cy="10806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Horses and carriages used since the invention of the wheel and made it possible to more easily transport goods and people.</a:t>
            </a:r>
            <a:endParaRPr b="1" sz="1000">
              <a:solidFill>
                <a:srgbClr val="E95C3D"/>
              </a:solidFill>
              <a:latin typeface="Inter"/>
              <a:ea typeface="Inter"/>
              <a:cs typeface="Inter"/>
              <a:sym typeface="Inter"/>
            </a:endParaRPr>
          </a:p>
        </p:txBody>
      </p:sp>
      <p:sp>
        <p:nvSpPr>
          <p:cNvPr id="81" name="Google Shape;81;p15"/>
          <p:cNvSpPr txBox="1"/>
          <p:nvPr/>
        </p:nvSpPr>
        <p:spPr>
          <a:xfrm>
            <a:off x="2563525" y="3234650"/>
            <a:ext cx="1839900" cy="10806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900">
                <a:solidFill>
                  <a:srgbClr val="E95C3D"/>
                </a:solidFill>
                <a:latin typeface="Inter"/>
                <a:ea typeface="Inter"/>
                <a:cs typeface="Inter"/>
                <a:sym typeface="Inter"/>
              </a:rPr>
              <a:t>Ships changed the way that the world was connected. They were connected to both trade and exploration, leading to expansion of major empires overseas.</a:t>
            </a:r>
            <a:endParaRPr b="1" sz="900">
              <a:solidFill>
                <a:srgbClr val="E95C3D"/>
              </a:solidFill>
              <a:latin typeface="Inter"/>
              <a:ea typeface="Inter"/>
              <a:cs typeface="Inter"/>
              <a:sym typeface="Inter"/>
            </a:endParaRPr>
          </a:p>
        </p:txBody>
      </p:sp>
      <p:sp>
        <p:nvSpPr>
          <p:cNvPr id="82" name="Google Shape;82;p15"/>
          <p:cNvSpPr txBox="1"/>
          <p:nvPr/>
        </p:nvSpPr>
        <p:spPr>
          <a:xfrm>
            <a:off x="4925725" y="3234650"/>
            <a:ext cx="1839900" cy="10806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steam engine and steam railroads connected empires across large land areas much more efficiently after the industrial revolution.</a:t>
            </a:r>
            <a:endParaRPr b="1" sz="1000">
              <a:solidFill>
                <a:srgbClr val="E95C3D"/>
              </a:solidFill>
              <a:latin typeface="Inter"/>
              <a:ea typeface="Inter"/>
              <a:cs typeface="Inter"/>
              <a:sym typeface="Inter"/>
            </a:endParaRPr>
          </a:p>
        </p:txBody>
      </p:sp>
      <p:sp>
        <p:nvSpPr>
          <p:cNvPr id="83" name="Google Shape;83;p15"/>
          <p:cNvSpPr txBox="1"/>
          <p:nvPr/>
        </p:nvSpPr>
        <p:spPr>
          <a:xfrm>
            <a:off x="5382925" y="4453850"/>
            <a:ext cx="1839900" cy="10806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800">
                <a:solidFill>
                  <a:srgbClr val="E95C3D"/>
                </a:solidFill>
                <a:latin typeface="Inter"/>
                <a:ea typeface="Inter"/>
                <a:cs typeface="Inter"/>
                <a:sym typeface="Inter"/>
              </a:rPr>
              <a:t>Large-scale lorries were invented as a result of the world wars, which created a demand for moving goods quickly from ports to inland areas. Once motorways were invented in 1958, this made places quickly and easily accessible by land.</a:t>
            </a:r>
            <a:endParaRPr b="1" sz="800">
              <a:solidFill>
                <a:srgbClr val="E95C3D"/>
              </a:solidFill>
              <a:latin typeface="Inter"/>
              <a:ea typeface="Inter"/>
              <a:cs typeface="Inter"/>
              <a:sym typeface="Inter"/>
            </a:endParaRPr>
          </a:p>
        </p:txBody>
      </p:sp>
      <p:sp>
        <p:nvSpPr>
          <p:cNvPr id="84" name="Google Shape;84;p15"/>
          <p:cNvSpPr txBox="1"/>
          <p:nvPr/>
        </p:nvSpPr>
        <p:spPr>
          <a:xfrm>
            <a:off x="2944525" y="4453850"/>
            <a:ext cx="1839900" cy="10806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The early 1950s brought container ships into being. This helped link economies and people more efficiently overseas.</a:t>
            </a:r>
            <a:endParaRPr b="1" sz="1000">
              <a:solidFill>
                <a:srgbClr val="E95C3D"/>
              </a:solidFill>
              <a:latin typeface="Inter"/>
              <a:ea typeface="Inter"/>
              <a:cs typeface="Inter"/>
              <a:sym typeface="Inter"/>
            </a:endParaRPr>
          </a:p>
        </p:txBody>
      </p:sp>
      <p:sp>
        <p:nvSpPr>
          <p:cNvPr id="85" name="Google Shape;85;p15"/>
          <p:cNvSpPr txBox="1"/>
          <p:nvPr/>
        </p:nvSpPr>
        <p:spPr>
          <a:xfrm>
            <a:off x="506125" y="4453850"/>
            <a:ext cx="1839900" cy="10806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E95C3D"/>
                </a:solidFill>
                <a:latin typeface="Inter"/>
                <a:ea typeface="Inter"/>
                <a:cs typeface="Inter"/>
                <a:sym typeface="Inter"/>
              </a:rPr>
              <a:t>In the 1970s larger planes such as the Boeing 747 made it easier to transport goods by air.</a:t>
            </a:r>
            <a:endParaRPr b="1" sz="1000">
              <a:solidFill>
                <a:srgbClr val="E95C3D"/>
              </a:solidFill>
              <a:latin typeface="Inter"/>
              <a:ea typeface="Inter"/>
              <a:cs typeface="Inter"/>
              <a:sym typeface="Inter"/>
            </a:endParaRPr>
          </a:p>
        </p:txBody>
      </p:sp>
      <p:cxnSp>
        <p:nvCxnSpPr>
          <p:cNvPr id="86" name="Google Shape;86;p15"/>
          <p:cNvCxnSpPr>
            <a:endCxn id="81" idx="1"/>
          </p:cNvCxnSpPr>
          <p:nvPr/>
        </p:nvCxnSpPr>
        <p:spPr>
          <a:xfrm flipH="1" rot="10800000">
            <a:off x="2188225" y="3774950"/>
            <a:ext cx="375300" cy="22200"/>
          </a:xfrm>
          <a:prstGeom prst="straightConnector1">
            <a:avLst/>
          </a:prstGeom>
          <a:noFill/>
          <a:ln cap="flat" cmpd="sng" w="9525">
            <a:solidFill>
              <a:schemeClr val="dk2"/>
            </a:solidFill>
            <a:prstDash val="solid"/>
            <a:round/>
            <a:headEnd len="med" w="med" type="none"/>
            <a:tailEnd len="med" w="med" type="triangle"/>
          </a:ln>
        </p:spPr>
      </p:cxnSp>
      <p:cxnSp>
        <p:nvCxnSpPr>
          <p:cNvPr id="87" name="Google Shape;87;p15"/>
          <p:cNvCxnSpPr>
            <a:stCxn id="81" idx="3"/>
            <a:endCxn id="82" idx="1"/>
          </p:cNvCxnSpPr>
          <p:nvPr/>
        </p:nvCxnSpPr>
        <p:spPr>
          <a:xfrm>
            <a:off x="4403425" y="3774950"/>
            <a:ext cx="522300" cy="0"/>
          </a:xfrm>
          <a:prstGeom prst="straightConnector1">
            <a:avLst/>
          </a:prstGeom>
          <a:noFill/>
          <a:ln cap="flat" cmpd="sng" w="9525">
            <a:solidFill>
              <a:schemeClr val="dk2"/>
            </a:solidFill>
            <a:prstDash val="solid"/>
            <a:round/>
            <a:headEnd len="med" w="med" type="none"/>
            <a:tailEnd len="med" w="med" type="triangle"/>
          </a:ln>
        </p:spPr>
      </p:cxnSp>
      <p:cxnSp>
        <p:nvCxnSpPr>
          <p:cNvPr id="88" name="Google Shape;88;p15"/>
          <p:cNvCxnSpPr>
            <a:stCxn id="82" idx="3"/>
            <a:endCxn id="83" idx="3"/>
          </p:cNvCxnSpPr>
          <p:nvPr/>
        </p:nvCxnSpPr>
        <p:spPr>
          <a:xfrm>
            <a:off x="6765625" y="3774950"/>
            <a:ext cx="457200" cy="1219200"/>
          </a:xfrm>
          <a:prstGeom prst="bentConnector3">
            <a:avLst>
              <a:gd fmla="val 152083" name="adj1"/>
            </a:avLst>
          </a:prstGeom>
          <a:noFill/>
          <a:ln cap="flat" cmpd="sng" w="9525">
            <a:solidFill>
              <a:schemeClr val="dk2"/>
            </a:solidFill>
            <a:prstDash val="solid"/>
            <a:round/>
            <a:headEnd len="med" w="med" type="none"/>
            <a:tailEnd len="med" w="med" type="none"/>
          </a:ln>
        </p:spPr>
      </p:cxnSp>
      <p:cxnSp>
        <p:nvCxnSpPr>
          <p:cNvPr id="89" name="Google Shape;89;p15"/>
          <p:cNvCxnSpPr>
            <a:stCxn id="83" idx="1"/>
            <a:endCxn id="84" idx="3"/>
          </p:cNvCxnSpPr>
          <p:nvPr/>
        </p:nvCxnSpPr>
        <p:spPr>
          <a:xfrm rot="10800000">
            <a:off x="4784425" y="4994150"/>
            <a:ext cx="598500" cy="0"/>
          </a:xfrm>
          <a:prstGeom prst="straightConnector1">
            <a:avLst/>
          </a:prstGeom>
          <a:noFill/>
          <a:ln cap="flat" cmpd="sng" w="9525">
            <a:solidFill>
              <a:schemeClr val="dk2"/>
            </a:solidFill>
            <a:prstDash val="solid"/>
            <a:round/>
            <a:headEnd len="med" w="med" type="none"/>
            <a:tailEnd len="med" w="med" type="triangle"/>
          </a:ln>
        </p:spPr>
      </p:cxnSp>
      <p:cxnSp>
        <p:nvCxnSpPr>
          <p:cNvPr id="90" name="Google Shape;90;p15"/>
          <p:cNvCxnSpPr>
            <a:endCxn id="85" idx="3"/>
          </p:cNvCxnSpPr>
          <p:nvPr/>
        </p:nvCxnSpPr>
        <p:spPr>
          <a:xfrm flipH="1">
            <a:off x="2346025" y="4982450"/>
            <a:ext cx="571500" cy="117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sp>
        <p:nvSpPr>
          <p:cNvPr id="95" name="Google Shape;95;p1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Introduction to Globalization (Exemplar)</a:t>
            </a:r>
            <a:endParaRPr sz="1900">
              <a:solidFill>
                <a:schemeClr val="dk1"/>
              </a:solidFill>
              <a:latin typeface="Halant"/>
              <a:ea typeface="Halant"/>
              <a:cs typeface="Halant"/>
              <a:sym typeface="Halant"/>
            </a:endParaRPr>
          </a:p>
        </p:txBody>
      </p:sp>
      <p:pic>
        <p:nvPicPr>
          <p:cNvPr id="96" name="Google Shape;96;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7" name="Google Shape;97;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8" name="Google Shape;98;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9" name="Google Shape;99;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0" name="Google Shape;100;p16"/>
          <p:cNvSpPr txBox="1"/>
          <p:nvPr/>
        </p:nvSpPr>
        <p:spPr>
          <a:xfrm>
            <a:off x="594300" y="807688"/>
            <a:ext cx="6583800" cy="6307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Government Decisions</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6"/>
            </a:pPr>
            <a:r>
              <a:rPr lang="en" sz="1200">
                <a:solidFill>
                  <a:schemeClr val="dk1"/>
                </a:solidFill>
                <a:latin typeface="Inter"/>
                <a:ea typeface="Inter"/>
                <a:cs typeface="Inter"/>
                <a:sym typeface="Inter"/>
              </a:rPr>
              <a:t>How did government reforms in India impact its involvement in global trade?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India’s involvement in global trade increased significantly in the 1990s when government reforms allowed for more foreign investment. TNCs developed there, boosting the economy and making India one of the leading countries in the world market.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7"/>
            </a:pPr>
            <a:r>
              <a:rPr lang="en" sz="1200">
                <a:solidFill>
                  <a:schemeClr val="dk1"/>
                </a:solidFill>
                <a:latin typeface="Inter"/>
                <a:ea typeface="Inter"/>
                <a:cs typeface="Inter"/>
                <a:sym typeface="Inter"/>
              </a:rPr>
              <a:t>Explain how partnerships formed between countries can impact economic growth and globalization.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Forming alliances makes it easier and less expensive to trade. For example, the creation of the EU made it significantly easier to move people, goods, and services across borders within the its member countries.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Impacts of Globalisation</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8"/>
            </a:pPr>
            <a:r>
              <a:rPr lang="en" sz="1200">
                <a:solidFill>
                  <a:schemeClr val="dk1"/>
                </a:solidFill>
                <a:latin typeface="Inter"/>
                <a:ea typeface="Inter"/>
                <a:cs typeface="Inter"/>
                <a:sym typeface="Inter"/>
              </a:rPr>
              <a:t>Based on the provided list, what do you think are the two most positive impacts of globalization? Explain.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It is easier to communicate and connect around the world, creating the possibility for a more educated and compassionate population the understands the current events of both their own country and others.</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Ideas and technology can diffuse more easily, making it more possible to have impacts on developing countries that may not have the proper resources to create innovations but need them for their own population.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startAt="9"/>
            </a:pPr>
            <a:r>
              <a:rPr lang="en" sz="1200">
                <a:solidFill>
                  <a:schemeClr val="dk1"/>
                </a:solidFill>
                <a:latin typeface="Inter"/>
                <a:ea typeface="Inter"/>
                <a:cs typeface="Inter"/>
                <a:sym typeface="Inter"/>
              </a:rPr>
              <a:t>Based on the provided list, what do you think are the two most negative impacts of globalization? Explain.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It is easier for wealthy countries to exploit the people of less developed countries through things such as TNCs. Many people are given low pay or work in terrible conditions to produce the goods that consumers are buying around the world.</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Pollution is increasing and becoming more widespread as a result of both increased use of transportation technologies as well as increased production of goods.</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