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5AAFDC2-5722-4C48-A362-D3EAA3E12956}">
  <a:tblStyle styleId="{E5AAFDC2-5722-4C48-A362-D3EAA3E1295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c68b5664e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c68b5664e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bb97de40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bb97de40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c68b5664e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c68b5664e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{E5AAFDC2-5722-4C48-A362-D3EAA3E12956}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{E5AAFDC2-5722-4C48-A362-D3EAA3E12956}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a monetary measure of the total market value of all the final goods and services produced and rendered in a specific time period by a country or countries; a measure used to evaluate the health of a country's economy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“Its name sounds as though it should be self-explanatory.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Product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: things that are produced.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Domestic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: at home.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Gross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: nothing deducted, the opposite of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net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… GDP is just one figure in a full set of accounts for the economy.”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Diane Coyle,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GDP: A Brief But Affectionate History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2015.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Gross Domestic Product</a:t>
            </a:r>
            <a:endParaRPr b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534425" y="2571750"/>
            <a:ext cx="4224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Our World in Data, “Gross Domestic Product”, 2023. CC BY</a:t>
            </a:r>
            <a:endParaRPr sz="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>
            <p:ph idx="2" type="body"/>
          </p:nvPr>
        </p:nvSpPr>
        <p:spPr>
          <a:xfrm>
            <a:off x="477450" y="2977100"/>
            <a:ext cx="2769900" cy="112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NOTICE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>
            <p:ph idx="2" type="body"/>
          </p:nvPr>
        </p:nvSpPr>
        <p:spPr>
          <a:xfrm>
            <a:off x="3187800" y="2977100"/>
            <a:ext cx="2769900" cy="112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WONDER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What questions do you have about these images?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6"/>
          <p:cNvSpPr txBox="1"/>
          <p:nvPr>
            <p:ph idx="2" type="body"/>
          </p:nvPr>
        </p:nvSpPr>
        <p:spPr>
          <a:xfrm>
            <a:off x="6005125" y="2977100"/>
            <a:ext cx="2769900" cy="112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THINK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What do you suppose is going on these images?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4756675" y="2571750"/>
            <a:ext cx="3854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Our World in Data, “</a:t>
            </a:r>
            <a:r>
              <a:rPr lang="en" sz="900">
                <a:solidFill>
                  <a:schemeClr val="dk1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Self-reported life satisfaction vs. GDP per capita,” 2024. CC-BY</a:t>
            </a:r>
            <a:endParaRPr sz="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81" name="Google Shape;81;p16" title="gdp-worldbank.png"/>
          <p:cNvPicPr preferRelativeResize="0"/>
          <p:nvPr/>
        </p:nvPicPr>
        <p:blipFill rotWithShape="1">
          <a:blip r:embed="rId3">
            <a:alphaModFix/>
          </a:blip>
          <a:srcRect b="26519" l="0" r="0" t="0"/>
          <a:stretch/>
        </p:blipFill>
        <p:spPr>
          <a:xfrm>
            <a:off x="440325" y="84500"/>
            <a:ext cx="4046725" cy="2574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 title="gdp-vs-happiness.png"/>
          <p:cNvPicPr preferRelativeResize="0"/>
          <p:nvPr/>
        </p:nvPicPr>
        <p:blipFill rotWithShape="1">
          <a:blip r:embed="rId4">
            <a:alphaModFix/>
          </a:blip>
          <a:srcRect b="35316" l="0" r="0" t="0"/>
          <a:stretch/>
        </p:blipFill>
        <p:spPr>
          <a:xfrm>
            <a:off x="4604200" y="118450"/>
            <a:ext cx="4100977" cy="2506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