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Lst>
  <p:sldSz cy="10058400" cx="7772400"/>
  <p:notesSz cx="6858000" cy="9144000"/>
  <p:embeddedFontLst>
    <p:embeddedFont>
      <p:font typeface="Halant"/>
      <p:regular r:id="rId14"/>
      <p:bold r:id="rId15"/>
    </p:embeddedFont>
    <p:embeddedFont>
      <p:font typeface="Inter"/>
      <p:regular r:id="rId16"/>
      <p:bold r:id="rId17"/>
      <p:italic r:id="rId18"/>
      <p:boldItalic r:id="rId19"/>
    </p:embeddedFont>
    <p:embeddedFont>
      <p:font typeface="Plus Jakarta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C85D9E1-C5EF-49D2-A546-B38682222E88}">
  <a:tblStyle styleId="{FC85D9E1-C5EF-49D2-A546-B38682222E88}"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regular.fntdata"/><Relationship Id="rId11" Type="http://schemas.openxmlformats.org/officeDocument/2006/relationships/slide" Target="slides/slide4.xml"/><Relationship Id="rId22" Type="http://schemas.openxmlformats.org/officeDocument/2006/relationships/font" Target="fonts/PlusJakartaSans-italic.fntdata"/><Relationship Id="rId10" Type="http://schemas.openxmlformats.org/officeDocument/2006/relationships/slide" Target="slides/slide3.xml"/><Relationship Id="rId21" Type="http://schemas.openxmlformats.org/officeDocument/2006/relationships/font" Target="fonts/PlusJakartaSans-bold.fntdata"/><Relationship Id="rId13" Type="http://schemas.openxmlformats.org/officeDocument/2006/relationships/slide" Target="slides/slide6.xml"/><Relationship Id="rId12" Type="http://schemas.openxmlformats.org/officeDocument/2006/relationships/slide" Target="slides/slide5.xml"/><Relationship Id="rId23" Type="http://schemas.openxmlformats.org/officeDocument/2006/relationships/font" Target="fonts/PlusJakartaSans-bold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5" Type="http://schemas.openxmlformats.org/officeDocument/2006/relationships/slideMaster" Target="slideMasters/slideMaster1.xml"/><Relationship Id="rId19" Type="http://schemas.openxmlformats.org/officeDocument/2006/relationships/font" Target="fonts/Inter-boldItalic.fntdata"/><Relationship Id="rId6" Type="http://schemas.openxmlformats.org/officeDocument/2006/relationships/slideMaster" Target="slideMasters/slideMaster2.xml"/><Relationship Id="rId18" Type="http://schemas.openxmlformats.org/officeDocument/2006/relationships/font" Target="fonts/Inter-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46496029a9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46496029a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04f0534b06_0_13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04f0534b06_0_1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04f0534b06_0_6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04f0534b06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36d1777204b_0_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36d1777204b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3564dd73320_0_3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3564dd73320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36d17c80f04_0_6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36d17c80f04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hyperlink" Target="https://upgrader.gapminder.org/t/2020-sustainable-development-misconception-study?tab=q"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hyperlink" Target="https://sdgs.un.org/goals/goal8#overview" TargetMode="External"/><Relationship Id="rId6" Type="http://schemas.openxmlformats.org/officeDocument/2006/relationships/hyperlink" Target="https://unstats.un.org/sdgs/report/2024/unlockin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hyperlink" Target="https://unstats.un.org/sdgs/report/2024/unlocking/" TargetMode="External"/><Relationship Id="rId6"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hyperlink" Target="https://upgrader.gapminder.org/t/2020-sustainable-development-misconception-study?tab=q"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hyperlink" Target="https://sdgs.un.org/goals/goal8#overview" TargetMode="External"/><Relationship Id="rId6" Type="http://schemas.openxmlformats.org/officeDocument/2006/relationships/hyperlink" Target="https://unstats.un.org/sdgs/report/2024/unlocking/"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hyperlink" Target="https://unstats.un.org/sdgs/report/2024/unlocking/" TargetMode="External"/><Relationship Id="rId6"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Social &amp; Economic Development</a:t>
            </a:r>
            <a:r>
              <a:rPr lang="en" sz="2000">
                <a:solidFill>
                  <a:schemeClr val="dk1"/>
                </a:solidFill>
                <a:latin typeface="Halant"/>
                <a:ea typeface="Halant"/>
                <a:cs typeface="Halant"/>
                <a:sym typeface="Halant"/>
              </a:rPr>
              <a:t> Guided Notes</a:t>
            </a:r>
            <a:endParaRPr sz="2000">
              <a:solidFill>
                <a:schemeClr val="dk1"/>
              </a:solidFill>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4" name="Google Shape;104;p25"/>
          <p:cNvSpPr txBox="1"/>
          <p:nvPr/>
        </p:nvSpPr>
        <p:spPr>
          <a:xfrm>
            <a:off x="338625" y="883900"/>
            <a:ext cx="7112400" cy="49872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Answer the following questions while you </a:t>
            </a:r>
            <a:r>
              <a:rPr lang="en" sz="1200">
                <a:solidFill>
                  <a:schemeClr val="dk1"/>
                </a:solidFill>
                <a:latin typeface="Halant"/>
                <a:ea typeface="Halant"/>
                <a:cs typeface="Halant"/>
                <a:sym typeface="Halant"/>
              </a:rPr>
              <a:t>listen</a:t>
            </a:r>
            <a:r>
              <a:rPr lang="en" sz="1200">
                <a:solidFill>
                  <a:schemeClr val="dk1"/>
                </a:solidFill>
                <a:latin typeface="Halant"/>
                <a:ea typeface="Halant"/>
                <a:cs typeface="Halant"/>
                <a:sym typeface="Halant"/>
              </a:rPr>
              <a:t> to the introduction presentation about the UN’s Sustainable Development Goals (SDGs).</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Explain how you think social and </a:t>
            </a:r>
            <a:r>
              <a:rPr lang="en" sz="1200">
                <a:solidFill>
                  <a:schemeClr val="dk1"/>
                </a:solidFill>
                <a:latin typeface="Inter"/>
                <a:ea typeface="Inter"/>
                <a:cs typeface="Inter"/>
                <a:sym typeface="Inter"/>
              </a:rPr>
              <a:t>economic development go hand-in-hand when evaluating a country’s progress.</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Define the measurements of socioeconomic development in a Say-it-in-6.</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GDP:</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HDI:</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GDI:</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Explain the UN’s Sustainable Development Goals in your own words.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Use the </a:t>
            </a:r>
            <a:r>
              <a:rPr lang="en" sz="1200" u="sng">
                <a:solidFill>
                  <a:schemeClr val="hlink"/>
                </a:solidFill>
                <a:latin typeface="Inter"/>
                <a:ea typeface="Inter"/>
                <a:cs typeface="Inter"/>
                <a:sym typeface="Inter"/>
                <a:hlinkClick r:id="rId5"/>
              </a:rPr>
              <a:t>Gapminder website to take a short quiz about misconceptions about the UN’s SDGs.</a:t>
            </a:r>
            <a:r>
              <a:rPr lang="en" sz="1200">
                <a:solidFill>
                  <a:schemeClr val="dk1"/>
                </a:solidFill>
                <a:latin typeface="Inter"/>
                <a:ea typeface="Inter"/>
                <a:cs typeface="Inter"/>
                <a:sym typeface="Inter"/>
              </a:rPr>
              <a:t> Once you click on the link, click on “test yourself” to see what you know! After completing the quiz, click on the small “x” on the top right corner so you can look over your results. Fill out the chart below based on your answers.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105" name="Google Shape;105;p25"/>
          <p:cNvGraphicFramePr/>
          <p:nvPr/>
        </p:nvGraphicFramePr>
        <p:xfrm>
          <a:off x="952500" y="5558425"/>
          <a:ext cx="3000000" cy="3000000"/>
        </p:xfrm>
        <a:graphic>
          <a:graphicData uri="http://schemas.openxmlformats.org/drawingml/2006/table">
            <a:tbl>
              <a:tblPr>
                <a:noFill/>
                <a:tableStyleId>{FC85D9E1-C5EF-49D2-A546-B38682222E88}</a:tableStyleId>
              </a:tblPr>
              <a:tblGrid>
                <a:gridCol w="2933700"/>
                <a:gridCol w="2933700"/>
              </a:tblGrid>
              <a:tr h="236475">
                <a:tc>
                  <a:txBody>
                    <a:bodyPr/>
                    <a:lstStyle/>
                    <a:p>
                      <a:pPr indent="0" lvl="0" marL="0" rtl="0" algn="l">
                        <a:spcBef>
                          <a:spcPts val="0"/>
                        </a:spcBef>
                        <a:spcAft>
                          <a:spcPts val="0"/>
                        </a:spcAft>
                        <a:buNone/>
                      </a:pPr>
                      <a:r>
                        <a:rPr lang="en" sz="1200">
                          <a:latin typeface="Inter"/>
                          <a:ea typeface="Inter"/>
                          <a:cs typeface="Inter"/>
                          <a:sym typeface="Inter"/>
                        </a:rPr>
                        <a:t>What was your score?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______/18</a:t>
                      </a:r>
                      <a:endParaRPr sz="1200">
                        <a:latin typeface="Inter"/>
                        <a:ea typeface="Inter"/>
                        <a:cs typeface="Inter"/>
                        <a:sym typeface="Inter"/>
                      </a:endParaRPr>
                    </a:p>
                  </a:txBody>
                  <a:tcPr marT="91425" marB="91425" marR="91425" marL="91425"/>
                </a:tc>
              </a:tr>
              <a:tr h="2496925">
                <a:tc>
                  <a:txBody>
                    <a:bodyPr/>
                    <a:lstStyle/>
                    <a:p>
                      <a:pPr indent="0" lvl="0" marL="0" rtl="0" algn="l">
                        <a:spcBef>
                          <a:spcPts val="0"/>
                        </a:spcBef>
                        <a:spcAft>
                          <a:spcPts val="0"/>
                        </a:spcAft>
                        <a:buNone/>
                      </a:pPr>
                      <a:r>
                        <a:rPr lang="en" sz="1200">
                          <a:latin typeface="Inter"/>
                          <a:ea typeface="Inter"/>
                          <a:cs typeface="Inter"/>
                          <a:sym typeface="Inter"/>
                        </a:rPr>
                        <a:t>Choose one question you got incorrect that surprised you. Click on the “more” button for that question, and answer the following:</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What question?</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What percentage of people get this question wrong?</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Read the “About this misconception” section. Summarize it in your own words. What did you learn?</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907925">
                <a:tc>
                  <a:txBody>
                    <a:bodyPr/>
                    <a:lstStyle/>
                    <a:p>
                      <a:pPr indent="0" lvl="0" marL="0" rtl="0" algn="l">
                        <a:spcBef>
                          <a:spcPts val="0"/>
                        </a:spcBef>
                        <a:spcAft>
                          <a:spcPts val="0"/>
                        </a:spcAft>
                        <a:buNone/>
                      </a:pPr>
                      <a:r>
                        <a:rPr lang="en" sz="1200">
                          <a:latin typeface="Inter"/>
                          <a:ea typeface="Inter"/>
                          <a:cs typeface="Inter"/>
                          <a:sym typeface="Inter"/>
                        </a:rPr>
                        <a:t>Overall, do you feel like the world is making more or less progress than you thought? Why?</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
        <p:nvSpPr>
          <p:cNvPr id="106" name="Google Shape;106;p25"/>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UN SDG 8: Decent Work &amp; Economic Growth</a:t>
            </a:r>
            <a:endParaRPr sz="2000">
              <a:solidFill>
                <a:schemeClr val="dk1"/>
              </a:solidFill>
              <a:latin typeface="Halant"/>
              <a:ea typeface="Halant"/>
              <a:cs typeface="Halant"/>
              <a:sym typeface="Halant"/>
            </a:endParaRPr>
          </a:p>
        </p:txBody>
      </p:sp>
      <p:pic>
        <p:nvPicPr>
          <p:cNvPr id="112" name="Google Shape;112;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3" name="Google Shape;113;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4" name="Google Shape;114;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5" name="Google Shape;115;p2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16" name="Google Shape;116;p26"/>
          <p:cNvSpPr txBox="1"/>
          <p:nvPr/>
        </p:nvSpPr>
        <p:spPr>
          <a:xfrm>
            <a:off x="341925" y="655300"/>
            <a:ext cx="7088700" cy="77577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the </a:t>
            </a:r>
            <a:r>
              <a:rPr lang="en" sz="1200" u="sng">
                <a:solidFill>
                  <a:schemeClr val="hlink"/>
                </a:solidFill>
                <a:latin typeface="Halant"/>
                <a:ea typeface="Halant"/>
                <a:cs typeface="Halant"/>
                <a:sym typeface="Halant"/>
                <a:hlinkClick r:id="rId5"/>
              </a:rPr>
              <a:t>SDG Overview for Goal 8: Promote Sustained, Inclusive and Sustainable Economic Growth, Full and Productive Employment and Decent Work for All</a:t>
            </a:r>
            <a:r>
              <a:rPr lang="en" sz="1200">
                <a:solidFill>
                  <a:schemeClr val="dk1"/>
                </a:solidFill>
                <a:latin typeface="Halant"/>
                <a:ea typeface="Halant"/>
                <a:cs typeface="Halant"/>
                <a:sym typeface="Halant"/>
              </a:rPr>
              <a:t>, look at the infographic and answer the following question: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b="1"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Based on the data highlighted in the infographic, what two trends/ideas stuck with you the most? Why?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the excerpt below from the </a:t>
            </a:r>
            <a:r>
              <a:rPr lang="en" sz="1200" u="sng">
                <a:solidFill>
                  <a:schemeClr val="hlink"/>
                </a:solidFill>
                <a:latin typeface="Halant"/>
                <a:ea typeface="Halant"/>
                <a:cs typeface="Halant"/>
                <a:sym typeface="Halant"/>
                <a:hlinkClick r:id="rId6"/>
              </a:rPr>
              <a:t>2024 UN Sustainable Development Goals Report</a:t>
            </a:r>
            <a:r>
              <a:rPr lang="en" sz="1200">
                <a:solidFill>
                  <a:schemeClr val="dk1"/>
                </a:solidFill>
                <a:latin typeface="Halant"/>
                <a:ea typeface="Halant"/>
                <a:cs typeface="Halant"/>
                <a:sym typeface="Halant"/>
              </a:rPr>
              <a:t> and answer the reflection questions that follow. Then, read more about your SDG by clicking on the Goals Report link and clicking on your assigned SDG icon on the left hand side. Choose one of the graphs or charts that you find most interesting about the progress of that SDG and complete the Quantitative Analysis Graphic Organizer.</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Source: United Nations, 2024 UN Sustainable Development Goals Report- Decent Work &amp; Economic Growth.</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Progress towards Goal 8 faces headwinds from the COVID-19 aftermath, trade tensions, rising debt in developing countries, conflicts and geopolitical strains - collectively threatening global economic growth. While global real GDP per capita growth rebounded in 2021, it slowed in 2022 and is projected to stabilize through 2025.</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 Global unemployment hit a historic low of 5 per cent in 2023 yet persistent roadblocks remain in achieving decent work. Women and youth face higher unemployment rates. Informal employment poses a significant global challenge, with over 2 billion workers in informal jobs lacking social protection in 2023. In the LDCs, and in sub-Saharan Africa and Central and Southern Asia, nearly 9 in 10 workers are informally employed. Alarmingly, over one in five young people are not in education, employment or training (NEET). Compliance with fundamental labour rights has deteriorated.</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Accelerating progress demands sustainable economic policies, support for entrepreneurship and innovation, formalization of the informal economy, safeguards of workers' rights, social justice, and inclusive employment opportunities, especially for women and youth.</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Do you think that the world is on track to accomplish this SDG by 2030? Why or why not?</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you think would be the most impactful course of action to encourage more progress? Why?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0" name="Shape 120"/>
        <p:cNvGrpSpPr/>
        <p:nvPr/>
      </p:nvGrpSpPr>
      <p:grpSpPr>
        <a:xfrm>
          <a:off x="0" y="0"/>
          <a:ext cx="0" cy="0"/>
          <a:chOff x="0" y="0"/>
          <a:chExt cx="0" cy="0"/>
        </a:xfrm>
      </p:grpSpPr>
      <p:sp>
        <p:nvSpPr>
          <p:cNvPr id="121" name="Google Shape;121;p2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Quantitative Analysis</a:t>
            </a:r>
            <a:endParaRPr b="1" sz="2500">
              <a:solidFill>
                <a:schemeClr val="dk1"/>
              </a:solidFill>
              <a:latin typeface="Plus Jakarta Sans"/>
              <a:ea typeface="Plus Jakarta Sans"/>
              <a:cs typeface="Plus Jakarta Sans"/>
              <a:sym typeface="Plus Jakarta Sans"/>
            </a:endParaRPr>
          </a:p>
        </p:txBody>
      </p:sp>
      <p:sp>
        <p:nvSpPr>
          <p:cNvPr id="122" name="Google Shape;122;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500">
              <a:solidFill>
                <a:srgbClr val="666666"/>
              </a:solidFill>
              <a:latin typeface="Inter"/>
              <a:ea typeface="Inter"/>
              <a:cs typeface="Inter"/>
              <a:sym typeface="Inter"/>
            </a:endParaRPr>
          </a:p>
        </p:txBody>
      </p:sp>
      <p:pic>
        <p:nvPicPr>
          <p:cNvPr id="123" name="Google Shape;123;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4" name="Google Shape;124;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5" name="Google Shape;125;p27"/>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26" name="Google Shape;126;p27"/>
          <p:cNvSpPr txBox="1"/>
          <p:nvPr/>
        </p:nvSpPr>
        <p:spPr>
          <a:xfrm>
            <a:off x="468975" y="5736400"/>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a:solidFill>
                  <a:schemeClr val="dk1"/>
                </a:solidFill>
                <a:latin typeface="Inter"/>
                <a:ea typeface="Inter"/>
                <a:cs typeface="Inter"/>
                <a:sym typeface="Inter"/>
              </a:rPr>
              <a:t>Conclusion 1</a:t>
            </a:r>
            <a:endParaRPr>
              <a:solidFill>
                <a:schemeClr val="dk1"/>
              </a:solidFill>
              <a:latin typeface="Inter"/>
              <a:ea typeface="Inter"/>
              <a:cs typeface="Inter"/>
              <a:sym typeface="Inter"/>
            </a:endParaRPr>
          </a:p>
          <a:p>
            <a:pPr indent="0" lvl="0" marL="0" rtl="0" algn="l">
              <a:spcBef>
                <a:spcPts val="0"/>
              </a:spcBef>
              <a:spcAft>
                <a:spcPts val="0"/>
              </a:spcAft>
              <a:buNone/>
            </a:pPr>
            <a:r>
              <a:rPr lang="en" sz="800">
                <a:solidFill>
                  <a:schemeClr val="dk1"/>
                </a:solidFill>
                <a:latin typeface="Inter"/>
                <a:ea typeface="Inter"/>
                <a:cs typeface="Inter"/>
                <a:sym typeface="Inter"/>
              </a:rPr>
              <a:t>Draw one conclusion or inference from the graph or chart. </a:t>
            </a:r>
            <a:endParaRPr sz="800">
              <a:solidFill>
                <a:schemeClr val="dk1"/>
              </a:solidFill>
              <a:latin typeface="Inter"/>
              <a:ea typeface="Inter"/>
              <a:cs typeface="Inter"/>
              <a:sym typeface="Inter"/>
            </a:endParaRPr>
          </a:p>
        </p:txBody>
      </p:sp>
      <p:sp>
        <p:nvSpPr>
          <p:cNvPr id="127" name="Google Shape;127;p27"/>
          <p:cNvSpPr txBox="1"/>
          <p:nvPr/>
        </p:nvSpPr>
        <p:spPr>
          <a:xfrm>
            <a:off x="2379038" y="4617950"/>
            <a:ext cx="3136500" cy="432000"/>
          </a:xfrm>
          <a:prstGeom prst="rect">
            <a:avLst/>
          </a:prstGeom>
          <a:noFill/>
          <a:ln cap="flat" cmpd="sng" w="9525">
            <a:solidFill>
              <a:schemeClr val="dk1"/>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2400">
                <a:latin typeface="Plus Jakarta Sans"/>
                <a:ea typeface="Plus Jakarta Sans"/>
                <a:cs typeface="Plus Jakarta Sans"/>
                <a:sym typeface="Plus Jakarta Sans"/>
              </a:rPr>
              <a:t>Conclusions</a:t>
            </a:r>
            <a:endParaRPr b="1" sz="2400">
              <a:latin typeface="Plus Jakarta Sans"/>
              <a:ea typeface="Plus Jakarta Sans"/>
              <a:cs typeface="Plus Jakarta Sans"/>
              <a:sym typeface="Plus Jakarta Sans"/>
            </a:endParaRPr>
          </a:p>
        </p:txBody>
      </p:sp>
      <p:sp>
        <p:nvSpPr>
          <p:cNvPr id="128" name="Google Shape;128;p27"/>
          <p:cNvSpPr txBox="1"/>
          <p:nvPr/>
        </p:nvSpPr>
        <p:spPr>
          <a:xfrm>
            <a:off x="2905350" y="5736400"/>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Conclusion 2</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800">
                <a:solidFill>
                  <a:schemeClr val="dk1"/>
                </a:solidFill>
                <a:latin typeface="Inter"/>
                <a:ea typeface="Inter"/>
                <a:cs typeface="Inter"/>
                <a:sym typeface="Inter"/>
              </a:rPr>
              <a:t>Draw another conclusion or inference from the graph or chart. </a:t>
            </a:r>
            <a:endParaRPr b="1" sz="1800">
              <a:solidFill>
                <a:schemeClr val="dk1"/>
              </a:solidFill>
              <a:latin typeface="Inter"/>
              <a:ea typeface="Inter"/>
              <a:cs typeface="Inter"/>
              <a:sym typeface="Inter"/>
            </a:endParaRPr>
          </a:p>
        </p:txBody>
      </p:sp>
      <p:sp>
        <p:nvSpPr>
          <p:cNvPr id="129" name="Google Shape;129;p27"/>
          <p:cNvSpPr txBox="1"/>
          <p:nvPr/>
        </p:nvSpPr>
        <p:spPr>
          <a:xfrm>
            <a:off x="5341750" y="5736401"/>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Conclusion 3</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800">
                <a:solidFill>
                  <a:schemeClr val="dk1"/>
                </a:solidFill>
                <a:latin typeface="Inter"/>
                <a:ea typeface="Inter"/>
                <a:cs typeface="Inter"/>
                <a:sym typeface="Inter"/>
              </a:rPr>
              <a:t>Draw a third conclusion or inference from the graph or chart. </a:t>
            </a:r>
            <a:endParaRPr b="1" sz="1800">
              <a:solidFill>
                <a:schemeClr val="dk1"/>
              </a:solidFill>
              <a:latin typeface="Inter"/>
              <a:ea typeface="Inter"/>
              <a:cs typeface="Inter"/>
              <a:sym typeface="Inter"/>
            </a:endParaRPr>
          </a:p>
        </p:txBody>
      </p:sp>
      <p:sp>
        <p:nvSpPr>
          <p:cNvPr id="130" name="Google Shape;130;p27"/>
          <p:cNvSpPr/>
          <p:nvPr/>
        </p:nvSpPr>
        <p:spPr>
          <a:xfrm rot="-5400000">
            <a:off x="3595113" y="2783925"/>
            <a:ext cx="582000" cy="5218500"/>
          </a:xfrm>
          <a:prstGeom prst="rightBrace">
            <a:avLst>
              <a:gd fmla="val 50000" name="adj1"/>
              <a:gd fmla="val 50000"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31" name="Google Shape;131;p27"/>
          <p:cNvSpPr txBox="1"/>
          <p:nvPr/>
        </p:nvSpPr>
        <p:spPr>
          <a:xfrm>
            <a:off x="368596" y="8274588"/>
            <a:ext cx="71574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200">
                <a:latin typeface="Inter"/>
                <a:ea typeface="Inter"/>
                <a:cs typeface="Inter"/>
                <a:sym typeface="Inter"/>
              </a:rPr>
              <a:t>What is missing from the data and how that might limit the reliability of the conclusions?</a:t>
            </a:r>
            <a:endParaRPr sz="1200">
              <a:latin typeface="Inter"/>
              <a:ea typeface="Inter"/>
              <a:cs typeface="Inter"/>
              <a:sym typeface="Inter"/>
            </a:endParaRPr>
          </a:p>
        </p:txBody>
      </p:sp>
      <p:sp>
        <p:nvSpPr>
          <p:cNvPr id="132" name="Google Shape;132;p27"/>
          <p:cNvSpPr txBox="1"/>
          <p:nvPr/>
        </p:nvSpPr>
        <p:spPr>
          <a:xfrm>
            <a:off x="469050" y="2390700"/>
            <a:ext cx="68343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What issue or information is the chart or graph addressing?</a:t>
            </a:r>
            <a:endParaRPr sz="1300">
              <a:latin typeface="Inter"/>
              <a:ea typeface="Inter"/>
              <a:cs typeface="Inter"/>
              <a:sym typeface="Inter"/>
            </a:endParaRPr>
          </a:p>
        </p:txBody>
      </p:sp>
      <p:sp>
        <p:nvSpPr>
          <p:cNvPr id="133" name="Google Shape;133;p27"/>
          <p:cNvSpPr txBox="1"/>
          <p:nvPr/>
        </p:nvSpPr>
        <p:spPr>
          <a:xfrm>
            <a:off x="469175" y="3498525"/>
            <a:ext cx="68343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List the identifiable variables</a:t>
            </a:r>
            <a:r>
              <a:rPr lang="en" sz="1300">
                <a:latin typeface="Inter"/>
                <a:ea typeface="Inter"/>
                <a:cs typeface="Inter"/>
                <a:sym typeface="Inter"/>
              </a:rPr>
              <a:t> in the chart</a:t>
            </a:r>
            <a:endParaRPr sz="1300">
              <a:latin typeface="Inter"/>
              <a:ea typeface="Inter"/>
              <a:cs typeface="Inter"/>
              <a:sym typeface="Inter"/>
            </a:endParaRPr>
          </a:p>
        </p:txBody>
      </p:sp>
      <p:sp>
        <p:nvSpPr>
          <p:cNvPr id="134" name="Google Shape;134;p27"/>
          <p:cNvSpPr txBox="1"/>
          <p:nvPr/>
        </p:nvSpPr>
        <p:spPr>
          <a:xfrm>
            <a:off x="1270825" y="937000"/>
            <a:ext cx="6151500" cy="1259100"/>
          </a:xfrm>
          <a:prstGeom prst="rect">
            <a:avLst/>
          </a:prstGeom>
          <a:noFill/>
          <a:ln>
            <a:noFill/>
          </a:ln>
        </p:spPr>
        <p:txBody>
          <a:bodyPr anchorCtr="0" anchor="t"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Choose a graph from the </a:t>
            </a:r>
            <a:r>
              <a:rPr lang="en" sz="1200" u="sng">
                <a:solidFill>
                  <a:srgbClr val="0097A7"/>
                </a:solidFill>
                <a:latin typeface="Plus Jakarta Sans"/>
                <a:ea typeface="Plus Jakarta Sans"/>
                <a:cs typeface="Plus Jakarta Sans"/>
                <a:sym typeface="Plus Jakarta Sans"/>
                <a:hlinkClick r:id="rId5">
                  <a:extLst>
                    <a:ext uri="{A12FA001-AC4F-418D-AE19-62706E023703}">
                      <ahyp:hlinkClr val="tx"/>
                    </a:ext>
                  </a:extLst>
                </a:hlinkClick>
              </a:rPr>
              <a:t>2024 UN SDG Report</a:t>
            </a:r>
            <a:r>
              <a:rPr lang="en" sz="1200">
                <a:latin typeface="Plus Jakarta Sans"/>
                <a:ea typeface="Plus Jakarta Sans"/>
                <a:cs typeface="Plus Jakarta Sans"/>
                <a:sym typeface="Plus Jakarta Sans"/>
              </a:rPr>
              <a:t>. First identify the variables that are being displayed and draw three conclusions about the information presented. As you examine the data, consider what the numbers are telling you about trends, relationships, or differences, and think about the implications these conclusions might have.</a:t>
            </a:r>
            <a:endParaRPr sz="1200">
              <a:latin typeface="Plus Jakarta Sans"/>
              <a:ea typeface="Plus Jakarta Sans"/>
              <a:cs typeface="Plus Jakarta Sans"/>
              <a:sym typeface="Plus Jakarta Sans"/>
            </a:endParaRPr>
          </a:p>
          <a:p>
            <a:pPr indent="0" lvl="0" marL="0" rtl="0" algn="l">
              <a:spcBef>
                <a:spcPts val="0"/>
              </a:spcBef>
              <a:spcAft>
                <a:spcPts val="0"/>
              </a:spcAft>
              <a:buNone/>
            </a:pPr>
            <a:r>
              <a:t/>
            </a:r>
            <a:endParaRPr sz="1200">
              <a:latin typeface="Plus Jakarta Sans"/>
              <a:ea typeface="Plus Jakarta Sans"/>
              <a:cs typeface="Plus Jakarta Sans"/>
              <a:sym typeface="Plus Jakarta Sans"/>
            </a:endParaRPr>
          </a:p>
          <a:p>
            <a:pPr indent="0" lvl="0" marL="0" rtl="0" algn="l">
              <a:spcBef>
                <a:spcPts val="0"/>
              </a:spcBef>
              <a:spcAft>
                <a:spcPts val="0"/>
              </a:spcAft>
              <a:buNone/>
            </a:pPr>
            <a:r>
              <a:rPr b="1" lang="en" sz="1200">
                <a:latin typeface="Inter"/>
                <a:ea typeface="Inter"/>
                <a:cs typeface="Inter"/>
                <a:sym typeface="Inter"/>
              </a:rPr>
              <a:t>Graph Title: ___________________________________</a:t>
            </a:r>
            <a:endParaRPr b="1" sz="1200">
              <a:latin typeface="Inter"/>
              <a:ea typeface="Inter"/>
              <a:cs typeface="Inter"/>
              <a:sym typeface="Inter"/>
            </a:endParaRPr>
          </a:p>
          <a:p>
            <a:pPr indent="0" lvl="0" marL="0" rtl="0" algn="l">
              <a:spcBef>
                <a:spcPts val="0"/>
              </a:spcBef>
              <a:spcAft>
                <a:spcPts val="0"/>
              </a:spcAft>
              <a:buNone/>
            </a:pPr>
            <a:r>
              <a:t/>
            </a:r>
            <a:endParaRPr sz="1200">
              <a:latin typeface="Plus Jakarta Sans"/>
              <a:ea typeface="Plus Jakarta Sans"/>
              <a:cs typeface="Plus Jakarta Sans"/>
              <a:sym typeface="Plus Jakarta Sans"/>
            </a:endParaRPr>
          </a:p>
          <a:p>
            <a:pPr indent="0" lvl="0" marL="0" rtl="0" algn="l">
              <a:spcBef>
                <a:spcPts val="0"/>
              </a:spcBef>
              <a:spcAft>
                <a:spcPts val="0"/>
              </a:spcAft>
              <a:buNone/>
            </a:pPr>
            <a:r>
              <a:t/>
            </a:r>
            <a:endParaRPr sz="1200">
              <a:latin typeface="Plus Jakarta Sans"/>
              <a:ea typeface="Plus Jakarta Sans"/>
              <a:cs typeface="Plus Jakarta Sans"/>
              <a:sym typeface="Plus Jakarta Sans"/>
            </a:endParaRPr>
          </a:p>
        </p:txBody>
      </p:sp>
      <p:pic>
        <p:nvPicPr>
          <p:cNvPr id="135" name="Google Shape;135;p27"/>
          <p:cNvPicPr preferRelativeResize="0"/>
          <p:nvPr/>
        </p:nvPicPr>
        <p:blipFill>
          <a:blip r:embed="rId6">
            <a:alphaModFix/>
          </a:blip>
          <a:stretch>
            <a:fillRect/>
          </a:stretch>
        </p:blipFill>
        <p:spPr>
          <a:xfrm>
            <a:off x="249075" y="1013200"/>
            <a:ext cx="990900" cy="9909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9" name="Shape 139"/>
        <p:cNvGrpSpPr/>
        <p:nvPr/>
      </p:nvGrpSpPr>
      <p:grpSpPr>
        <a:xfrm>
          <a:off x="0" y="0"/>
          <a:ext cx="0" cy="0"/>
          <a:chOff x="0" y="0"/>
          <a:chExt cx="0" cy="0"/>
        </a:xfrm>
      </p:grpSpPr>
      <p:sp>
        <p:nvSpPr>
          <p:cNvPr id="140" name="Google Shape;140;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Social &amp; Economic Development Guided Notes (Exemplar)</a:t>
            </a:r>
            <a:endParaRPr sz="1800">
              <a:solidFill>
                <a:schemeClr val="dk1"/>
              </a:solidFill>
              <a:latin typeface="Halant"/>
              <a:ea typeface="Halant"/>
              <a:cs typeface="Halant"/>
              <a:sym typeface="Halant"/>
            </a:endParaRPr>
          </a:p>
        </p:txBody>
      </p:sp>
      <p:pic>
        <p:nvPicPr>
          <p:cNvPr id="141" name="Google Shape;141;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2" name="Google Shape;142;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3" name="Google Shape;143;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4" name="Google Shape;144;p2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45" name="Google Shape;145;p28"/>
          <p:cNvSpPr txBox="1"/>
          <p:nvPr/>
        </p:nvSpPr>
        <p:spPr>
          <a:xfrm>
            <a:off x="338625" y="883900"/>
            <a:ext cx="7112400" cy="49872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Answer the following questions while you listen to the introduction presentation about the UN’s Sustainable Development Goals (SDGs).</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Explain how you think social and economic development go hand-in-hand when evaluating a country’s progress.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These two measurements of development tend to be linked and progress together. The economic development of a country often correlates to how much money can be used to enhance social development (education, healthcare, etc.) and increased social development in turn tends to produce more economic gains.</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Define the measurements of socioeconomic development in a Say-it-in-6.</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GDP: </a:t>
            </a:r>
            <a:r>
              <a:rPr b="1" lang="en" sz="1200">
                <a:solidFill>
                  <a:srgbClr val="E95C3D"/>
                </a:solidFill>
                <a:latin typeface="Inter"/>
                <a:ea typeface="Inter"/>
                <a:cs typeface="Inter"/>
                <a:sym typeface="Inter"/>
              </a:rPr>
              <a:t>Total wealth goods services inside country</a:t>
            </a:r>
            <a:endParaRPr b="1" sz="1200">
              <a:solidFill>
                <a:srgbClr val="E95C3D"/>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HDI: </a:t>
            </a:r>
            <a:r>
              <a:rPr b="1" lang="en" sz="1200">
                <a:solidFill>
                  <a:srgbClr val="E95C3D"/>
                </a:solidFill>
                <a:latin typeface="Inter"/>
                <a:ea typeface="Inter"/>
                <a:cs typeface="Inter"/>
                <a:sym typeface="Inter"/>
              </a:rPr>
              <a:t>Measure health education income overall wellbeing </a:t>
            </a:r>
            <a:endParaRPr b="1" sz="1200">
              <a:solidFill>
                <a:srgbClr val="E95C3D"/>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GDI: </a:t>
            </a:r>
            <a:r>
              <a:rPr b="1" lang="en" sz="1200">
                <a:solidFill>
                  <a:srgbClr val="E95C3D"/>
                </a:solidFill>
                <a:latin typeface="Inter"/>
                <a:ea typeface="Inter"/>
                <a:cs typeface="Inter"/>
                <a:sym typeface="Inter"/>
              </a:rPr>
              <a:t>Use HDI measure inequalities by gender</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Explain the UN’s Sustainable Development Goals in your own words.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UN’s SDGs are goals that call for significant progress in socioeconomic measures as well as sustainability measures across the globe by 2030 to promote a more equitable and prosperous world. These goals target things such as poverty, hunger, gender equality, sustainable cities, economic growth, and climate change action.</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Use the </a:t>
            </a:r>
            <a:r>
              <a:rPr lang="en" sz="1200" u="sng">
                <a:solidFill>
                  <a:schemeClr val="hlink"/>
                </a:solidFill>
                <a:latin typeface="Inter"/>
                <a:ea typeface="Inter"/>
                <a:cs typeface="Inter"/>
                <a:sym typeface="Inter"/>
                <a:hlinkClick r:id="rId5"/>
              </a:rPr>
              <a:t>Gapminder website to take a short quiz about misconceptions about the UN’s SDGs.</a:t>
            </a:r>
            <a:r>
              <a:rPr lang="en" sz="1200">
                <a:solidFill>
                  <a:schemeClr val="dk1"/>
                </a:solidFill>
                <a:latin typeface="Inter"/>
                <a:ea typeface="Inter"/>
                <a:cs typeface="Inter"/>
                <a:sym typeface="Inter"/>
              </a:rPr>
              <a:t> Once you click on the link, click on “test yourself” to see what you know! After completing the quiz, click on the small “x” on the top right corner so you can look over your results. Fill out the chart below based on your answers.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146" name="Google Shape;146;p28"/>
          <p:cNvGraphicFramePr/>
          <p:nvPr/>
        </p:nvGraphicFramePr>
        <p:xfrm>
          <a:off x="952500" y="5558425"/>
          <a:ext cx="3000000" cy="3000000"/>
        </p:xfrm>
        <a:graphic>
          <a:graphicData uri="http://schemas.openxmlformats.org/drawingml/2006/table">
            <a:tbl>
              <a:tblPr>
                <a:noFill/>
                <a:tableStyleId>{FC85D9E1-C5EF-49D2-A546-B38682222E88}</a:tableStyleId>
              </a:tblPr>
              <a:tblGrid>
                <a:gridCol w="2933700"/>
                <a:gridCol w="2933700"/>
              </a:tblGrid>
              <a:tr h="236475">
                <a:tc>
                  <a:txBody>
                    <a:bodyPr/>
                    <a:lstStyle/>
                    <a:p>
                      <a:pPr indent="0" lvl="0" marL="0" rtl="0" algn="l">
                        <a:spcBef>
                          <a:spcPts val="0"/>
                        </a:spcBef>
                        <a:spcAft>
                          <a:spcPts val="0"/>
                        </a:spcAft>
                        <a:buNone/>
                      </a:pPr>
                      <a:r>
                        <a:rPr lang="en" sz="1200">
                          <a:latin typeface="Inter"/>
                          <a:ea typeface="Inter"/>
                          <a:cs typeface="Inter"/>
                          <a:sym typeface="Inter"/>
                        </a:rPr>
                        <a:t>What was your score?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u="sng">
                          <a:solidFill>
                            <a:srgbClr val="E95C3D"/>
                          </a:solidFill>
                          <a:latin typeface="Inter"/>
                          <a:ea typeface="Inter"/>
                          <a:cs typeface="Inter"/>
                          <a:sym typeface="Inter"/>
                        </a:rPr>
                        <a:t>3</a:t>
                      </a:r>
                      <a:r>
                        <a:rPr lang="en" sz="1200">
                          <a:latin typeface="Inter"/>
                          <a:ea typeface="Inter"/>
                          <a:cs typeface="Inter"/>
                          <a:sym typeface="Inter"/>
                        </a:rPr>
                        <a:t>/18</a:t>
                      </a:r>
                      <a:endParaRPr sz="1200">
                        <a:latin typeface="Inter"/>
                        <a:ea typeface="Inter"/>
                        <a:cs typeface="Inter"/>
                        <a:sym typeface="Inter"/>
                      </a:endParaRPr>
                    </a:p>
                  </a:txBody>
                  <a:tcPr marT="91425" marB="91425" marR="91425" marL="91425"/>
                </a:tc>
              </a:tr>
              <a:tr h="2496925">
                <a:tc>
                  <a:txBody>
                    <a:bodyPr/>
                    <a:lstStyle/>
                    <a:p>
                      <a:pPr indent="0" lvl="0" marL="0" rtl="0" algn="l">
                        <a:spcBef>
                          <a:spcPts val="0"/>
                        </a:spcBef>
                        <a:spcAft>
                          <a:spcPts val="0"/>
                        </a:spcAft>
                        <a:buNone/>
                      </a:pPr>
                      <a:r>
                        <a:rPr lang="en" sz="1200">
                          <a:latin typeface="Inter"/>
                          <a:ea typeface="Inter"/>
                          <a:cs typeface="Inter"/>
                          <a:sym typeface="Inter"/>
                        </a:rPr>
                        <a:t>Choose one question you got incorrect that surprised you. Click on the “more” button for that question, and answer the following:</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Which question?</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What percentage of people get this question wrong?</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Read the “About this misconception” section. Summarize it in your own words. What did you learn?</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#1</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73%</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When people think that there is a higher percentage of people living in extreme poverty, they think the problem is too big to solve. </a:t>
                      </a:r>
                      <a:endParaRPr b="1" sz="1200">
                        <a:solidFill>
                          <a:srgbClr val="E95C3D"/>
                        </a:solidFill>
                        <a:latin typeface="Inter"/>
                        <a:ea typeface="Inter"/>
                        <a:cs typeface="Inter"/>
                        <a:sym typeface="Inter"/>
                      </a:endParaRPr>
                    </a:p>
                  </a:txBody>
                  <a:tcPr marT="91425" marB="91425" marR="91425" marL="91425"/>
                </a:tc>
              </a:tr>
              <a:tr h="907925">
                <a:tc>
                  <a:txBody>
                    <a:bodyPr/>
                    <a:lstStyle/>
                    <a:p>
                      <a:pPr indent="0" lvl="0" marL="0" rtl="0" algn="l">
                        <a:spcBef>
                          <a:spcPts val="0"/>
                        </a:spcBef>
                        <a:spcAft>
                          <a:spcPts val="0"/>
                        </a:spcAft>
                        <a:buNone/>
                      </a:pPr>
                      <a:r>
                        <a:rPr lang="en" sz="1200">
                          <a:latin typeface="Inter"/>
                          <a:ea typeface="Inter"/>
                          <a:cs typeface="Inter"/>
                          <a:sym typeface="Inter"/>
                        </a:rPr>
                        <a:t>Overall, do you feel like the world is making more or less progress than you thought? Why?</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Yes, I was wrong on many of the </a:t>
                      </a:r>
                      <a:r>
                        <a:rPr b="1" lang="en" sz="1200">
                          <a:solidFill>
                            <a:srgbClr val="E95C3D"/>
                          </a:solidFill>
                          <a:latin typeface="Inter"/>
                          <a:ea typeface="Inter"/>
                          <a:cs typeface="Inter"/>
                          <a:sym typeface="Inter"/>
                        </a:rPr>
                        <a:t>questions</a:t>
                      </a:r>
                      <a:r>
                        <a:rPr b="1" lang="en" sz="1200">
                          <a:solidFill>
                            <a:srgbClr val="E95C3D"/>
                          </a:solidFill>
                          <a:latin typeface="Inter"/>
                          <a:ea typeface="Inter"/>
                          <a:cs typeface="Inter"/>
                          <a:sym typeface="Inter"/>
                        </a:rPr>
                        <a:t> and was surprised that the correct answers demonstrated a world in better state than I imagined.</a:t>
                      </a:r>
                      <a:endParaRPr b="1" sz="1200">
                        <a:solidFill>
                          <a:srgbClr val="E95C3D"/>
                        </a:solidFill>
                        <a:latin typeface="Inter"/>
                        <a:ea typeface="Inter"/>
                        <a:cs typeface="Inter"/>
                        <a:sym typeface="Inter"/>
                      </a:endParaRPr>
                    </a:p>
                  </a:txBody>
                  <a:tcPr marT="91425" marB="91425" marR="91425" marL="91425"/>
                </a:tc>
              </a:tr>
            </a:tbl>
          </a:graphicData>
        </a:graphic>
      </p:graphicFrame>
      <p:sp>
        <p:nvSpPr>
          <p:cNvPr id="147" name="Google Shape;147;p28"/>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1" name="Shape 151"/>
        <p:cNvGrpSpPr/>
        <p:nvPr/>
      </p:nvGrpSpPr>
      <p:grpSpPr>
        <a:xfrm>
          <a:off x="0" y="0"/>
          <a:ext cx="0" cy="0"/>
          <a:chOff x="0" y="0"/>
          <a:chExt cx="0" cy="0"/>
        </a:xfrm>
      </p:grpSpPr>
      <p:sp>
        <p:nvSpPr>
          <p:cNvPr id="152" name="Google Shape;152;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UN SDG 8: Decent Work &amp; Economic Growth (Exemplar)</a:t>
            </a:r>
            <a:endParaRPr sz="2000">
              <a:solidFill>
                <a:schemeClr val="dk1"/>
              </a:solidFill>
              <a:latin typeface="Halant"/>
              <a:ea typeface="Halant"/>
              <a:cs typeface="Halant"/>
              <a:sym typeface="Halant"/>
            </a:endParaRPr>
          </a:p>
        </p:txBody>
      </p:sp>
      <p:pic>
        <p:nvPicPr>
          <p:cNvPr id="153" name="Google Shape;153;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4" name="Google Shape;154;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5" name="Google Shape;155;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6" name="Google Shape;156;p2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57" name="Google Shape;157;p29"/>
          <p:cNvSpPr txBox="1"/>
          <p:nvPr/>
        </p:nvSpPr>
        <p:spPr>
          <a:xfrm>
            <a:off x="335825" y="655300"/>
            <a:ext cx="7113300" cy="92355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the </a:t>
            </a:r>
            <a:r>
              <a:rPr lang="en" sz="1200" u="sng">
                <a:solidFill>
                  <a:schemeClr val="hlink"/>
                </a:solidFill>
                <a:latin typeface="Halant"/>
                <a:ea typeface="Halant"/>
                <a:cs typeface="Halant"/>
                <a:sym typeface="Halant"/>
                <a:hlinkClick r:id="rId5"/>
              </a:rPr>
              <a:t>SDG Overview for Goal 8: Promote Sustained, Inclusive and Sustainable Economic Growth, Full and Productive Employment and Decent Work for All</a:t>
            </a:r>
            <a:r>
              <a:rPr lang="en" sz="1200">
                <a:solidFill>
                  <a:schemeClr val="dk1"/>
                </a:solidFill>
                <a:latin typeface="Halant"/>
                <a:ea typeface="Halant"/>
                <a:cs typeface="Halant"/>
                <a:sym typeface="Halant"/>
              </a:rPr>
              <a:t>, look at the infographic and answer the following question: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b="1"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Based on the data highlighted in the infographic, what two trends/ideas stuck with you the most? Why?</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1. A significant number of young people (25%) are not in any type of education, employment, or training, with young women twice as likely as men to be in this situation- meaning that a lot of young people are not on a </a:t>
            </a:r>
            <a:r>
              <a:rPr b="1" lang="en" sz="1200">
                <a:solidFill>
                  <a:srgbClr val="E95C3D"/>
                </a:solidFill>
                <a:latin typeface="Inter"/>
                <a:ea typeface="Inter"/>
                <a:cs typeface="Inter"/>
                <a:sym typeface="Inter"/>
              </a:rPr>
              <a:t>trajectory</a:t>
            </a:r>
            <a:r>
              <a:rPr b="1" lang="en" sz="1200">
                <a:solidFill>
                  <a:srgbClr val="E95C3D"/>
                </a:solidFill>
                <a:latin typeface="Inter"/>
                <a:ea typeface="Inter"/>
                <a:cs typeface="Inter"/>
                <a:sym typeface="Inter"/>
              </a:rPr>
              <a:t> to be able to participate in a country’s </a:t>
            </a:r>
            <a:r>
              <a:rPr b="1" lang="en" sz="1200">
                <a:solidFill>
                  <a:srgbClr val="E95C3D"/>
                </a:solidFill>
                <a:latin typeface="Inter"/>
                <a:ea typeface="Inter"/>
                <a:cs typeface="Inter"/>
                <a:sym typeface="Inter"/>
              </a:rPr>
              <a:t>economy</a:t>
            </a:r>
            <a:r>
              <a:rPr b="1" lang="en" sz="1200">
                <a:solidFill>
                  <a:srgbClr val="E95C3D"/>
                </a:solidFill>
                <a:latin typeface="Inter"/>
                <a:ea typeface="Inter"/>
                <a:cs typeface="Inter"/>
                <a:sym typeface="Inter"/>
              </a:rPr>
              <a:t> or in a position to make positive progress.</a:t>
            </a:r>
            <a:br>
              <a:rPr b="1" lang="en" sz="1200">
                <a:solidFill>
                  <a:srgbClr val="E95C3D"/>
                </a:solidFill>
                <a:latin typeface="Inter"/>
                <a:ea typeface="Inter"/>
                <a:cs typeface="Inter"/>
                <a:sym typeface="Inter"/>
              </a:rPr>
            </a:br>
            <a:r>
              <a:rPr b="1" lang="en" sz="1200">
                <a:solidFill>
                  <a:srgbClr val="E95C3D"/>
                </a:solidFill>
                <a:latin typeface="Inter"/>
                <a:ea typeface="Inter"/>
                <a:cs typeface="Inter"/>
                <a:sym typeface="Inter"/>
              </a:rPr>
              <a:t>2. About 2 billion workers have jobs in an informal economy, meaning that they have no social protections and could potentially face more economic hardships. </a:t>
            </a:r>
            <a:br>
              <a:rPr lang="en" sz="1200">
                <a:solidFill>
                  <a:schemeClr val="dk1"/>
                </a:solidFill>
                <a:latin typeface="Inter"/>
                <a:ea typeface="Inter"/>
                <a:cs typeface="Inter"/>
                <a:sym typeface="Inter"/>
              </a:rPr>
            </a:b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the excerpt below from the </a:t>
            </a:r>
            <a:r>
              <a:rPr lang="en" sz="1200" u="sng">
                <a:solidFill>
                  <a:schemeClr val="hlink"/>
                </a:solidFill>
                <a:latin typeface="Halant"/>
                <a:ea typeface="Halant"/>
                <a:cs typeface="Halant"/>
                <a:sym typeface="Halant"/>
                <a:hlinkClick r:id="rId6"/>
              </a:rPr>
              <a:t>2024 UN Sustainable Development Goals Report</a:t>
            </a:r>
            <a:r>
              <a:rPr lang="en" sz="1200">
                <a:solidFill>
                  <a:schemeClr val="dk1"/>
                </a:solidFill>
                <a:latin typeface="Halant"/>
                <a:ea typeface="Halant"/>
                <a:cs typeface="Halant"/>
                <a:sym typeface="Halant"/>
              </a:rPr>
              <a:t> and answer the reflection questions that follow. Then, read more about your SDG by clicking on the Goals Report link and clicking on your assigned SDG icon on the left hand side. Choose one of the graphs or charts that you find most interesting about the progress of that SDG and complete the Quantitative Analysis Graphic Organizer.</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Source: United Nations, 2024 UN Sustainable Development Goals Report- Decent Work &amp; Economic Growth.</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Progress towards Goal 8 faces headwinds from the COVID-19 aftermath, trade tensions, rising debt in developing countries, conflicts and geopolitical strains - collectively threatening global economic growth. While global real GDP per capita growth rebounded in 2021, it slowed in 2022 and is projected to stabilize through 2025.</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 Global unemployment hit a historic low of 5 per cent in 2023 yet persistent roadblocks remain in achieving decent work. Women and youth face higher unemployment rates. Informal employment poses a significant global challenge, with over 2 billion workers in informal jobs lacking social protection in 2023. In the LDCs, and in sub-Saharan Africa and Central and Southern Asia, nearly 9 in 10 workers are informally employed. Alarmingly, over one in five young people are not in education, employment or training (NEET). Compliance with fundamental labour rights has deteriorated.</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Accelerating progress demands sustainable economic policies, support for entrepreneurship and innovation, formalization of the informal economy, safeguards of workers' rights, social justice, and inclusive employment opportunities, especially for women and youth.</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Do you think that the world is on track to accomplish this SDG by 2030? Why or why not? </a:t>
            </a:r>
            <a:r>
              <a:rPr b="1" lang="en" sz="1200">
                <a:solidFill>
                  <a:srgbClr val="E95C3D"/>
                </a:solidFill>
                <a:latin typeface="Inter"/>
                <a:ea typeface="Inter"/>
                <a:cs typeface="Inter"/>
                <a:sym typeface="Inter"/>
              </a:rPr>
              <a:t>I do not think that the world is on track to accomplish this SDG by 2030. The pandemic made economic issues even more profound, and </a:t>
            </a:r>
            <a:r>
              <a:rPr b="1" lang="en" sz="1200">
                <a:solidFill>
                  <a:srgbClr val="E95C3D"/>
                </a:solidFill>
                <a:latin typeface="Inter"/>
                <a:ea typeface="Inter"/>
                <a:cs typeface="Inter"/>
                <a:sym typeface="Inter"/>
              </a:rPr>
              <a:t>the world is still recovering. Unfortunately, a higher proportion of both youth and women are facing economic hardships and unemployment rates. As a result, there is a generation that is not going to be as prepared to take on the roles of their predecessors once they retire or leave.</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you think would be the most impactful course of action to encourage more progress? Why? </a:t>
            </a:r>
            <a:r>
              <a:rPr b="1" lang="en" sz="1200">
                <a:solidFill>
                  <a:srgbClr val="E95C3D"/>
                </a:solidFill>
                <a:latin typeface="Inter"/>
                <a:ea typeface="Inter"/>
                <a:cs typeface="Inter"/>
                <a:sym typeface="Inter"/>
              </a:rPr>
              <a:t>I think international efforts to create social safety and protections for those in any economic position, whether informal or formal, </a:t>
            </a:r>
            <a:r>
              <a:rPr b="1" lang="en" sz="1200">
                <a:solidFill>
                  <a:srgbClr val="E95C3D"/>
                </a:solidFill>
                <a:latin typeface="Inter"/>
                <a:ea typeface="Inter"/>
                <a:cs typeface="Inter"/>
                <a:sym typeface="Inter"/>
              </a:rPr>
              <a:t>would</a:t>
            </a:r>
            <a:r>
              <a:rPr b="1" lang="en" sz="1200">
                <a:solidFill>
                  <a:srgbClr val="E95C3D"/>
                </a:solidFill>
                <a:latin typeface="Inter"/>
                <a:ea typeface="Inter"/>
                <a:cs typeface="Inter"/>
                <a:sym typeface="Inter"/>
              </a:rPr>
              <a:t> be essential. It is also important to create more inclusive economic opportunities for youth and women.</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1" name="Shape 161"/>
        <p:cNvGrpSpPr/>
        <p:nvPr/>
      </p:nvGrpSpPr>
      <p:grpSpPr>
        <a:xfrm>
          <a:off x="0" y="0"/>
          <a:ext cx="0" cy="0"/>
          <a:chOff x="0" y="0"/>
          <a:chExt cx="0" cy="0"/>
        </a:xfrm>
      </p:grpSpPr>
      <p:sp>
        <p:nvSpPr>
          <p:cNvPr id="162" name="Google Shape;162;p30"/>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Quantitative Analysis (Exemplar)</a:t>
            </a:r>
            <a:endParaRPr b="1" sz="2500">
              <a:solidFill>
                <a:schemeClr val="dk1"/>
              </a:solidFill>
              <a:latin typeface="Plus Jakarta Sans"/>
              <a:ea typeface="Plus Jakarta Sans"/>
              <a:cs typeface="Plus Jakarta Sans"/>
              <a:sym typeface="Plus Jakarta Sans"/>
            </a:endParaRPr>
          </a:p>
        </p:txBody>
      </p:sp>
      <p:sp>
        <p:nvSpPr>
          <p:cNvPr id="163" name="Google Shape;163;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500">
              <a:solidFill>
                <a:srgbClr val="666666"/>
              </a:solidFill>
              <a:latin typeface="Inter"/>
              <a:ea typeface="Inter"/>
              <a:cs typeface="Inter"/>
              <a:sym typeface="Inter"/>
            </a:endParaRPr>
          </a:p>
        </p:txBody>
      </p:sp>
      <p:pic>
        <p:nvPicPr>
          <p:cNvPr id="164" name="Google Shape;164;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5" name="Google Shape;165;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6" name="Google Shape;166;p30"/>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67" name="Google Shape;167;p30"/>
          <p:cNvSpPr txBox="1"/>
          <p:nvPr/>
        </p:nvSpPr>
        <p:spPr>
          <a:xfrm>
            <a:off x="468975" y="5965000"/>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a:solidFill>
                  <a:schemeClr val="dk1"/>
                </a:solidFill>
                <a:latin typeface="Inter"/>
                <a:ea typeface="Inter"/>
                <a:cs typeface="Inter"/>
                <a:sym typeface="Inter"/>
              </a:rPr>
              <a:t>Conclusion 1</a:t>
            </a:r>
            <a:endParaRPr>
              <a:solidFill>
                <a:schemeClr val="dk1"/>
              </a:solidFill>
              <a:latin typeface="Inter"/>
              <a:ea typeface="Inter"/>
              <a:cs typeface="Inter"/>
              <a:sym typeface="Inter"/>
            </a:endParaRPr>
          </a:p>
          <a:p>
            <a:pPr indent="0" lvl="0" marL="0" rtl="0" algn="l">
              <a:spcBef>
                <a:spcPts val="0"/>
              </a:spcBef>
              <a:spcAft>
                <a:spcPts val="0"/>
              </a:spcAft>
              <a:buNone/>
            </a:pPr>
            <a:r>
              <a:rPr lang="en" sz="800">
                <a:solidFill>
                  <a:schemeClr val="dk1"/>
                </a:solidFill>
                <a:latin typeface="Inter"/>
                <a:ea typeface="Inter"/>
                <a:cs typeface="Inter"/>
                <a:sym typeface="Inter"/>
              </a:rPr>
              <a:t>Draw one conclusion or inference from the graph or chart. </a:t>
            </a:r>
            <a:endParaRPr sz="800">
              <a:solidFill>
                <a:schemeClr val="dk1"/>
              </a:solidFill>
              <a:latin typeface="Inter"/>
              <a:ea typeface="Inter"/>
              <a:cs typeface="Inter"/>
              <a:sym typeface="Inter"/>
            </a:endParaRPr>
          </a:p>
          <a:p>
            <a:pPr indent="0" lvl="0" marL="0" rtl="0" algn="l">
              <a:spcBef>
                <a:spcPts val="0"/>
              </a:spcBef>
              <a:spcAft>
                <a:spcPts val="0"/>
              </a:spcAft>
              <a:buNone/>
            </a:pPr>
            <a:r>
              <a:t/>
            </a:r>
            <a:endParaRPr sz="800">
              <a:solidFill>
                <a:schemeClr val="dk1"/>
              </a:solidFill>
              <a:latin typeface="Inter"/>
              <a:ea typeface="Inter"/>
              <a:cs typeface="Inter"/>
              <a:sym typeface="Inter"/>
            </a:endParaRPr>
          </a:p>
          <a:p>
            <a:pPr indent="0" lvl="0" marL="0" rtl="0" algn="l">
              <a:spcBef>
                <a:spcPts val="0"/>
              </a:spcBef>
              <a:spcAft>
                <a:spcPts val="0"/>
              </a:spcAft>
              <a:buNone/>
            </a:pPr>
            <a:r>
              <a:rPr b="1" lang="en" sz="800">
                <a:solidFill>
                  <a:srgbClr val="E95C3D"/>
                </a:solidFill>
                <a:latin typeface="Inter"/>
                <a:ea typeface="Inter"/>
                <a:cs typeface="Inter"/>
                <a:sym typeface="Inter"/>
              </a:rPr>
              <a:t>Women who live in regions of the world with more higher-income level countries, such as North America &amp; Europe as well as East &amp; Southeast Asia have higher percentages of women who make these choices.</a:t>
            </a:r>
            <a:endParaRPr b="1" sz="800">
              <a:solidFill>
                <a:srgbClr val="E95C3D"/>
              </a:solidFill>
              <a:latin typeface="Inter"/>
              <a:ea typeface="Inter"/>
              <a:cs typeface="Inter"/>
              <a:sym typeface="Inter"/>
            </a:endParaRPr>
          </a:p>
        </p:txBody>
      </p:sp>
      <p:sp>
        <p:nvSpPr>
          <p:cNvPr id="168" name="Google Shape;168;p30"/>
          <p:cNvSpPr txBox="1"/>
          <p:nvPr/>
        </p:nvSpPr>
        <p:spPr>
          <a:xfrm>
            <a:off x="2379038" y="4846550"/>
            <a:ext cx="3136500" cy="432000"/>
          </a:xfrm>
          <a:prstGeom prst="rect">
            <a:avLst/>
          </a:prstGeom>
          <a:noFill/>
          <a:ln cap="flat" cmpd="sng" w="9525">
            <a:solidFill>
              <a:schemeClr val="dk1"/>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2400">
                <a:latin typeface="Plus Jakarta Sans"/>
                <a:ea typeface="Plus Jakarta Sans"/>
                <a:cs typeface="Plus Jakarta Sans"/>
                <a:sym typeface="Plus Jakarta Sans"/>
              </a:rPr>
              <a:t>Conclusions</a:t>
            </a:r>
            <a:endParaRPr b="1" sz="2400">
              <a:latin typeface="Plus Jakarta Sans"/>
              <a:ea typeface="Plus Jakarta Sans"/>
              <a:cs typeface="Plus Jakarta Sans"/>
              <a:sym typeface="Plus Jakarta Sans"/>
            </a:endParaRPr>
          </a:p>
        </p:txBody>
      </p:sp>
      <p:sp>
        <p:nvSpPr>
          <p:cNvPr id="169" name="Google Shape;169;p30"/>
          <p:cNvSpPr txBox="1"/>
          <p:nvPr/>
        </p:nvSpPr>
        <p:spPr>
          <a:xfrm>
            <a:off x="2905350" y="5965000"/>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Conclusion 2</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800">
                <a:solidFill>
                  <a:schemeClr val="dk1"/>
                </a:solidFill>
                <a:latin typeface="Inter"/>
                <a:ea typeface="Inter"/>
                <a:cs typeface="Inter"/>
                <a:sym typeface="Inter"/>
              </a:rPr>
              <a:t>Draw another conclusion or inference from the graph or chart. </a:t>
            </a:r>
            <a:endParaRPr sz="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800">
                <a:solidFill>
                  <a:srgbClr val="E95C3D"/>
                </a:solidFill>
                <a:latin typeface="Inter"/>
                <a:ea typeface="Inter"/>
                <a:cs typeface="Inter"/>
                <a:sym typeface="Inter"/>
              </a:rPr>
              <a:t>Women living in the poorest regions of the world, specifically Sub-Saharan Africa, have the least say in these decisions. This is alarming as well considering that this one region had over half the countries used in the study. So although it looks like only one region has such a low percentage, in reality it is significantly more countries than it appears based on the chart.</a:t>
            </a:r>
            <a:endParaRPr b="1" sz="800">
              <a:solidFill>
                <a:srgbClr val="E95C3D"/>
              </a:solidFill>
              <a:latin typeface="Inter"/>
              <a:ea typeface="Inter"/>
              <a:cs typeface="Inter"/>
              <a:sym typeface="Inter"/>
            </a:endParaRPr>
          </a:p>
        </p:txBody>
      </p:sp>
      <p:sp>
        <p:nvSpPr>
          <p:cNvPr id="170" name="Google Shape;170;p30"/>
          <p:cNvSpPr txBox="1"/>
          <p:nvPr/>
        </p:nvSpPr>
        <p:spPr>
          <a:xfrm>
            <a:off x="5341750" y="5965001"/>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Conclusion 3</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800">
                <a:solidFill>
                  <a:schemeClr val="dk1"/>
                </a:solidFill>
                <a:latin typeface="Inter"/>
                <a:ea typeface="Inter"/>
                <a:cs typeface="Inter"/>
                <a:sym typeface="Inter"/>
              </a:rPr>
              <a:t>Draw a third conclusion or inference from the graph or chart. </a:t>
            </a:r>
            <a:endParaRPr sz="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800">
                <a:solidFill>
                  <a:srgbClr val="E95C3D"/>
                </a:solidFill>
                <a:latin typeface="Inter"/>
                <a:ea typeface="Inter"/>
                <a:cs typeface="Inter"/>
                <a:sym typeface="Inter"/>
              </a:rPr>
              <a:t>On average, barely over half of the world’s women have the ability to make choices about their sexual and reproductive health. However, this is only based on data collected in 69 countries, with some regions only pulling data from a couple countries that could potentially skew the data even more.</a:t>
            </a:r>
            <a:endParaRPr b="1" sz="800">
              <a:solidFill>
                <a:srgbClr val="E95C3D"/>
              </a:solidFill>
              <a:latin typeface="Inter"/>
              <a:ea typeface="Inter"/>
              <a:cs typeface="Inter"/>
              <a:sym typeface="Inter"/>
            </a:endParaRPr>
          </a:p>
        </p:txBody>
      </p:sp>
      <p:sp>
        <p:nvSpPr>
          <p:cNvPr id="171" name="Google Shape;171;p30"/>
          <p:cNvSpPr/>
          <p:nvPr/>
        </p:nvSpPr>
        <p:spPr>
          <a:xfrm rot="-5400000">
            <a:off x="3595113" y="3012525"/>
            <a:ext cx="582000" cy="5218500"/>
          </a:xfrm>
          <a:prstGeom prst="rightBrace">
            <a:avLst>
              <a:gd fmla="val 50000" name="adj1"/>
              <a:gd fmla="val 50000"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72" name="Google Shape;172;p30"/>
          <p:cNvSpPr txBox="1"/>
          <p:nvPr/>
        </p:nvSpPr>
        <p:spPr>
          <a:xfrm>
            <a:off x="368596" y="8350788"/>
            <a:ext cx="71574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200">
                <a:latin typeface="Inter"/>
                <a:ea typeface="Inter"/>
                <a:cs typeface="Inter"/>
                <a:sym typeface="Inter"/>
              </a:rPr>
              <a:t>What is missing from the data and how that might limit the reliability of the conclusions?</a:t>
            </a:r>
            <a:endParaRPr sz="12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data is missing further breakdowns of which countries were used for each region, as well as socio-economic status, rural vs. urban residency, and what other factors are involved in the classification of making decisions about reproductive and sexual health. Although women may have access to birth control methods in these places, for example, that does not mean that they are accessible to all women in that region.</a:t>
            </a:r>
            <a:endParaRPr b="1" sz="1000">
              <a:solidFill>
                <a:srgbClr val="E95C3D"/>
              </a:solidFill>
              <a:latin typeface="Inter"/>
              <a:ea typeface="Inter"/>
              <a:cs typeface="Inter"/>
              <a:sym typeface="Inter"/>
            </a:endParaRPr>
          </a:p>
        </p:txBody>
      </p:sp>
      <p:sp>
        <p:nvSpPr>
          <p:cNvPr id="173" name="Google Shape;173;p30"/>
          <p:cNvSpPr txBox="1"/>
          <p:nvPr/>
        </p:nvSpPr>
        <p:spPr>
          <a:xfrm>
            <a:off x="469050" y="2619300"/>
            <a:ext cx="68343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What issue or information is the chart or graph addressing?</a:t>
            </a:r>
            <a:endParaRPr sz="13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graph is displaying information about how many women aged 15-49 make their own decisions about sexual and reproductive rights by region of the world based on collected data from 2007-2022</a:t>
            </a:r>
            <a:endParaRPr b="1" sz="1200">
              <a:solidFill>
                <a:srgbClr val="E95C3D"/>
              </a:solidFill>
              <a:latin typeface="Inter"/>
              <a:ea typeface="Inter"/>
              <a:cs typeface="Inter"/>
              <a:sym typeface="Inter"/>
            </a:endParaRPr>
          </a:p>
        </p:txBody>
      </p:sp>
      <p:sp>
        <p:nvSpPr>
          <p:cNvPr id="174" name="Google Shape;174;p30"/>
          <p:cNvSpPr txBox="1"/>
          <p:nvPr/>
        </p:nvSpPr>
        <p:spPr>
          <a:xfrm>
            <a:off x="469175" y="3727125"/>
            <a:ext cx="68343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List the identifiable variables</a:t>
            </a:r>
            <a:r>
              <a:rPr lang="en" sz="1300">
                <a:latin typeface="Inter"/>
                <a:ea typeface="Inter"/>
                <a:cs typeface="Inter"/>
                <a:sym typeface="Inter"/>
              </a:rPr>
              <a:t> in the chart</a:t>
            </a:r>
            <a:endParaRPr sz="1300">
              <a:latin typeface="Inter"/>
              <a:ea typeface="Inter"/>
              <a:cs typeface="Inter"/>
              <a:sym typeface="Inter"/>
            </a:endParaRPr>
          </a:p>
          <a:p>
            <a:pPr indent="-304800" lvl="0" marL="457200" rtl="0" algn="l">
              <a:spcBef>
                <a:spcPts val="0"/>
              </a:spcBef>
              <a:spcAft>
                <a:spcPts val="0"/>
              </a:spcAft>
              <a:buClr>
                <a:srgbClr val="E95C3D"/>
              </a:buClr>
              <a:buSzPts val="1200"/>
              <a:buFont typeface="Inter"/>
              <a:buAutoNum type="arabicPeriod"/>
            </a:pPr>
            <a:r>
              <a:rPr b="1" lang="en" sz="1200">
                <a:solidFill>
                  <a:srgbClr val="E95C3D"/>
                </a:solidFill>
                <a:latin typeface="Inter"/>
                <a:ea typeface="Inter"/>
                <a:cs typeface="Inter"/>
                <a:sym typeface="Inter"/>
              </a:rPr>
              <a:t>Region of the World</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AutoNum type="arabicPeriod"/>
            </a:pPr>
            <a:r>
              <a:rPr b="1" lang="en" sz="1200">
                <a:solidFill>
                  <a:srgbClr val="E95C3D"/>
                </a:solidFill>
                <a:latin typeface="Inter"/>
                <a:ea typeface="Inter"/>
                <a:cs typeface="Inter"/>
                <a:sym typeface="Inter"/>
              </a:rPr>
              <a:t>Percentage of Women Who Make Their Own Choices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sp>
        <p:nvSpPr>
          <p:cNvPr id="175" name="Google Shape;175;p30"/>
          <p:cNvSpPr txBox="1"/>
          <p:nvPr/>
        </p:nvSpPr>
        <p:spPr>
          <a:xfrm>
            <a:off x="1270825" y="937000"/>
            <a:ext cx="6151500" cy="1067100"/>
          </a:xfrm>
          <a:prstGeom prst="rect">
            <a:avLst/>
          </a:prstGeom>
          <a:noFill/>
          <a:ln>
            <a:noFill/>
          </a:ln>
        </p:spPr>
        <p:txBody>
          <a:bodyPr anchorCtr="0" anchor="t"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Choose a graph from the </a:t>
            </a:r>
            <a:r>
              <a:rPr lang="en" sz="1200" u="sng">
                <a:solidFill>
                  <a:schemeClr val="hlink"/>
                </a:solidFill>
                <a:latin typeface="Plus Jakarta Sans"/>
                <a:ea typeface="Plus Jakarta Sans"/>
                <a:cs typeface="Plus Jakarta Sans"/>
                <a:sym typeface="Plus Jakarta Sans"/>
                <a:hlinkClick r:id="rId5"/>
              </a:rPr>
              <a:t>2024 UN SDG Report</a:t>
            </a:r>
            <a:r>
              <a:rPr lang="en" sz="1200">
                <a:latin typeface="Plus Jakarta Sans"/>
                <a:ea typeface="Plus Jakarta Sans"/>
                <a:cs typeface="Plus Jakarta Sans"/>
                <a:sym typeface="Plus Jakarta Sans"/>
              </a:rPr>
              <a:t>. First identify the variables that are being displayed and draw three conclusions about the information presented. As you examine the data, consider what the numbers are telling you about trends, relationships, or differences, and think about the implications these conclusions might have.</a:t>
            </a:r>
            <a:endParaRPr b="1" sz="1200" u="sng">
              <a:solidFill>
                <a:srgbClr val="E95C3D"/>
              </a:solidFill>
              <a:latin typeface="Inter"/>
              <a:ea typeface="Inter"/>
              <a:cs typeface="Inter"/>
              <a:sym typeface="Inter"/>
            </a:endParaRPr>
          </a:p>
          <a:p>
            <a:pPr indent="0" lvl="0" marL="0" rtl="0" algn="l">
              <a:spcBef>
                <a:spcPts val="0"/>
              </a:spcBef>
              <a:spcAft>
                <a:spcPts val="0"/>
              </a:spcAft>
              <a:buNone/>
            </a:pPr>
            <a:r>
              <a:t/>
            </a:r>
            <a:endParaRPr b="1" sz="1200" u="sng">
              <a:solidFill>
                <a:srgbClr val="E95C3D"/>
              </a:solidFill>
              <a:latin typeface="Inter"/>
              <a:ea typeface="Inter"/>
              <a:cs typeface="Inter"/>
              <a:sym typeface="Inter"/>
            </a:endParaRPr>
          </a:p>
          <a:p>
            <a:pPr indent="0" lvl="0" marL="0" rtl="0" algn="l">
              <a:spcBef>
                <a:spcPts val="0"/>
              </a:spcBef>
              <a:spcAft>
                <a:spcPts val="0"/>
              </a:spcAft>
              <a:buNone/>
            </a:pPr>
            <a:r>
              <a:t/>
            </a:r>
            <a:endParaRPr sz="1200">
              <a:latin typeface="Plus Jakarta Sans"/>
              <a:ea typeface="Plus Jakarta Sans"/>
              <a:cs typeface="Plus Jakarta Sans"/>
              <a:sym typeface="Plus Jakarta Sans"/>
            </a:endParaRPr>
          </a:p>
        </p:txBody>
      </p:sp>
      <p:pic>
        <p:nvPicPr>
          <p:cNvPr id="176" name="Google Shape;176;p30"/>
          <p:cNvPicPr preferRelativeResize="0"/>
          <p:nvPr/>
        </p:nvPicPr>
        <p:blipFill>
          <a:blip r:embed="rId6">
            <a:alphaModFix/>
          </a:blip>
          <a:stretch>
            <a:fillRect/>
          </a:stretch>
        </p:blipFill>
        <p:spPr>
          <a:xfrm>
            <a:off x="249075" y="1013200"/>
            <a:ext cx="990900" cy="990900"/>
          </a:xfrm>
          <a:prstGeom prst="rect">
            <a:avLst/>
          </a:prstGeom>
          <a:noFill/>
          <a:ln>
            <a:noFill/>
          </a:ln>
        </p:spPr>
      </p:pic>
      <p:sp>
        <p:nvSpPr>
          <p:cNvPr id="177" name="Google Shape;177;p30"/>
          <p:cNvSpPr txBox="1"/>
          <p:nvPr/>
        </p:nvSpPr>
        <p:spPr>
          <a:xfrm>
            <a:off x="468975" y="2110325"/>
            <a:ext cx="68343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Graph Title: </a:t>
            </a:r>
            <a:r>
              <a:rPr b="1" lang="en" sz="1200" u="sng">
                <a:solidFill>
                  <a:srgbClr val="E95C3D"/>
                </a:solidFill>
                <a:latin typeface="Inter"/>
                <a:ea typeface="Inter"/>
                <a:cs typeface="Inter"/>
                <a:sym typeface="Inter"/>
              </a:rPr>
              <a:t>Proportion of women aged 15‒49 years who make their own decisions regarding sexual and reproductive health and rights, 2007‒2022 (percentage)</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