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Lst>
  <p:sldSz cy="10058400" cx="7772400"/>
  <p:notesSz cx="6858000" cy="9144000"/>
  <p:embeddedFontLst>
    <p:embeddedFont>
      <p:font typeface="Halant"/>
      <p:regular r:id="rId15"/>
      <p:bold r:id="rId16"/>
    </p:embeddedFont>
    <p:embeddedFont>
      <p:font typeface="Inter"/>
      <p:regular r:id="rId17"/>
      <p:bold r:id="rId18"/>
      <p:italic r:id="rId19"/>
      <p:boldItalic r:id="rId20"/>
    </p:embeddedFont>
    <p:embeddedFont>
      <p:font typeface="Plus Jakarta Sans"/>
      <p:regular r:id="rId21"/>
      <p:bold r:id="rId22"/>
      <p:italic r:id="rId23"/>
      <p:boldItalic r:id="rId24"/>
    </p:embeddedFont>
    <p:embeddedFont>
      <p:font typeface="Plus Jakarta Sans Medium"/>
      <p:regular r:id="rId25"/>
      <p:bold r:id="rId26"/>
      <p:italic r:id="rId27"/>
      <p:boldItalic r:id="rId28"/>
    </p:embeddedFont>
    <p:embeddedFont>
      <p:font typeface="Work Sans"/>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4E8900C-3A18-4D29-AAC8-B78609B0D595}">
  <a:tblStyle styleId="{14E8900C-3A18-4D29-AAC8-B78609B0D59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1E4C13B-D492-49F8-BC25-EEF3EB4B71A5}"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22" Type="http://schemas.openxmlformats.org/officeDocument/2006/relationships/font" Target="fonts/PlusJakartaSans-bold.fntdata"/><Relationship Id="rId21" Type="http://schemas.openxmlformats.org/officeDocument/2006/relationships/font" Target="fonts/PlusJakartaSans-regular.fntdata"/><Relationship Id="rId24" Type="http://schemas.openxmlformats.org/officeDocument/2006/relationships/font" Target="fonts/PlusJakartaSans-boldItalic.fntdata"/><Relationship Id="rId23" Type="http://schemas.openxmlformats.org/officeDocument/2006/relationships/font" Target="fonts/PlusJakartaSans-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bold.fntdata"/><Relationship Id="rId25" Type="http://schemas.openxmlformats.org/officeDocument/2006/relationships/font" Target="fonts/PlusJakartaSansMedium-regular.fntdata"/><Relationship Id="rId28" Type="http://schemas.openxmlformats.org/officeDocument/2006/relationships/font" Target="fonts/PlusJakartaSansMedium-boldItalic.fntdata"/><Relationship Id="rId27"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WorkSans-regular.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WorkSans-italic.fntdata"/><Relationship Id="rId30" Type="http://schemas.openxmlformats.org/officeDocument/2006/relationships/font" Target="fonts/WorkSans-bold.fntdata"/><Relationship Id="rId11" Type="http://schemas.openxmlformats.org/officeDocument/2006/relationships/slide" Target="slides/slide4.xml"/><Relationship Id="rId10" Type="http://schemas.openxmlformats.org/officeDocument/2006/relationships/slide" Target="slides/slide3.xml"/><Relationship Id="rId32" Type="http://schemas.openxmlformats.org/officeDocument/2006/relationships/font" Target="fonts/WorkSans-boldItalic.fntdata"/><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Halant-regular.fntdata"/><Relationship Id="rId14" Type="http://schemas.openxmlformats.org/officeDocument/2006/relationships/slide" Target="slides/slide7.xml"/><Relationship Id="rId17" Type="http://schemas.openxmlformats.org/officeDocument/2006/relationships/font" Target="fonts/Inter-regular.fntdata"/><Relationship Id="rId16" Type="http://schemas.openxmlformats.org/officeDocument/2006/relationships/font" Target="fonts/Halant-bold.fntdata"/><Relationship Id="rId19" Type="http://schemas.openxmlformats.org/officeDocument/2006/relationships/font" Target="fonts/Inter-italic.fntdata"/><Relationship Id="rId18" Type="http://schemas.openxmlformats.org/officeDocument/2006/relationships/font" Target="fonts/Inter-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098d396a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098d396a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35f1687de8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35f1687de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35f1687de8_0_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335f1687de8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35f1687de8_0_10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335f1687de8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6d348a18cb_0_9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6d348a18cb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6d348a18cb_0_10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6d348a18cb_0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36d348a18cb_0_1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36d348a18cb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www.ngv.vic.gov.au/essay/please-scream-inside-your-heart/" TargetMode="External"/><Relationship Id="rId10" Type="http://schemas.openxmlformats.org/officeDocument/2006/relationships/hyperlink" Target="https://www.ngv.vic.gov.au/triennial/artists-designers/francisco-mata-rosas/" TargetMode="External"/><Relationship Id="rId13" Type="http://schemas.openxmlformats.org/officeDocument/2006/relationships/hyperlink" Target="https://www.ngv.vic.gov.au/essay/city-of-magic/" TargetMode="External"/><Relationship Id="rId12" Type="http://schemas.openxmlformats.org/officeDocument/2006/relationships/hyperlink" Target="https://www.ngv.vic.gov.au/triennial/artists-designers/hana-gamal/"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www.ngv.vic.gov.au/essay/diverse-megalopolis/" TargetMode="External"/><Relationship Id="rId15" Type="http://schemas.openxmlformats.org/officeDocument/2006/relationships/hyperlink" Target="https://www.ngv.vic.gov.au/essay/in-a-state-of-constant-movement/" TargetMode="External"/><Relationship Id="rId14" Type="http://schemas.openxmlformats.org/officeDocument/2006/relationships/hyperlink" Target="https://www.ngv.vic.gov.au/triennial/artists-designers/farhana-satu/" TargetMode="External"/><Relationship Id="rId16" Type="http://schemas.openxmlformats.org/officeDocument/2006/relationships/hyperlink" Target="https://www.ngv.vic.gov.au/triennial/artists-designers/saumya-khandelwal/" TargetMode="External"/><Relationship Id="rId5" Type="http://schemas.openxmlformats.org/officeDocument/2006/relationships/hyperlink" Target="https://www.ngv.vic.gov.au/essay/hidden-story-of-the-city/" TargetMode="External"/><Relationship Id="rId6" Type="http://schemas.openxmlformats.org/officeDocument/2006/relationships/hyperlink" Target="https://www.ngv.vic.gov.au/triennial/artists-designers/chen-ronghui/" TargetMode="External"/><Relationship Id="rId7" Type="http://schemas.openxmlformats.org/officeDocument/2006/relationships/hyperlink" Target="https://www.ngv.vic.gov.au/essay/moving-working-flowing/" TargetMode="External"/><Relationship Id="rId8" Type="http://schemas.openxmlformats.org/officeDocument/2006/relationships/hyperlink" Target="https://www.ngv.vic.gov.au/triennial/artists-designers/jt-whit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sdgs.un.org/goals/goal11#overview"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0" name="Google Shape;100;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Megacities Exhibit</a:t>
            </a:r>
            <a:endParaRPr sz="1900">
              <a:solidFill>
                <a:schemeClr val="dk1"/>
              </a:solidFill>
              <a:latin typeface="Halant"/>
              <a:ea typeface="Halant"/>
              <a:cs typeface="Halant"/>
              <a:sym typeface="Halant"/>
            </a:endParaRPr>
          </a:p>
        </p:txBody>
      </p:sp>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594300" y="807688"/>
            <a:ext cx="6583800" cy="623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Choose one of the photographers and their city from the Megacities Exhibit. Read through the interview and look through their photo gallery of the city (use the black and white arrows above the photos on the right hand side to navigate through the images.) Summarize the responses to the four selected questions, choose two photos to analyze and connect visual evidence to a claim made by the photographers. Then, use the information you learned to connect the chosen megacity to two UN SDGs and the progress made towards those goals for the chosen city.</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Photographers &amp; Megacities  </a:t>
            </a:r>
            <a:endParaRPr b="1"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Chen Ronghui, Shanghai, China</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5"/>
              </a:rPr>
              <a:t>Interview</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Photo Gallery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JT White, Seoul, South Korea</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Interview</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Photo Gallery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Francisco Mata Rosas, Mexico City, Mexico</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Interview</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0"/>
              </a:rPr>
              <a:t>Photo Gallery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Hana Gamal, Cairo, Egypt</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1"/>
              </a:rPr>
              <a:t>Interview</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2"/>
              </a:rPr>
              <a:t>Photo Gallery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Farhana Satu, Dhaka, Bangladesh</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3"/>
              </a:rPr>
              <a:t>Interview</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4"/>
              </a:rPr>
              <a:t>Photo Gallery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Saumya Khandelwal, New Delhi, India</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5"/>
              </a:rPr>
              <a:t>Interview</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6"/>
              </a:rPr>
              <a:t>Photo Gallery</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pic>
        <p:nvPicPr>
          <p:cNvPr id="109" name="Google Shape;109;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0" name="Google Shape;110;p2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Megacities Exhibit- Interview Questions</a:t>
            </a:r>
            <a:endParaRPr sz="1900">
              <a:solidFill>
                <a:schemeClr val="dk1"/>
              </a:solidFill>
              <a:latin typeface="Halant"/>
              <a:ea typeface="Halant"/>
              <a:cs typeface="Halant"/>
              <a:sym typeface="Halant"/>
            </a:endParaRPr>
          </a:p>
        </p:txBody>
      </p:sp>
      <p:sp>
        <p:nvSpPr>
          <p:cNvPr id="111" name="Google Shape;111;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2" name="Google Shape;112;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3" name="Google Shape;113;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4" name="Google Shape;114;p26"/>
          <p:cNvSpPr txBox="1"/>
          <p:nvPr/>
        </p:nvSpPr>
        <p:spPr>
          <a:xfrm>
            <a:off x="339075" y="807700"/>
            <a:ext cx="7102200" cy="72036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Using your chosen megacity and photographer, summarize their response to each of the questions below in 1-2 sentences.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Interview Questions</a:t>
            </a:r>
            <a:endParaRPr b="1"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Chosen Photographer &amp; Megacity: </a:t>
            </a:r>
            <a:r>
              <a:rPr lang="en" sz="1200">
                <a:solidFill>
                  <a:schemeClr val="dk1"/>
                </a:solidFill>
                <a:latin typeface="Inter"/>
                <a:ea typeface="Inter"/>
                <a:cs typeface="Inter"/>
                <a:sym typeface="Inter"/>
              </a:rPr>
              <a:t>________________________________</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i="1" lang="en" sz="1200">
                <a:solidFill>
                  <a:schemeClr val="dk1"/>
                </a:solidFill>
                <a:latin typeface="Inter"/>
                <a:ea typeface="Inter"/>
                <a:cs typeface="Inter"/>
                <a:sym typeface="Inter"/>
              </a:rPr>
              <a:t>Can you describe your daily experience living and working in one of the largest cities on the planet?</a:t>
            </a:r>
            <a:endParaRPr b="1" i="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Summarize the photographer’s response in 1-2 sentences in your own words.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i="1" lang="en" sz="1200">
                <a:solidFill>
                  <a:schemeClr val="dk1"/>
                </a:solidFill>
                <a:latin typeface="Inter"/>
                <a:ea typeface="Inter"/>
                <a:cs typeface="Inter"/>
                <a:sym typeface="Inter"/>
              </a:rPr>
              <a:t>Environmental and social problems are often cited as negative outcomes of urbanisation on the megacity scale, but counterpoints include the development of innovative ways of living and employment opportunities. Negative or positive? Can you discuss your experiences and responses to the high-density urban environment?</a:t>
            </a:r>
            <a:endParaRPr b="1" i="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2"/>
            </a:pPr>
            <a:r>
              <a:rPr lang="en" sz="1200">
                <a:solidFill>
                  <a:schemeClr val="dk1"/>
                </a:solidFill>
                <a:latin typeface="Inter"/>
                <a:ea typeface="Inter"/>
                <a:cs typeface="Inter"/>
                <a:sym typeface="Inter"/>
              </a:rPr>
              <a:t>Summarize the photographer’s response in 1-2 sentences in your own words.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i="1" lang="en" sz="1200">
                <a:solidFill>
                  <a:schemeClr val="dk1"/>
                </a:solidFill>
                <a:latin typeface="Inter"/>
                <a:ea typeface="Inter"/>
                <a:cs typeface="Inter"/>
                <a:sym typeface="Inter"/>
              </a:rPr>
              <a:t>Are you witnessing environmental transformation in the city you are working in?</a:t>
            </a:r>
            <a:endParaRPr b="1" i="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Summarize the photographer’s response in 1-2 sentences in your own words.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i="1" lang="en" sz="1200">
                <a:solidFill>
                  <a:schemeClr val="dk1"/>
                </a:solidFill>
                <a:latin typeface="Inter"/>
                <a:ea typeface="Inter"/>
                <a:cs typeface="Inter"/>
                <a:sym typeface="Inter"/>
              </a:rPr>
              <a:t>If we accept the premise that the megacity is an engine for cultural and social change, how do you see that reflected on the street?</a:t>
            </a:r>
            <a:endParaRPr b="1" i="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Summarize the photographer’s response in 1-2 sentences in your own words.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i="1"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8" name="Shape 118"/>
        <p:cNvGrpSpPr/>
        <p:nvPr/>
      </p:nvGrpSpPr>
      <p:grpSpPr>
        <a:xfrm>
          <a:off x="0" y="0"/>
          <a:ext cx="0" cy="0"/>
          <a:chOff x="0" y="0"/>
          <a:chExt cx="0" cy="0"/>
        </a:xfrm>
      </p:grpSpPr>
      <p:pic>
        <p:nvPicPr>
          <p:cNvPr id="119" name="Google Shape;119;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0" name="Google Shape;120;p2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Megacities Exhibit- Photographs &amp; Evaluating Evidence</a:t>
            </a:r>
            <a:endParaRPr sz="1900">
              <a:solidFill>
                <a:schemeClr val="dk1"/>
              </a:solidFill>
              <a:latin typeface="Halant"/>
              <a:ea typeface="Halant"/>
              <a:cs typeface="Halant"/>
              <a:sym typeface="Halant"/>
            </a:endParaRPr>
          </a:p>
        </p:txBody>
      </p:sp>
      <p:sp>
        <p:nvSpPr>
          <p:cNvPr id="121" name="Google Shape;121;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2" name="Google Shape;122;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3" name="Google Shape;123;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4" name="Google Shape;124;p27"/>
          <p:cNvSpPr txBox="1"/>
          <p:nvPr/>
        </p:nvSpPr>
        <p:spPr>
          <a:xfrm>
            <a:off x="594300" y="807688"/>
            <a:ext cx="6583800" cy="46176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C</a:t>
            </a:r>
            <a:r>
              <a:rPr lang="en" sz="1200">
                <a:solidFill>
                  <a:schemeClr val="dk1"/>
                </a:solidFill>
                <a:latin typeface="Halant"/>
                <a:ea typeface="Halant"/>
                <a:cs typeface="Halant"/>
                <a:sym typeface="Halant"/>
              </a:rPr>
              <a:t>omplete the graphic organizer based on the photos you examined. </a:t>
            </a:r>
            <a:endParaRPr sz="1200">
              <a:solidFill>
                <a:schemeClr val="dk1"/>
              </a:solidFill>
              <a:latin typeface="Halant"/>
              <a:ea typeface="Halant"/>
              <a:cs typeface="Halant"/>
              <a:sym typeface="Halant"/>
            </a:endParaRPr>
          </a:p>
          <a:p>
            <a:pPr indent="0" lvl="0" marL="0" rtl="0" algn="ctr">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Photographs- Visual Evidence</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Choose two of the photographs from the artist. Copy &amp; paste them in the space below.</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Determine a claim that the photographer makes in their interview that is supported by these photographs. FIll out the Graphic Organizer below with evidence from the photos.</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25" name="Google Shape;125;p27"/>
          <p:cNvGraphicFramePr/>
          <p:nvPr/>
        </p:nvGraphicFramePr>
        <p:xfrm>
          <a:off x="952500" y="1790700"/>
          <a:ext cx="3000000" cy="3000000"/>
        </p:xfrm>
        <a:graphic>
          <a:graphicData uri="http://schemas.openxmlformats.org/drawingml/2006/table">
            <a:tbl>
              <a:tblPr>
                <a:noFill/>
                <a:tableStyleId>{14E8900C-3A18-4D29-AAC8-B78609B0D595}</a:tableStyleId>
              </a:tblPr>
              <a:tblGrid>
                <a:gridCol w="2933700"/>
                <a:gridCol w="2933700"/>
              </a:tblGrid>
              <a:tr h="2185700">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126" name="Google Shape;126;p27"/>
          <p:cNvSpPr txBox="1"/>
          <p:nvPr/>
        </p:nvSpPr>
        <p:spPr>
          <a:xfrm>
            <a:off x="469050" y="48799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Historical</a:t>
            </a:r>
            <a:r>
              <a:rPr lang="en" sz="1200">
                <a:solidFill>
                  <a:srgbClr val="000000"/>
                </a:solidFill>
                <a:latin typeface="Inter"/>
                <a:ea typeface="Inter"/>
                <a:cs typeface="Inter"/>
                <a:sym typeface="Inter"/>
              </a:rPr>
              <a:t> Event/Topic/Idea:</a:t>
            </a:r>
            <a:endParaRPr sz="1200">
              <a:solidFill>
                <a:srgbClr val="000000"/>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ctr">
              <a:spcBef>
                <a:spcPts val="0"/>
              </a:spcBef>
              <a:spcAft>
                <a:spcPts val="0"/>
              </a:spcAft>
              <a:buClr>
                <a:srgbClr val="000000"/>
              </a:buClr>
              <a:buSzPts val="1100"/>
              <a:buFont typeface="Arial"/>
              <a:buNone/>
            </a:pPr>
            <a:r>
              <a:rPr b="1" lang="en" sz="1200">
                <a:latin typeface="Inter"/>
                <a:ea typeface="Inter"/>
                <a:cs typeface="Inter"/>
                <a:sym typeface="Inter"/>
              </a:rPr>
              <a:t>Urbanization</a:t>
            </a:r>
            <a:r>
              <a:rPr lang="en" sz="1200">
                <a:solidFill>
                  <a:srgbClr val="000000"/>
                </a:solidFill>
                <a:latin typeface="Inter"/>
                <a:ea typeface="Inter"/>
                <a:cs typeface="Inter"/>
                <a:sym typeface="Inter"/>
              </a:rPr>
              <a:t> </a:t>
            </a:r>
            <a:endParaRPr sz="1200">
              <a:solidFill>
                <a:srgbClr val="000000"/>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127" name="Google Shape;127;p27"/>
          <p:cNvSpPr txBox="1"/>
          <p:nvPr/>
        </p:nvSpPr>
        <p:spPr>
          <a:xfrm>
            <a:off x="2907050" y="48799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rgbClr val="000000"/>
                </a:solidFill>
                <a:latin typeface="Inter"/>
                <a:ea typeface="Inter"/>
                <a:cs typeface="Inter"/>
                <a:sym typeface="Inter"/>
              </a:rPr>
              <a:t>Claim (From Interview)</a:t>
            </a:r>
            <a:endParaRPr sz="1300">
              <a:solidFill>
                <a:srgbClr val="000000"/>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graphicFrame>
        <p:nvGraphicFramePr>
          <p:cNvPr id="128" name="Google Shape;128;p27"/>
          <p:cNvGraphicFramePr/>
          <p:nvPr/>
        </p:nvGraphicFramePr>
        <p:xfrm>
          <a:off x="469250" y="6631000"/>
          <a:ext cx="3000000" cy="3000000"/>
        </p:xfrm>
        <a:graphic>
          <a:graphicData uri="http://schemas.openxmlformats.org/drawingml/2006/table">
            <a:tbl>
              <a:tblPr>
                <a:noFill/>
                <a:tableStyleId>{14E8900C-3A18-4D29-AAC8-B78609B0D595}</a:tableStyleId>
              </a:tblPr>
              <a:tblGrid>
                <a:gridCol w="3417150"/>
                <a:gridCol w="3417150"/>
              </a:tblGrid>
              <a:tr h="473275">
                <a:tc>
                  <a:txBody>
                    <a:bodyPr/>
                    <a:lstStyle/>
                    <a:p>
                      <a:pPr indent="0" lvl="0" marL="0" rtl="0" algn="ctr">
                        <a:spcBef>
                          <a:spcPts val="0"/>
                        </a:spcBef>
                        <a:spcAft>
                          <a:spcPts val="0"/>
                        </a:spcAft>
                        <a:buNone/>
                      </a:pPr>
                      <a:r>
                        <a:rPr lang="en">
                          <a:latin typeface="Inter"/>
                          <a:ea typeface="Inter"/>
                          <a:cs typeface="Inter"/>
                          <a:sym typeface="Inter"/>
                        </a:rPr>
                        <a:t>Element 1 to Support Claim</a:t>
                      </a:r>
                      <a:endParaRPr>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a:latin typeface="Inter"/>
                          <a:ea typeface="Inter"/>
                          <a:cs typeface="Inter"/>
                          <a:sym typeface="Inter"/>
                        </a:rPr>
                        <a:t>Element 2 to Support Claim</a:t>
                      </a:r>
                      <a:endParaRPr>
                        <a:latin typeface="Inter"/>
                        <a:ea typeface="Inter"/>
                        <a:cs typeface="Inter"/>
                        <a:sym typeface="Inter"/>
                      </a:endParaRPr>
                    </a:p>
                  </a:txBody>
                  <a:tcPr marT="91425" marB="91425" marR="91425" marL="91425"/>
                </a:tc>
              </a:tr>
              <a:tr h="1103600">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r h="1103600">
                <a:tc>
                  <a:txBody>
                    <a:bodyPr/>
                    <a:lstStyle/>
                    <a:p>
                      <a:pPr indent="0" lvl="0" marL="0" rtl="0" algn="l">
                        <a:spcBef>
                          <a:spcPts val="0"/>
                        </a:spcBef>
                        <a:spcAft>
                          <a:spcPts val="0"/>
                        </a:spcAft>
                        <a:buNone/>
                      </a:pPr>
                      <a:r>
                        <a:rPr lang="en" sz="900">
                          <a:latin typeface="Inter"/>
                          <a:ea typeface="Inter"/>
                          <a:cs typeface="Inter"/>
                          <a:sym typeface="Inter"/>
                        </a:rPr>
                        <a:t>How does this element illustrate the claim?</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rgbClr val="000000"/>
                        </a:buClr>
                        <a:buSzPts val="1100"/>
                        <a:buFont typeface="Arial"/>
                        <a:buNone/>
                      </a:pPr>
                      <a:r>
                        <a:rPr lang="en" sz="900">
                          <a:solidFill>
                            <a:srgbClr val="000000"/>
                          </a:solidFill>
                          <a:latin typeface="Inter"/>
                          <a:ea typeface="Inter"/>
                          <a:cs typeface="Inter"/>
                          <a:sym typeface="Inter"/>
                        </a:rPr>
                        <a:t>How does this </a:t>
                      </a:r>
                      <a:r>
                        <a:rPr lang="en" sz="900">
                          <a:latin typeface="Inter"/>
                          <a:ea typeface="Inter"/>
                          <a:cs typeface="Inter"/>
                          <a:sym typeface="Inter"/>
                        </a:rPr>
                        <a:t>element</a:t>
                      </a:r>
                      <a:r>
                        <a:rPr lang="en" sz="900">
                          <a:solidFill>
                            <a:srgbClr val="000000"/>
                          </a:solidFill>
                          <a:latin typeface="Inter"/>
                          <a:ea typeface="Inter"/>
                          <a:cs typeface="Inter"/>
                          <a:sym typeface="Inter"/>
                        </a:rPr>
                        <a:t> illustrate the claim?</a:t>
                      </a:r>
                      <a:endParaRPr sz="900">
                        <a:solidFill>
                          <a:srgbClr val="000000"/>
                        </a:solidFill>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129" name="Google Shape;129;p27"/>
          <p:cNvSpPr/>
          <p:nvPr/>
        </p:nvSpPr>
        <p:spPr>
          <a:xfrm rot="-5400000">
            <a:off x="4045000" y="3869500"/>
            <a:ext cx="460800" cy="5062200"/>
          </a:xfrm>
          <a:prstGeom prst="rightBrace">
            <a:avLst>
              <a:gd fmla="val 50000" name="adj1"/>
              <a:gd fmla="val 65897"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3" name="Shape 133"/>
        <p:cNvGrpSpPr/>
        <p:nvPr/>
      </p:nvGrpSpPr>
      <p:grpSpPr>
        <a:xfrm>
          <a:off x="0" y="0"/>
          <a:ext cx="0" cy="0"/>
          <a:chOff x="0" y="0"/>
          <a:chExt cx="0" cy="0"/>
        </a:xfrm>
      </p:grpSpPr>
      <p:pic>
        <p:nvPicPr>
          <p:cNvPr id="134" name="Google Shape;134;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5" name="Google Shape;135;p2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Megacities Exhibit:</a:t>
            </a:r>
            <a:endParaRPr sz="19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Connecting Evidence to the UN SDGs</a:t>
            </a:r>
            <a:endParaRPr sz="1900">
              <a:solidFill>
                <a:schemeClr val="dk1"/>
              </a:solidFill>
              <a:latin typeface="Halant"/>
              <a:ea typeface="Halant"/>
              <a:cs typeface="Halant"/>
              <a:sym typeface="Halant"/>
            </a:endParaRPr>
          </a:p>
        </p:txBody>
      </p:sp>
      <p:sp>
        <p:nvSpPr>
          <p:cNvPr id="136" name="Google Shape;136;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7" name="Google Shape;137;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8" name="Google Shape;138;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9" name="Google Shape;139;p28"/>
          <p:cNvSpPr txBox="1"/>
          <p:nvPr/>
        </p:nvSpPr>
        <p:spPr>
          <a:xfrm>
            <a:off x="594300" y="883888"/>
            <a:ext cx="6583800" cy="1006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Use the </a:t>
            </a:r>
            <a:r>
              <a:rPr lang="en" sz="1200" u="sng">
                <a:solidFill>
                  <a:schemeClr val="hlink"/>
                </a:solidFill>
                <a:latin typeface="Halant"/>
                <a:ea typeface="Halant"/>
                <a:cs typeface="Halant"/>
                <a:sym typeface="Halant"/>
                <a:hlinkClick r:id="rId5"/>
              </a:rPr>
              <a:t>UN SDG 11: Sustainable Cities and Communities</a:t>
            </a:r>
            <a:r>
              <a:rPr lang="en" sz="1200">
                <a:solidFill>
                  <a:schemeClr val="dk1"/>
                </a:solidFill>
                <a:latin typeface="Halant"/>
                <a:ea typeface="Halant"/>
                <a:cs typeface="Halant"/>
                <a:sym typeface="Halant"/>
              </a:rPr>
              <a:t> to determine the progress made in your chosen city towards accomplishing this goal Choose three targets of the SDG (click on the targets and indicators tab next to overview).and provide specific evidence from the interview and the photos to support your claim.</a:t>
            </a:r>
            <a:endParaRPr i="1" sz="1200">
              <a:solidFill>
                <a:schemeClr val="dk1"/>
              </a:solidFill>
              <a:latin typeface="Inter"/>
              <a:ea typeface="Inter"/>
              <a:cs typeface="Inter"/>
              <a:sym typeface="Inter"/>
            </a:endParaRPr>
          </a:p>
        </p:txBody>
      </p:sp>
      <p:sp>
        <p:nvSpPr>
          <p:cNvPr id="140" name="Google Shape;140;p28"/>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141" name="Google Shape;141;p28"/>
          <p:cNvSpPr/>
          <p:nvPr/>
        </p:nvSpPr>
        <p:spPr>
          <a:xfrm>
            <a:off x="615200" y="2746700"/>
            <a:ext cx="1839900" cy="1768800"/>
          </a:xfrm>
          <a:prstGeom prst="ellipse">
            <a:avLst/>
          </a:prstGeom>
          <a:solidFill>
            <a:srgbClr val="EFFEF9"/>
          </a:solidFill>
          <a:ln cap="flat" cmpd="sng" w="9525">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UN SDG</a:t>
            </a:r>
            <a:endParaRPr b="1"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11: Sustainable Cities &amp; Communities</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a:solidFill>
                <a:schemeClr val="dk1"/>
              </a:solidFill>
              <a:latin typeface="Inter"/>
              <a:ea typeface="Inter"/>
              <a:cs typeface="Inter"/>
              <a:sym typeface="Inter"/>
            </a:endParaRPr>
          </a:p>
        </p:txBody>
      </p:sp>
      <p:sp>
        <p:nvSpPr>
          <p:cNvPr id="142" name="Google Shape;142;p28"/>
          <p:cNvSpPr/>
          <p:nvPr/>
        </p:nvSpPr>
        <p:spPr>
          <a:xfrm>
            <a:off x="2722225" y="2213300"/>
            <a:ext cx="4455900" cy="2343300"/>
          </a:xfrm>
          <a:prstGeom prst="rect">
            <a:avLst/>
          </a:prstGeom>
          <a:solidFill>
            <a:srgbClr val="EFFEF9"/>
          </a:solid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Target: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Evidence: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143" name="Google Shape;143;p28"/>
          <p:cNvSpPr/>
          <p:nvPr/>
        </p:nvSpPr>
        <p:spPr>
          <a:xfrm>
            <a:off x="521900" y="4785300"/>
            <a:ext cx="2026500" cy="1579500"/>
          </a:xfrm>
          <a:prstGeom prst="rect">
            <a:avLst/>
          </a:prstGeom>
          <a:solidFill>
            <a:srgbClr val="EFFEF9"/>
          </a:solid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Has this city made significant progress towards accomplishing this SDG?</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2"/>
              </a:solidFill>
              <a:latin typeface="Inter"/>
              <a:ea typeface="Inter"/>
              <a:cs typeface="Inter"/>
              <a:sym typeface="Inter"/>
            </a:endParaRPr>
          </a:p>
          <a:p>
            <a:pPr indent="0" lvl="0" marL="0" rtl="0" algn="ctr">
              <a:spcBef>
                <a:spcPts val="0"/>
              </a:spcBef>
              <a:spcAft>
                <a:spcPts val="0"/>
              </a:spcAft>
              <a:buNone/>
            </a:pPr>
            <a:r>
              <a:t/>
            </a:r>
            <a:endParaRPr b="1" sz="1200">
              <a:solidFill>
                <a:schemeClr val="dk2"/>
              </a:solidFill>
              <a:latin typeface="Inter"/>
              <a:ea typeface="Inter"/>
              <a:cs typeface="Inter"/>
              <a:sym typeface="Inter"/>
            </a:endParaRPr>
          </a:p>
        </p:txBody>
      </p:sp>
      <p:cxnSp>
        <p:nvCxnSpPr>
          <p:cNvPr id="144" name="Google Shape;144;p28"/>
          <p:cNvCxnSpPr>
            <a:stCxn id="141" idx="4"/>
            <a:endCxn id="143" idx="1"/>
          </p:cNvCxnSpPr>
          <p:nvPr/>
        </p:nvCxnSpPr>
        <p:spPr>
          <a:xfrm rot="5400000">
            <a:off x="498800" y="4538750"/>
            <a:ext cx="1059600" cy="1013100"/>
          </a:xfrm>
          <a:prstGeom prst="bentConnector4">
            <a:avLst>
              <a:gd fmla="val 12731" name="adj1"/>
              <a:gd fmla="val 123519" name="adj2"/>
            </a:avLst>
          </a:prstGeom>
          <a:noFill/>
          <a:ln cap="flat" cmpd="sng" w="9525">
            <a:solidFill>
              <a:schemeClr val="dk1"/>
            </a:solidFill>
            <a:prstDash val="solid"/>
            <a:round/>
            <a:headEnd len="med" w="med" type="none"/>
            <a:tailEnd len="med" w="med" type="none"/>
          </a:ln>
        </p:spPr>
      </p:cxnSp>
      <p:cxnSp>
        <p:nvCxnSpPr>
          <p:cNvPr id="145" name="Google Shape;145;p28"/>
          <p:cNvCxnSpPr>
            <a:stCxn id="143" idx="3"/>
            <a:endCxn id="142" idx="1"/>
          </p:cNvCxnSpPr>
          <p:nvPr/>
        </p:nvCxnSpPr>
        <p:spPr>
          <a:xfrm flipH="1" rot="10800000">
            <a:off x="2548400" y="3385050"/>
            <a:ext cx="173700" cy="2190000"/>
          </a:xfrm>
          <a:prstGeom prst="bentConnector3">
            <a:avLst>
              <a:gd fmla="val 50036" name="adj1"/>
            </a:avLst>
          </a:prstGeom>
          <a:noFill/>
          <a:ln cap="flat" cmpd="sng" w="9525">
            <a:solidFill>
              <a:schemeClr val="dk1"/>
            </a:solidFill>
            <a:prstDash val="solid"/>
            <a:round/>
            <a:headEnd len="med" w="med" type="none"/>
            <a:tailEnd len="med" w="med" type="none"/>
          </a:ln>
        </p:spPr>
      </p:cxnSp>
      <p:sp>
        <p:nvSpPr>
          <p:cNvPr id="146" name="Google Shape;146;p28"/>
          <p:cNvSpPr/>
          <p:nvPr/>
        </p:nvSpPr>
        <p:spPr>
          <a:xfrm>
            <a:off x="2722225" y="4689800"/>
            <a:ext cx="4455900" cy="2343300"/>
          </a:xfrm>
          <a:prstGeom prst="rect">
            <a:avLst/>
          </a:prstGeom>
          <a:solidFill>
            <a:srgbClr val="EFFEF9"/>
          </a:solid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Target: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Evidence: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p:txBody>
      </p:sp>
      <p:cxnSp>
        <p:nvCxnSpPr>
          <p:cNvPr id="147" name="Google Shape;147;p28"/>
          <p:cNvCxnSpPr>
            <a:stCxn id="143" idx="3"/>
            <a:endCxn id="148" idx="1"/>
          </p:cNvCxnSpPr>
          <p:nvPr/>
        </p:nvCxnSpPr>
        <p:spPr>
          <a:xfrm>
            <a:off x="2548400" y="5575050"/>
            <a:ext cx="173700" cy="2763000"/>
          </a:xfrm>
          <a:prstGeom prst="bentConnector3">
            <a:avLst>
              <a:gd fmla="val 50036" name="adj1"/>
            </a:avLst>
          </a:prstGeom>
          <a:noFill/>
          <a:ln cap="flat" cmpd="sng" w="9525">
            <a:solidFill>
              <a:schemeClr val="dk1"/>
            </a:solidFill>
            <a:prstDash val="solid"/>
            <a:round/>
            <a:headEnd len="med" w="med" type="none"/>
            <a:tailEnd len="med" w="med" type="none"/>
          </a:ln>
        </p:spPr>
      </p:cxnSp>
      <p:sp>
        <p:nvSpPr>
          <p:cNvPr id="148" name="Google Shape;148;p28"/>
          <p:cNvSpPr/>
          <p:nvPr/>
        </p:nvSpPr>
        <p:spPr>
          <a:xfrm>
            <a:off x="2722225" y="7166300"/>
            <a:ext cx="4455900" cy="2343300"/>
          </a:xfrm>
          <a:prstGeom prst="rect">
            <a:avLst/>
          </a:prstGeom>
          <a:solidFill>
            <a:srgbClr val="EFFEF9"/>
          </a:solid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Target: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Evidence: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2" name="Shape 152"/>
        <p:cNvGrpSpPr/>
        <p:nvPr/>
      </p:nvGrpSpPr>
      <p:grpSpPr>
        <a:xfrm>
          <a:off x="0" y="0"/>
          <a:ext cx="0" cy="0"/>
          <a:chOff x="0" y="0"/>
          <a:chExt cx="0" cy="0"/>
        </a:xfrm>
      </p:grpSpPr>
      <p:pic>
        <p:nvPicPr>
          <p:cNvPr id="153" name="Google Shape;153;p2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54" name="Google Shape;154;p29"/>
          <p:cNvSpPr txBox="1"/>
          <p:nvPr/>
        </p:nvSpPr>
        <p:spPr>
          <a:xfrm>
            <a:off x="2820988" y="2628363"/>
            <a:ext cx="4492500" cy="1463400"/>
          </a:xfrm>
          <a:prstGeom prst="rect">
            <a:avLst/>
          </a:prstGeom>
          <a:noFill/>
          <a:ln cap="flat" cmpd="sng" w="9525">
            <a:solidFill>
              <a:srgbClr val="B7B7B7"/>
            </a:solidFill>
            <a:prstDash val="solid"/>
            <a:round/>
            <a:headEnd len="sm" w="sm" type="none"/>
            <a:tailEnd len="sm" w="sm" type="none"/>
          </a:ln>
        </p:spPr>
        <p:txBody>
          <a:bodyPr anchorCtr="0" anchor="ctr" bIns="116075" lIns="116075" spcFirstLastPara="1" rIns="116075" wrap="square" tIns="116075">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analyzing historical documents in order to make evidence-based claims about the past.</a:t>
            </a:r>
            <a:endParaRPr b="1" sz="1500">
              <a:solidFill>
                <a:schemeClr val="dk1"/>
              </a:solidFill>
              <a:latin typeface="Plus Jakarta Sans"/>
              <a:ea typeface="Plus Jakarta Sans"/>
              <a:cs typeface="Plus Jakarta Sans"/>
              <a:sym typeface="Plus Jakarta Sans"/>
            </a:endParaRPr>
          </a:p>
        </p:txBody>
      </p:sp>
      <p:sp>
        <p:nvSpPr>
          <p:cNvPr id="155" name="Google Shape;155;p2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Evidence</a:t>
            </a:r>
            <a:endParaRPr sz="1500">
              <a:solidFill>
                <a:srgbClr val="000000"/>
              </a:solidFill>
              <a:latin typeface="Plus Jakarta Sans Medium"/>
              <a:ea typeface="Plus Jakarta Sans Medium"/>
              <a:cs typeface="Plus Jakarta Sans Medium"/>
              <a:sym typeface="Plus Jakarta Sans Medium"/>
            </a:endParaRPr>
          </a:p>
        </p:txBody>
      </p:sp>
      <p:pic>
        <p:nvPicPr>
          <p:cNvPr id="156" name="Google Shape;156;p29"/>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57" name="Google Shape;157;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8" name="Google Shape;158;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9" name="Google Shape;159;p29"/>
          <p:cNvSpPr txBox="1"/>
          <p:nvPr/>
        </p:nvSpPr>
        <p:spPr>
          <a:xfrm>
            <a:off x="536450" y="5069538"/>
            <a:ext cx="6699600" cy="1804800"/>
          </a:xfrm>
          <a:prstGeom prst="rect">
            <a:avLst/>
          </a:prstGeom>
          <a:noFill/>
          <a:ln>
            <a:noFill/>
          </a:ln>
        </p:spPr>
        <p:txBody>
          <a:bodyPr anchorCtr="0" anchor="ctr" bIns="116075" lIns="116075" spcFirstLastPara="1" rIns="116075" wrap="square" tIns="116075">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Review the following documents and answer the questions on evaluating evidence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60" name="Google Shape;160;p29"/>
          <p:cNvPicPr preferRelativeResize="0"/>
          <p:nvPr/>
        </p:nvPicPr>
        <p:blipFill>
          <a:blip r:embed="rId5">
            <a:alphaModFix/>
          </a:blip>
          <a:stretch>
            <a:fillRect/>
          </a:stretch>
        </p:blipFill>
        <p:spPr>
          <a:xfrm>
            <a:off x="458912" y="2382112"/>
            <a:ext cx="1928530" cy="192853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sp>
        <p:nvSpPr>
          <p:cNvPr id="165" name="Google Shape;165;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166" name="Google Shape;166;p3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67" name="Google Shape;167;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8" name="Google Shape;168;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69" name="Google Shape;169;p30"/>
          <p:cNvGraphicFramePr/>
          <p:nvPr/>
        </p:nvGraphicFramePr>
        <p:xfrm>
          <a:off x="533316" y="923526"/>
          <a:ext cx="3000000" cy="3000000"/>
        </p:xfrm>
        <a:graphic>
          <a:graphicData uri="http://schemas.openxmlformats.org/drawingml/2006/table">
            <a:tbl>
              <a:tblPr>
                <a:noFill/>
                <a:tableStyleId>{E1E4C13B-D492-49F8-BC25-EEF3EB4B71A5}</a:tableStyleId>
              </a:tblPr>
              <a:tblGrid>
                <a:gridCol w="6705750"/>
              </a:tblGrid>
              <a:tr h="1094750">
                <a:tc>
                  <a:txBody>
                    <a:bodyPr/>
                    <a:lstStyle/>
                    <a:p>
                      <a:pPr indent="0" lvl="0" marL="0" rtl="0" algn="l">
                        <a:spcBef>
                          <a:spcPts val="0"/>
                        </a:spcBef>
                        <a:spcAft>
                          <a:spcPts val="0"/>
                        </a:spcAft>
                        <a:buNone/>
                      </a:pPr>
                      <a:r>
                        <a:rPr lang="en" sz="1600">
                          <a:latin typeface="Halant"/>
                          <a:ea typeface="Halant"/>
                          <a:cs typeface="Halant"/>
                          <a:sym typeface="Halant"/>
                        </a:rPr>
                        <a:t>Source: Jorge Montejano, Paavo Monkkonen, Erick Guerra, and Camilo Caudillo, “The Costs and Benefits of Urban Expansion: Evidence from Mexico, 1990–2010,” Lincoln Institute of Land Policy, March 2019.</a:t>
                      </a:r>
                      <a:endParaRPr sz="16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600">
                        <a:latin typeface="Halant"/>
                        <a:ea typeface="Halant"/>
                        <a:cs typeface="Halant"/>
                        <a:sym typeface="Halant"/>
                      </a:endParaRPr>
                    </a:p>
                    <a:p>
                      <a:pPr indent="0" lvl="0" marL="0" rtl="0" algn="l">
                        <a:spcBef>
                          <a:spcPts val="0"/>
                        </a:spcBef>
                        <a:spcAft>
                          <a:spcPts val="0"/>
                        </a:spcAft>
                        <a:buNone/>
                      </a:pPr>
                      <a:r>
                        <a:rPr lang="en">
                          <a:latin typeface="Halant"/>
                          <a:ea typeface="Halant"/>
                          <a:cs typeface="Halant"/>
                          <a:sym typeface="Halant"/>
                        </a:rPr>
                        <a:t>Note: In this paper, these scholars look at urban sprawl in a specifically Mexican context to explore if the effects of urban sprawl are the same in Mexico as they’ve shown to be in other countries.</a:t>
                      </a:r>
                      <a:endParaRPr>
                        <a:latin typeface="Halant"/>
                        <a:ea typeface="Halant"/>
                        <a:cs typeface="Halant"/>
                        <a:sym typeface="Halant"/>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solidFill>
                      <a:srgbClr val="FFFFFF"/>
                    </a:solidFill>
                  </a:tcPr>
                </a:tc>
              </a:tr>
              <a:tr h="3218000">
                <a:tc>
                  <a:txBody>
                    <a:bodyPr/>
                    <a:lstStyle/>
                    <a:p>
                      <a:pPr indent="0" lvl="0" marL="0" rtl="0" algn="l">
                        <a:spcBef>
                          <a:spcPts val="0"/>
                        </a:spcBef>
                        <a:spcAft>
                          <a:spcPts val="0"/>
                        </a:spcAft>
                        <a:buClr>
                          <a:schemeClr val="dk1"/>
                        </a:buClr>
                        <a:buSzPts val="1100"/>
                        <a:buFont typeface="Arial"/>
                        <a:buNone/>
                      </a:pPr>
                      <a:r>
                        <a:rPr lang="en" sz="1500">
                          <a:latin typeface="Inter"/>
                          <a:ea typeface="Inter"/>
                          <a:cs typeface="Inter"/>
                          <a:sym typeface="Inter"/>
                        </a:rPr>
                        <a:t>Outside of the United States, studies in Europe and Asia have confirmed the productivity benefits of density… They found… that the closer the people are to their place of employment, the more productive they are…. [However], more sprawling cities, with lower densities and less centralization, were more productive in Mexico.</a:t>
                      </a:r>
                      <a:endParaRPr sz="15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500">
                          <a:latin typeface="Inter"/>
                          <a:ea typeface="Inter"/>
                          <a:cs typeface="Inter"/>
                          <a:sym typeface="Inter"/>
                        </a:rPr>
                        <a:t>Urbanization, especially rapid urbanization without sufficient investment in infrastructure, creates a host of negative externalities, such as congestion, pollution, environmental damage, and the threat of social problems. At the same time, urban expansion is intimately connected to economic growth in most places, and individual productivity is enhanced by living in larger cities… </a:t>
                      </a:r>
                      <a:endParaRPr sz="15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500">
                          <a:latin typeface="Inter"/>
                          <a:ea typeface="Inter"/>
                          <a:cs typeface="Inter"/>
                          <a:sym typeface="Inter"/>
                        </a:rPr>
                        <a:t>Mexican cities grew dramatically between 1990 and 2010, in a relatively sprawling manner. This urban growth model has led to higher commuting costs; increases in socio-economic segregation, and higher greenhouse emissions. However, it has also supported the country’s growing manufacturing sector, which mostly relies on the peri-urban development of large factories… </a:t>
                      </a:r>
                      <a:endParaRPr sz="15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One of the principal findings is that the benefits of urbanization are strong, and unexpectedly, urban compactness is not associated with economic productivity in Mexico. On the contrary, more sprawling cities are more productive.</a:t>
                      </a:r>
                      <a:endParaRPr sz="1500">
                        <a:latin typeface="Inter"/>
                        <a:ea typeface="Inter"/>
                        <a:cs typeface="Inter"/>
                        <a:sym typeface="Inter"/>
                      </a:endParaRPr>
                    </a:p>
                  </a:txBody>
                  <a:tcPr marT="95800" marB="95800" marR="97175" marL="971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solidFill>
                      <a:srgbClr val="FFFFFF"/>
                    </a:solidFill>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3" name="Shape 173"/>
        <p:cNvGrpSpPr/>
        <p:nvPr/>
      </p:nvGrpSpPr>
      <p:grpSpPr>
        <a:xfrm>
          <a:off x="0" y="0"/>
          <a:ext cx="0" cy="0"/>
          <a:chOff x="0" y="0"/>
          <a:chExt cx="0" cy="0"/>
        </a:xfrm>
      </p:grpSpPr>
      <p:sp>
        <p:nvSpPr>
          <p:cNvPr id="174" name="Google Shape;174;p3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175" name="Google Shape;175;p3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76" name="Google Shape;176;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7" name="Google Shape;177;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8" name="Google Shape;178;p31"/>
          <p:cNvSpPr txBox="1"/>
          <p:nvPr/>
        </p:nvSpPr>
        <p:spPr>
          <a:xfrm>
            <a:off x="390200" y="735313"/>
            <a:ext cx="6992100" cy="4854900"/>
          </a:xfrm>
          <a:prstGeom prst="rect">
            <a:avLst/>
          </a:prstGeom>
          <a:noFill/>
          <a:ln>
            <a:noFill/>
          </a:ln>
        </p:spPr>
        <p:txBody>
          <a:bodyPr anchorCtr="0" anchor="t" bIns="67675" lIns="67675" spcFirstLastPara="1" rIns="67675" wrap="square" tIns="67675">
            <a:noAutofit/>
          </a:bodyPr>
          <a:lstStyle/>
          <a:p>
            <a:pPr indent="-342900" lvl="0" marL="482600" rtl="0" algn="l">
              <a:spcBef>
                <a:spcPts val="0"/>
              </a:spcBef>
              <a:spcAft>
                <a:spcPts val="0"/>
              </a:spcAft>
              <a:buClr>
                <a:schemeClr val="dk1"/>
              </a:buClr>
              <a:buSzPts val="1600"/>
              <a:buFont typeface="Inter"/>
              <a:buAutoNum type="arabicPeriod"/>
            </a:pPr>
            <a:r>
              <a:rPr lang="en" sz="1600">
                <a:solidFill>
                  <a:schemeClr val="dk1"/>
                </a:solidFill>
                <a:highlight>
                  <a:srgbClr val="FFFFFF"/>
                </a:highlight>
                <a:latin typeface="Inter"/>
                <a:ea typeface="Inter"/>
                <a:cs typeface="Inter"/>
                <a:sym typeface="Inter"/>
              </a:rPr>
              <a:t>Select the piece of evidence from the above document that </a:t>
            </a:r>
            <a:r>
              <a:rPr i="1" lang="en" sz="1600">
                <a:solidFill>
                  <a:schemeClr val="dk1"/>
                </a:solidFill>
                <a:highlight>
                  <a:schemeClr val="lt1"/>
                </a:highlight>
                <a:latin typeface="Inter"/>
                <a:ea typeface="Inter"/>
                <a:cs typeface="Inter"/>
                <a:sym typeface="Inter"/>
              </a:rPr>
              <a:t>best </a:t>
            </a:r>
            <a:r>
              <a:rPr lang="en" sz="1600">
                <a:solidFill>
                  <a:schemeClr val="dk1"/>
                </a:solidFill>
                <a:highlight>
                  <a:schemeClr val="lt1"/>
                </a:highlight>
                <a:latin typeface="Inter"/>
                <a:ea typeface="Inter"/>
                <a:cs typeface="Inter"/>
                <a:sym typeface="Inter"/>
              </a:rPr>
              <a:t>supports the claim: </a:t>
            </a:r>
            <a:r>
              <a:rPr b="1" lang="en" sz="1600">
                <a:solidFill>
                  <a:schemeClr val="dk1"/>
                </a:solidFill>
                <a:highlight>
                  <a:schemeClr val="lt1"/>
                </a:highlight>
                <a:latin typeface="Inter"/>
                <a:ea typeface="Inter"/>
                <a:cs typeface="Inter"/>
                <a:sym typeface="Inter"/>
              </a:rPr>
              <a:t>Urban Sprawl is beneficial to Mexico’s development.</a:t>
            </a:r>
            <a:endParaRPr b="1" sz="16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600">
              <a:solidFill>
                <a:schemeClr val="dk1"/>
              </a:solidFill>
              <a:highlight>
                <a:srgbClr val="FFFFFF"/>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highlight>
                  <a:schemeClr val="lt1"/>
                </a:highlight>
                <a:latin typeface="Inter"/>
                <a:ea typeface="Inter"/>
                <a:cs typeface="Inter"/>
                <a:sym typeface="Inter"/>
              </a:rPr>
              <a:t>“... </a:t>
            </a:r>
            <a:r>
              <a:rPr lang="en" sz="1500">
                <a:solidFill>
                  <a:schemeClr val="dk1"/>
                </a:solidFill>
                <a:latin typeface="Inter"/>
                <a:ea typeface="Inter"/>
                <a:cs typeface="Inter"/>
                <a:sym typeface="Inter"/>
              </a:rPr>
              <a:t>urban compactness is not associated with economic productivity in Mexico.</a:t>
            </a:r>
            <a:r>
              <a:rPr lang="en" sz="1600">
                <a:solidFill>
                  <a:schemeClr val="dk1"/>
                </a:solidFill>
                <a:highlight>
                  <a:schemeClr val="lt1"/>
                </a:highlight>
                <a:latin typeface="Inter"/>
                <a:ea typeface="Inter"/>
                <a:cs typeface="Inter"/>
                <a:sym typeface="Inter"/>
              </a:rPr>
              <a:t>”</a:t>
            </a:r>
            <a:endParaRPr sz="16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highlight>
                  <a:schemeClr val="lt1"/>
                </a:highlight>
                <a:latin typeface="Inter"/>
                <a:ea typeface="Inter"/>
                <a:cs typeface="Inter"/>
                <a:sym typeface="Inter"/>
              </a:rPr>
              <a:t>“… it has also supported the country’s growing manufacturing sector, which mostly relies on the peri-urban development of large factories…”</a:t>
            </a:r>
            <a:endParaRPr sz="16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highlight>
                  <a:schemeClr val="lt1"/>
                </a:highlight>
                <a:latin typeface="Inter"/>
                <a:ea typeface="Inter"/>
                <a:cs typeface="Inter"/>
                <a:sym typeface="Inter"/>
              </a:rPr>
              <a:t>“This urban growth model has led to higher commuting costs; increases in socio-economic segregation, and higher greenhouse emissions.”</a:t>
            </a:r>
            <a:endParaRPr sz="16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highlight>
                  <a:schemeClr val="lt1"/>
                </a:highlight>
                <a:latin typeface="Inter"/>
                <a:ea typeface="Inter"/>
                <a:cs typeface="Inter"/>
                <a:sym typeface="Inter"/>
              </a:rPr>
              <a:t>“... urban expansion is intimately connected to economic growth in most places, and individual productivity is enhanced by living in larger cities.”</a:t>
            </a:r>
            <a:endParaRPr sz="16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482600" rtl="0" algn="l">
              <a:spcBef>
                <a:spcPts val="0"/>
              </a:spcBef>
              <a:spcAft>
                <a:spcPts val="0"/>
              </a:spcAft>
              <a:buClr>
                <a:schemeClr val="dk1"/>
              </a:buClr>
              <a:buSzPts val="1600"/>
              <a:buFont typeface="Inter"/>
              <a:buAutoNum type="arabicPeriod"/>
            </a:pPr>
            <a:r>
              <a:rPr lang="en" sz="1600">
                <a:solidFill>
                  <a:schemeClr val="dk1"/>
                </a:solidFill>
                <a:highlight>
                  <a:srgbClr val="FFFFFF"/>
                </a:highlight>
                <a:latin typeface="Inter"/>
                <a:ea typeface="Inter"/>
                <a:cs typeface="Inter"/>
                <a:sym typeface="Inter"/>
              </a:rPr>
              <a:t>Justify your choice in the space below.</a:t>
            </a:r>
            <a:endParaRPr sz="1600">
              <a:solidFill>
                <a:schemeClr val="dk1"/>
              </a:solidFill>
              <a:highlight>
                <a:srgbClr val="FFFFFF"/>
              </a:highlight>
              <a:latin typeface="Inter"/>
              <a:ea typeface="Inter"/>
              <a:cs typeface="Inter"/>
              <a:sym typeface="Inter"/>
            </a:endParaRPr>
          </a:p>
        </p:txBody>
      </p:sp>
      <p:sp>
        <p:nvSpPr>
          <p:cNvPr id="179" name="Google Shape;179;p31"/>
          <p:cNvSpPr txBox="1"/>
          <p:nvPr/>
        </p:nvSpPr>
        <p:spPr>
          <a:xfrm>
            <a:off x="381550" y="5847875"/>
            <a:ext cx="6992100" cy="32364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sz="1100">
              <a:latin typeface="Work Sans"/>
              <a:ea typeface="Work Sans"/>
              <a:cs typeface="Work Sans"/>
              <a:sym typeface="Work Sans"/>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