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F490161-7C92-4901-BD40-1376ACFA3CD6}">
  <a:tblStyle styleId="{4F490161-7C92-4901-BD40-1376ACFA3CD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04f0534b06_0_1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04f0534b06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6d19c20b9e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6d19c20b9e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9.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9.png"/><Relationship Id="rId5" Type="http://schemas.openxmlformats.org/officeDocument/2006/relationships/hyperlink" Target="https://sdgs.un.org/goals/goal8#overview"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9.png"/><Relationship Id="rId5" Type="http://schemas.openxmlformats.org/officeDocument/2006/relationships/hyperlink" Target="https://unstats.un.org/sdgs/report/2024/unlocking/" TargetMode="External"/><Relationship Id="rId6"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9.png"/><Relationship Id="rId5" Type="http://schemas.openxmlformats.org/officeDocument/2006/relationships/hyperlink" Target="https://www.gapminder.org/dollar-stree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37"/>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50" name="Google Shape;150;p37"/>
          <p:cNvGraphicFramePr/>
          <p:nvPr/>
        </p:nvGraphicFramePr>
        <p:xfrm>
          <a:off x="952500" y="5558425"/>
          <a:ext cx="3000000" cy="3000000"/>
        </p:xfrm>
        <a:graphic>
          <a:graphicData uri="http://schemas.openxmlformats.org/drawingml/2006/table">
            <a:tbl>
              <a:tblPr>
                <a:noFill/>
                <a:tableStyleId>{4F490161-7C92-4901-BD40-1376ACFA3CD6}</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8: Decent Work &amp; Economic Growth</a:t>
            </a:r>
            <a:endParaRPr sz="20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38"/>
          <p:cNvSpPr txBox="1"/>
          <p:nvPr/>
        </p:nvSpPr>
        <p:spPr>
          <a:xfrm>
            <a:off x="341925" y="655300"/>
            <a:ext cx="70887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8: Promote Sustained, Inclusive and Sustainable Economic Growth, Full and Productive Employment and Decent Work for All</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Decent Work &amp; Economic Growth.</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Progress towards Goal 8 faces headwinds from the COVID-19 aftermath, trade tensions, rising debt in developing countries, conflicts and geopolitical strains - collectively threatening global economic growth. While global real GDP per capita growth rebounded in 2021, it slowed in 2022 and is projected to stabilize through 2025.</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Global unemployment hit a historic low of 5 per cent in 2023 yet persistent roadblocks remain in achieving decent work. Women and youth face higher unemployment rates. Informal employment poses a significant global challenge, with over 2 billion workers in informal jobs lacking social protection in 2023. In the LDCs, and in sub-Saharan Africa and Central and Southern Asia, nearly 9 in 10 workers are informally employed. Alarmingly, over one in five young people are not in education, employment or training (NEET). Compliance with fundamental labour rights has deteriorated.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Accelerating progress demands sustainable economic policies, support for entrepreneurship and innovation, formalization of the informal economy, safeguards of workers' rights, social justice, and inclusive employment opportunities, especially for women and youth.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1" name="Google Shape;171;p39"/>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72" name="Google Shape;172;p39"/>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73" name="Google Shape;173;p39"/>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74" name="Google Shape;174;p39"/>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75" name="Google Shape;175;p39"/>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6" name="Google Shape;176;p39"/>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77" name="Google Shape;177;p39"/>
          <p:cNvSpPr txBox="1"/>
          <p:nvPr/>
        </p:nvSpPr>
        <p:spPr>
          <a:xfrm>
            <a:off x="469050" y="23907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78" name="Google Shape;178;p39"/>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
        <p:nvSpPr>
          <p:cNvPr id="179" name="Google Shape;179;p39"/>
          <p:cNvSpPr txBox="1"/>
          <p:nvPr/>
        </p:nvSpPr>
        <p:spPr>
          <a:xfrm>
            <a:off x="1270825" y="9370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rgbClr val="0097A7"/>
                </a:solidFill>
                <a:latin typeface="Plus Jakarta Sans"/>
                <a:ea typeface="Plus Jakarta Sans"/>
                <a:cs typeface="Plus Jakarta Sans"/>
                <a:sym typeface="Plus Jakarta Sans"/>
                <a:hlinkClick r:id="rId5">
                  <a:extLst>
                    <a:ext uri="{A12FA001-AC4F-418D-AE19-62706E023703}">
                      <ahyp:hlinkClr val="tx"/>
                    </a:ext>
                  </a:extLst>
                </a:hlinkClick>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80" name="Google Shape;180;p39"/>
          <p:cNvPicPr preferRelativeResize="0"/>
          <p:nvPr/>
        </p:nvPicPr>
        <p:blipFill>
          <a:blip r:embed="rId6">
            <a:alphaModFix/>
          </a:blip>
          <a:stretch>
            <a:fillRect/>
          </a:stretch>
        </p:blipFill>
        <p:spPr>
          <a:xfrm>
            <a:off x="249075" y="1013200"/>
            <a:ext cx="990900" cy="990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40"/>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Why might rapid economic growth not always lead to improved living conditions for everyone?</a:t>
            </a:r>
            <a:endParaRPr b="1" sz="1700">
              <a:solidFill>
                <a:schemeClr val="dk1"/>
              </a:solidFill>
              <a:latin typeface="Inter"/>
              <a:ea typeface="Inter"/>
              <a:cs typeface="Inter"/>
              <a:sym typeface="Inter"/>
            </a:endParaRPr>
          </a:p>
        </p:txBody>
      </p:sp>
      <p:sp>
        <p:nvSpPr>
          <p:cNvPr id="187" name="Google Shape;187;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10: A New Global World</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9</a:t>
            </a:r>
            <a:endParaRPr sz="1700">
              <a:solidFill>
                <a:schemeClr val="dk1"/>
              </a:solidFill>
              <a:latin typeface="Halant"/>
              <a:ea typeface="Halant"/>
              <a:cs typeface="Halant"/>
              <a:sym typeface="Halant"/>
            </a:endParaRPr>
          </a:p>
        </p:txBody>
      </p:sp>
      <p:pic>
        <p:nvPicPr>
          <p:cNvPr id="188" name="Google Shape;188;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9" name="Google Shape;18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0" name="Google Shape;19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1" name="Google Shape;191;p40"/>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92" name="Google Shape;192;p40"/>
          <p:cNvSpPr txBox="1"/>
          <p:nvPr/>
        </p:nvSpPr>
        <p:spPr>
          <a:xfrm>
            <a:off x="455300" y="3185975"/>
            <a:ext cx="6861900" cy="789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With your group, examine the everyday lives of people within one of the countries for your assigned region using </a:t>
            </a:r>
            <a:r>
              <a:rPr lang="en" sz="1200" u="sng">
                <a:solidFill>
                  <a:schemeClr val="accent5"/>
                </a:solidFill>
                <a:latin typeface="Halant"/>
                <a:ea typeface="Halant"/>
                <a:cs typeface="Halant"/>
                <a:sym typeface="Halant"/>
                <a:hlinkClick r:id="rId5">
                  <a:extLst>
                    <a:ext uri="{A12FA001-AC4F-418D-AE19-62706E023703}">
                      <ahyp:hlinkClr val="tx"/>
                    </a:ext>
                  </a:extLst>
                </a:hlinkClick>
              </a:rPr>
              <a:t>Gapminder’s Dollar Street tool</a:t>
            </a:r>
            <a:r>
              <a:rPr lang="en" sz="1200">
                <a:solidFill>
                  <a:schemeClr val="dk1"/>
                </a:solidFill>
                <a:latin typeface="Halant"/>
                <a:ea typeface="Halant"/>
                <a:cs typeface="Halant"/>
                <a:sym typeface="Halant"/>
              </a:rPr>
              <a:t>. This site allows you to explore the homes of families from around the world with different incomes. To select a country, on the top use the drop down menu to change “the world” to the specific country you want to examine.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Country: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Family: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Monthly Income: 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Answer the following prompt in 3-5 sentences after exploring the site.</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latin typeface="Inter"/>
                <a:ea typeface="Inter"/>
                <a:cs typeface="Inter"/>
                <a:sym typeface="Inter"/>
              </a:rPr>
              <a:t>Thinking back to the overall information about your country, how does the family you looked at compare to the economic growth of the nation?</a:t>
            </a:r>
            <a:endParaRPr b="1" sz="1200">
              <a:latin typeface="Inter"/>
              <a:ea typeface="Inter"/>
              <a:cs typeface="Inter"/>
              <a:sym typeface="Inter"/>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Considering the experience of Maysara and the those show in the stations sources, how has conflict in the Middle East impacted some people in the region?</a:t>
            </a:r>
            <a:endParaRPr b="1" sz="11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