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</p:sldIdLst>
  <p:sldSz cy="5143500" cx="9144000"/>
  <p:notesSz cx="6858000" cy="9144000"/>
  <p:embeddedFontLst>
    <p:embeddedFont>
      <p:font typeface="Halant"/>
      <p:bold r:id="rId14"/>
    </p:embeddedFont>
    <p:embeddedFont>
      <p:font typeface="Inter"/>
      <p:regular r:id="rId15"/>
      <p:bold r:id="rId16"/>
      <p:italic r:id="rId17"/>
      <p:boldItalic r:id="rId18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font" Target="fonts/Inter-regular.fntdata"/><Relationship Id="rId14" Type="http://schemas.openxmlformats.org/officeDocument/2006/relationships/font" Target="fonts/Halant-bold.fntdata"/><Relationship Id="rId17" Type="http://schemas.openxmlformats.org/officeDocument/2006/relationships/font" Target="fonts/Inter-italic.fntdata"/><Relationship Id="rId16" Type="http://schemas.openxmlformats.org/officeDocument/2006/relationships/font" Target="fonts/Inter-bold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18" Type="http://schemas.openxmlformats.org/officeDocument/2006/relationships/font" Target="fonts/Inter-boldItalic.fntdata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33610e35f2f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2" name="Google Shape;52;g33610e35f2f_0_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g33610e35f2f_0_6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3" name="Google Shape;73;g33610e35f2f_0_65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g33610e35f2f_0_12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3" name="Google Shape;93;g33610e35f2f_0_129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g33610e35f2f_0_19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3" name="Google Shape;113;g33610e35f2f_0_193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g33610e35f2f_0_2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3" name="Google Shape;133;g33610e35f2f_0_212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g33610e35f2f_0_23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3" name="Google Shape;153;g33610e35f2f_0_231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2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g33610e35f2f_0_25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4" name="Google Shape;174;g33610e35f2f_0_251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3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Google Shape;194;g33610e35f2f_0_27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5" name="Google Shape;195;g33610e35f2f_0_272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3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4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4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4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4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4.png"/><Relationship Id="rId4" Type="http://schemas.openxmlformats.org/officeDocument/2006/relationships/image" Target="../media/image9.jp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4.png"/><Relationship Id="rId4" Type="http://schemas.openxmlformats.org/officeDocument/2006/relationships/image" Target="../media/image8.jp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4.png"/><Relationship Id="rId4" Type="http://schemas.openxmlformats.org/officeDocument/2006/relationships/image" Target="../media/image7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4" name="Google Shape;54;p13"/>
          <p:cNvGrpSpPr/>
          <p:nvPr/>
        </p:nvGrpSpPr>
        <p:grpSpPr>
          <a:xfrm>
            <a:off x="-15535" y="-90413"/>
            <a:ext cx="2119669" cy="5233992"/>
            <a:chOff x="0" y="-241102"/>
            <a:chExt cx="5652450" cy="13957313"/>
          </a:xfrm>
        </p:grpSpPr>
        <p:grpSp>
          <p:nvGrpSpPr>
            <p:cNvPr id="55" name="Google Shape;55;p13"/>
            <p:cNvGrpSpPr/>
            <p:nvPr/>
          </p:nvGrpSpPr>
          <p:grpSpPr>
            <a:xfrm>
              <a:off x="2826056" y="-241102"/>
              <a:ext cx="2826394" cy="13957313"/>
              <a:chOff x="0" y="-47625"/>
              <a:chExt cx="558300" cy="2757000"/>
            </a:xfrm>
          </p:grpSpPr>
          <p:sp>
            <p:nvSpPr>
              <p:cNvPr id="56" name="Google Shape;56;p13"/>
              <p:cNvSpPr/>
              <p:nvPr/>
            </p:nvSpPr>
            <p:spPr>
              <a:xfrm>
                <a:off x="0" y="0"/>
                <a:ext cx="558233" cy="2709333"/>
              </a:xfrm>
              <a:custGeom>
                <a:rect b="b" l="l" r="r" t="t"/>
                <a:pathLst>
                  <a:path extrusionOk="0" h="2709333" w="558233">
                    <a:moveTo>
                      <a:pt x="0" y="0"/>
                    </a:moveTo>
                    <a:lnTo>
                      <a:pt x="558233" y="0"/>
                    </a:lnTo>
                    <a:lnTo>
                      <a:pt x="558233" y="2709333"/>
                    </a:lnTo>
                    <a:lnTo>
                      <a:pt x="0" y="2709333"/>
                    </a:ln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</p:spPr>
          </p:sp>
          <p:sp>
            <p:nvSpPr>
              <p:cNvPr id="57" name="Google Shape;57;p13"/>
              <p:cNvSpPr txBox="1"/>
              <p:nvPr/>
            </p:nvSpPr>
            <p:spPr>
              <a:xfrm>
                <a:off x="0" y="-47625"/>
                <a:ext cx="558300" cy="2757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58" name="Google Shape;58;p13"/>
            <p:cNvGrpSpPr/>
            <p:nvPr/>
          </p:nvGrpSpPr>
          <p:grpSpPr>
            <a:xfrm>
              <a:off x="1413028" y="-241102"/>
              <a:ext cx="2826394" cy="13957313"/>
              <a:chOff x="0" y="-47625"/>
              <a:chExt cx="558300" cy="2757000"/>
            </a:xfrm>
          </p:grpSpPr>
          <p:sp>
            <p:nvSpPr>
              <p:cNvPr id="59" name="Google Shape;59;p13"/>
              <p:cNvSpPr/>
              <p:nvPr/>
            </p:nvSpPr>
            <p:spPr>
              <a:xfrm>
                <a:off x="0" y="0"/>
                <a:ext cx="558233" cy="2709333"/>
              </a:xfrm>
              <a:custGeom>
                <a:rect b="b" l="l" r="r" t="t"/>
                <a:pathLst>
                  <a:path extrusionOk="0" h="2709333" w="558233">
                    <a:moveTo>
                      <a:pt x="0" y="0"/>
                    </a:moveTo>
                    <a:lnTo>
                      <a:pt x="558233" y="0"/>
                    </a:lnTo>
                    <a:lnTo>
                      <a:pt x="558233" y="2709333"/>
                    </a:lnTo>
                    <a:lnTo>
                      <a:pt x="0" y="2709333"/>
                    </a:lnTo>
                    <a:close/>
                  </a:path>
                </a:pathLst>
              </a:custGeom>
              <a:solidFill>
                <a:srgbClr val="38E0A4"/>
              </a:solidFill>
              <a:ln>
                <a:noFill/>
              </a:ln>
            </p:spPr>
          </p:sp>
          <p:sp>
            <p:nvSpPr>
              <p:cNvPr id="60" name="Google Shape;60;p13"/>
              <p:cNvSpPr txBox="1"/>
              <p:nvPr/>
            </p:nvSpPr>
            <p:spPr>
              <a:xfrm>
                <a:off x="0" y="-47625"/>
                <a:ext cx="558300" cy="2757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61" name="Google Shape;61;p13"/>
            <p:cNvGrpSpPr/>
            <p:nvPr/>
          </p:nvGrpSpPr>
          <p:grpSpPr>
            <a:xfrm>
              <a:off x="0" y="-241102"/>
              <a:ext cx="2826394" cy="13957313"/>
              <a:chOff x="0" y="-47625"/>
              <a:chExt cx="558300" cy="2757000"/>
            </a:xfrm>
          </p:grpSpPr>
          <p:sp>
            <p:nvSpPr>
              <p:cNvPr id="62" name="Google Shape;62;p13"/>
              <p:cNvSpPr/>
              <p:nvPr/>
            </p:nvSpPr>
            <p:spPr>
              <a:xfrm>
                <a:off x="0" y="0"/>
                <a:ext cx="558233" cy="2709333"/>
              </a:xfrm>
              <a:custGeom>
                <a:rect b="b" l="l" r="r" t="t"/>
                <a:pathLst>
                  <a:path extrusionOk="0" h="2709333" w="558233">
                    <a:moveTo>
                      <a:pt x="0" y="0"/>
                    </a:moveTo>
                    <a:lnTo>
                      <a:pt x="558233" y="0"/>
                    </a:lnTo>
                    <a:lnTo>
                      <a:pt x="558233" y="2709333"/>
                    </a:lnTo>
                    <a:lnTo>
                      <a:pt x="0" y="2709333"/>
                    </a:lnTo>
                    <a:close/>
                  </a:path>
                </a:pathLst>
              </a:custGeom>
              <a:solidFill>
                <a:srgbClr val="6484F3"/>
              </a:solidFill>
              <a:ln>
                <a:noFill/>
              </a:ln>
            </p:spPr>
          </p:sp>
          <p:sp>
            <p:nvSpPr>
              <p:cNvPr id="63" name="Google Shape;63;p13"/>
              <p:cNvSpPr txBox="1"/>
              <p:nvPr/>
            </p:nvSpPr>
            <p:spPr>
              <a:xfrm>
                <a:off x="0" y="-47625"/>
                <a:ext cx="558300" cy="2757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</p:grpSp>
      <p:sp>
        <p:nvSpPr>
          <p:cNvPr id="64" name="Google Shape;64;p13"/>
          <p:cNvSpPr txBox="1"/>
          <p:nvPr/>
        </p:nvSpPr>
        <p:spPr>
          <a:xfrm>
            <a:off x="2104007" y="1752164"/>
            <a:ext cx="7040100" cy="1030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96999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69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URBANIZATION</a:t>
            </a:r>
            <a:endParaRPr sz="400"/>
          </a:p>
        </p:txBody>
      </p:sp>
      <p:sp>
        <p:nvSpPr>
          <p:cNvPr id="65" name="Google Shape;65;p13"/>
          <p:cNvSpPr/>
          <p:nvPr/>
        </p:nvSpPr>
        <p:spPr>
          <a:xfrm>
            <a:off x="6323449" y="-105096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4"/>
                </a:lnTo>
                <a:lnTo>
                  <a:pt x="0" y="2477784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66" name="Google Shape;66;p13"/>
          <p:cNvSpPr txBox="1"/>
          <p:nvPr/>
        </p:nvSpPr>
        <p:spPr>
          <a:xfrm>
            <a:off x="2316976" y="3458604"/>
            <a:ext cx="6312600" cy="446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" sz="2900" u="none" cap="none" strike="noStrike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Unit </a:t>
            </a:r>
            <a:r>
              <a:rPr lang="en" sz="29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10: A New Global World</a:t>
            </a:r>
            <a:endParaRPr sz="700"/>
          </a:p>
        </p:txBody>
      </p:sp>
      <p:sp>
        <p:nvSpPr>
          <p:cNvPr id="67" name="Google Shape;67;p13"/>
          <p:cNvSpPr/>
          <p:nvPr/>
        </p:nvSpPr>
        <p:spPr>
          <a:xfrm>
            <a:off x="5559048" y="4629150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68" name="Google Shape;68;p13"/>
          <p:cNvSpPr txBox="1"/>
          <p:nvPr/>
        </p:nvSpPr>
        <p:spPr>
          <a:xfrm rot="-5400000">
            <a:off x="-1411564" y="2464077"/>
            <a:ext cx="3441000" cy="215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3996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" sz="1400" u="none" cap="none" strike="noStrike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© Thinking Nation </a:t>
            </a:r>
            <a:r>
              <a:rPr b="1" lang="en" sz="14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2025</a:t>
            </a:r>
            <a:endParaRPr sz="700"/>
          </a:p>
        </p:txBody>
      </p:sp>
      <p:cxnSp>
        <p:nvCxnSpPr>
          <p:cNvPr id="69" name="Google Shape;69;p13"/>
          <p:cNvCxnSpPr/>
          <p:nvPr/>
        </p:nvCxnSpPr>
        <p:spPr>
          <a:xfrm flipH="1" rot="10800000">
            <a:off x="326967" y="-1334"/>
            <a:ext cx="1800" cy="1447800"/>
          </a:xfrm>
          <a:prstGeom prst="straightConnector1">
            <a:avLst/>
          </a:prstGeom>
          <a:noFill/>
          <a:ln cap="flat" cmpd="sng" w="1143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70" name="Google Shape;70;p13"/>
          <p:cNvCxnSpPr/>
          <p:nvPr/>
        </p:nvCxnSpPr>
        <p:spPr>
          <a:xfrm rot="10800000">
            <a:off x="321947" y="3644649"/>
            <a:ext cx="2700" cy="1498800"/>
          </a:xfrm>
          <a:prstGeom prst="straightConnector1">
            <a:avLst/>
          </a:prstGeom>
          <a:noFill/>
          <a:ln cap="flat" cmpd="sng" w="1143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4"/>
          <p:cNvSpPr txBox="1"/>
          <p:nvPr/>
        </p:nvSpPr>
        <p:spPr>
          <a:xfrm>
            <a:off x="895670" y="1981390"/>
            <a:ext cx="7352700" cy="1539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SzPts val="600"/>
              <a:buNone/>
            </a:pPr>
            <a:r>
              <a:rPr i="1" lang="en" sz="25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How can cities balance the economic and infrastructural benefits of urbanization with the need to protect the environment and ensure equitable living conditions for all residents?</a:t>
            </a:r>
            <a:endParaRPr sz="2500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76" name="Google Shape;76;p14"/>
          <p:cNvSpPr/>
          <p:nvPr/>
        </p:nvSpPr>
        <p:spPr>
          <a:xfrm>
            <a:off x="6882084" y="3599399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77" name="Google Shape;77;p14"/>
          <p:cNvGrpSpPr/>
          <p:nvPr/>
        </p:nvGrpSpPr>
        <p:grpSpPr>
          <a:xfrm>
            <a:off x="-127008" y="4615004"/>
            <a:ext cx="9398022" cy="468724"/>
            <a:chOff x="204" y="0"/>
            <a:chExt cx="25061391" cy="1249931"/>
          </a:xfrm>
        </p:grpSpPr>
        <p:grpSp>
          <p:nvGrpSpPr>
            <p:cNvPr id="78" name="Google Shape;78;p14"/>
            <p:cNvGrpSpPr/>
            <p:nvPr/>
          </p:nvGrpSpPr>
          <p:grpSpPr>
            <a:xfrm rot="5400000">
              <a:off x="12002369" y="-11663474"/>
              <a:ext cx="1249931" cy="24576878"/>
              <a:chOff x="0" y="-38100"/>
              <a:chExt cx="246900" cy="4854692"/>
            </a:xfrm>
          </p:grpSpPr>
          <p:sp>
            <p:nvSpPr>
              <p:cNvPr id="79" name="Google Shape;79;p14"/>
              <p:cNvSpPr/>
              <p:nvPr/>
            </p:nvSpPr>
            <p:spPr>
              <a:xfrm>
                <a:off x="0" y="0"/>
                <a:ext cx="246798" cy="4816592"/>
              </a:xfrm>
              <a:custGeom>
                <a:rect b="b" l="l" r="r" t="t"/>
                <a:pathLst>
                  <a:path extrusionOk="0" h="4816592" w="246798">
                    <a:moveTo>
                      <a:pt x="0" y="0"/>
                    </a:moveTo>
                    <a:lnTo>
                      <a:pt x="246798" y="0"/>
                    </a:lnTo>
                    <a:lnTo>
                      <a:pt x="246798" y="4816592"/>
                    </a:lnTo>
                    <a:lnTo>
                      <a:pt x="0" y="4816592"/>
                    </a:lnTo>
                    <a:close/>
                  </a:path>
                </a:pathLst>
              </a:custGeom>
              <a:solidFill>
                <a:srgbClr val="EFFEF9"/>
              </a:solidFill>
              <a:ln>
                <a:noFill/>
              </a:ln>
            </p:spPr>
          </p:sp>
          <p:sp>
            <p:nvSpPr>
              <p:cNvPr id="80" name="Google Shape;80;p14"/>
              <p:cNvSpPr txBox="1"/>
              <p:nvPr/>
            </p:nvSpPr>
            <p:spPr>
              <a:xfrm>
                <a:off x="0" y="-38100"/>
                <a:ext cx="246900" cy="4854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81" name="Google Shape;81;p14"/>
            <p:cNvSpPr txBox="1"/>
            <p:nvPr/>
          </p:nvSpPr>
          <p:spPr>
            <a:xfrm>
              <a:off x="7951598" y="305302"/>
              <a:ext cx="9176100" cy="574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996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" sz="1400" u="none" cap="none" strike="noStrike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© Thinking Nation </a:t>
              </a:r>
              <a:r>
                <a:rPr b="1" lang="en" sz="14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2025</a:t>
              </a:r>
              <a:endParaRPr sz="700"/>
            </a:p>
          </p:txBody>
        </p:sp>
        <p:cxnSp>
          <p:nvCxnSpPr>
            <p:cNvPr id="82" name="Google Shape;82;p14"/>
            <p:cNvCxnSpPr/>
            <p:nvPr/>
          </p:nvCxnSpPr>
          <p:spPr>
            <a:xfrm>
              <a:off x="204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83" name="Google Shape;83;p14"/>
            <p:cNvCxnSpPr/>
            <p:nvPr/>
          </p:nvCxnSpPr>
          <p:spPr>
            <a:xfrm>
              <a:off x="15587895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sp>
        <p:nvSpPr>
          <p:cNvPr id="84" name="Google Shape;84;p14"/>
          <p:cNvSpPr txBox="1"/>
          <p:nvPr/>
        </p:nvSpPr>
        <p:spPr>
          <a:xfrm>
            <a:off x="1276990" y="971550"/>
            <a:ext cx="6590100" cy="646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42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SUPPORTING QUESTION</a:t>
            </a:r>
            <a:endParaRPr sz="700"/>
          </a:p>
        </p:txBody>
      </p:sp>
      <p:grpSp>
        <p:nvGrpSpPr>
          <p:cNvPr id="85" name="Google Shape;85;p14"/>
          <p:cNvGrpSpPr/>
          <p:nvPr/>
        </p:nvGrpSpPr>
        <p:grpSpPr>
          <a:xfrm>
            <a:off x="7929578" y="-49020"/>
            <a:ext cx="781313" cy="885635"/>
            <a:chOff x="0" y="-130721"/>
            <a:chExt cx="2083500" cy="2361695"/>
          </a:xfrm>
        </p:grpSpPr>
        <p:grpSp>
          <p:nvGrpSpPr>
            <p:cNvPr id="86" name="Google Shape;86;p14"/>
            <p:cNvGrpSpPr/>
            <p:nvPr/>
          </p:nvGrpSpPr>
          <p:grpSpPr>
            <a:xfrm>
              <a:off x="75599" y="-130721"/>
              <a:ext cx="1932614" cy="2361695"/>
              <a:chOff x="0" y="-47625"/>
              <a:chExt cx="704100" cy="860425"/>
            </a:xfrm>
          </p:grpSpPr>
          <p:sp>
            <p:nvSpPr>
              <p:cNvPr id="87" name="Google Shape;87;p14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38E0A4"/>
              </a:solidFill>
              <a:ln>
                <a:noFill/>
              </a:ln>
            </p:spPr>
            <p:txBody>
              <a:bodyPr anchorCtr="0" anchor="ctr" bIns="45725" lIns="45725" spcFirstLastPara="1" rIns="45725" wrap="square" tIns="457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8" name="Google Shape;88;p14"/>
              <p:cNvSpPr txBox="1"/>
              <p:nvPr/>
            </p:nvSpPr>
            <p:spPr>
              <a:xfrm>
                <a:off x="0" y="-47625"/>
                <a:ext cx="704100" cy="73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89" name="Google Shape;89;p14"/>
            <p:cNvSpPr txBox="1"/>
            <p:nvPr/>
          </p:nvSpPr>
          <p:spPr>
            <a:xfrm>
              <a:off x="0" y="447107"/>
              <a:ext cx="2083500" cy="1149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2800">
                  <a:solidFill>
                    <a:schemeClr val="lt1"/>
                  </a:solidFill>
                  <a:latin typeface="Halant"/>
                  <a:ea typeface="Halant"/>
                  <a:cs typeface="Halant"/>
                  <a:sym typeface="Halant"/>
                </a:rPr>
                <a:t>1</a:t>
              </a:r>
              <a:endParaRPr sz="700">
                <a:solidFill>
                  <a:schemeClr val="lt1"/>
                </a:solidFill>
              </a:endParaRPr>
            </a:p>
          </p:txBody>
        </p:sp>
      </p:grpSp>
      <p:sp>
        <p:nvSpPr>
          <p:cNvPr id="90" name="Google Shape;90;p14"/>
          <p:cNvSpPr/>
          <p:nvPr/>
        </p:nvSpPr>
        <p:spPr>
          <a:xfrm>
            <a:off x="-1313786" y="-366668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15"/>
          <p:cNvSpPr txBox="1"/>
          <p:nvPr/>
        </p:nvSpPr>
        <p:spPr>
          <a:xfrm>
            <a:off x="545950" y="1079400"/>
            <a:ext cx="7383600" cy="3540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-37465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Inter"/>
              <a:buChar char="●"/>
            </a:pPr>
            <a:r>
              <a:rPr lang="en" sz="23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Approximately 55% of the global population lives in cities today. By 2050, the UN predicts 68% of the world will reside in urban areas.</a:t>
            </a:r>
            <a:endParaRPr sz="23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7465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Inter"/>
              <a:buChar char="●"/>
            </a:pPr>
            <a:r>
              <a:rPr lang="en" sz="23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Most of this growth is happening rapidly in Africa and Asia.</a:t>
            </a:r>
            <a:endParaRPr sz="23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7465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Inter"/>
              <a:buChar char="●"/>
            </a:pPr>
            <a:r>
              <a:rPr lang="en" sz="23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Megacities (cities with over 10 million people) have increased over the past few decades:</a:t>
            </a:r>
            <a:endParaRPr sz="23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7465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Inter"/>
              <a:buChar char="○"/>
            </a:pPr>
            <a:r>
              <a:rPr lang="en" sz="23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In 1990, there were 10 megacities</a:t>
            </a:r>
            <a:endParaRPr sz="23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7465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Inter"/>
              <a:buChar char="○"/>
            </a:pPr>
            <a:r>
              <a:rPr lang="en" sz="23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Now, there are over 30</a:t>
            </a:r>
            <a:endParaRPr sz="23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7465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Inter"/>
              <a:buChar char="○"/>
            </a:pPr>
            <a:r>
              <a:rPr lang="en" sz="23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UN predicts 48 megacities by 2050</a:t>
            </a:r>
            <a:endParaRPr sz="23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96" name="Google Shape;96;p15"/>
          <p:cNvSpPr/>
          <p:nvPr/>
        </p:nvSpPr>
        <p:spPr>
          <a:xfrm>
            <a:off x="6882084" y="3599399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97" name="Google Shape;97;p15"/>
          <p:cNvGrpSpPr/>
          <p:nvPr/>
        </p:nvGrpSpPr>
        <p:grpSpPr>
          <a:xfrm>
            <a:off x="-127008" y="4615004"/>
            <a:ext cx="9398022" cy="468724"/>
            <a:chOff x="204" y="0"/>
            <a:chExt cx="25061391" cy="1249931"/>
          </a:xfrm>
        </p:grpSpPr>
        <p:grpSp>
          <p:nvGrpSpPr>
            <p:cNvPr id="98" name="Google Shape;98;p15"/>
            <p:cNvGrpSpPr/>
            <p:nvPr/>
          </p:nvGrpSpPr>
          <p:grpSpPr>
            <a:xfrm rot="5400000">
              <a:off x="12002369" y="-11663474"/>
              <a:ext cx="1249931" cy="24576878"/>
              <a:chOff x="0" y="-38100"/>
              <a:chExt cx="246900" cy="4854692"/>
            </a:xfrm>
          </p:grpSpPr>
          <p:sp>
            <p:nvSpPr>
              <p:cNvPr id="99" name="Google Shape;99;p15"/>
              <p:cNvSpPr/>
              <p:nvPr/>
            </p:nvSpPr>
            <p:spPr>
              <a:xfrm>
                <a:off x="0" y="0"/>
                <a:ext cx="246798" cy="4816592"/>
              </a:xfrm>
              <a:custGeom>
                <a:rect b="b" l="l" r="r" t="t"/>
                <a:pathLst>
                  <a:path extrusionOk="0" h="4816592" w="246798">
                    <a:moveTo>
                      <a:pt x="0" y="0"/>
                    </a:moveTo>
                    <a:lnTo>
                      <a:pt x="246798" y="0"/>
                    </a:lnTo>
                    <a:lnTo>
                      <a:pt x="246798" y="4816592"/>
                    </a:lnTo>
                    <a:lnTo>
                      <a:pt x="0" y="4816592"/>
                    </a:lnTo>
                    <a:close/>
                  </a:path>
                </a:pathLst>
              </a:custGeom>
              <a:solidFill>
                <a:srgbClr val="EFFEF9"/>
              </a:solidFill>
              <a:ln>
                <a:noFill/>
              </a:ln>
            </p:spPr>
          </p:sp>
          <p:sp>
            <p:nvSpPr>
              <p:cNvPr id="100" name="Google Shape;100;p15"/>
              <p:cNvSpPr txBox="1"/>
              <p:nvPr/>
            </p:nvSpPr>
            <p:spPr>
              <a:xfrm>
                <a:off x="0" y="-38100"/>
                <a:ext cx="246900" cy="4854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01" name="Google Shape;101;p15"/>
            <p:cNvSpPr txBox="1"/>
            <p:nvPr/>
          </p:nvSpPr>
          <p:spPr>
            <a:xfrm>
              <a:off x="7951598" y="305302"/>
              <a:ext cx="9176100" cy="574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996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" sz="1400" u="none" cap="none" strike="noStrike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© Thinking Nation </a:t>
              </a:r>
              <a:r>
                <a:rPr b="1" lang="en" sz="14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2025</a:t>
              </a:r>
              <a:endParaRPr sz="700"/>
            </a:p>
          </p:txBody>
        </p:sp>
        <p:cxnSp>
          <p:nvCxnSpPr>
            <p:cNvPr id="102" name="Google Shape;102;p15"/>
            <p:cNvCxnSpPr/>
            <p:nvPr/>
          </p:nvCxnSpPr>
          <p:spPr>
            <a:xfrm>
              <a:off x="204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03" name="Google Shape;103;p15"/>
            <p:cNvCxnSpPr/>
            <p:nvPr/>
          </p:nvCxnSpPr>
          <p:spPr>
            <a:xfrm>
              <a:off x="15587895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grpSp>
        <p:nvGrpSpPr>
          <p:cNvPr id="104" name="Google Shape;104;p15"/>
          <p:cNvGrpSpPr/>
          <p:nvPr/>
        </p:nvGrpSpPr>
        <p:grpSpPr>
          <a:xfrm>
            <a:off x="7929578" y="-49020"/>
            <a:ext cx="781313" cy="885635"/>
            <a:chOff x="0" y="-130721"/>
            <a:chExt cx="2083500" cy="2361695"/>
          </a:xfrm>
        </p:grpSpPr>
        <p:grpSp>
          <p:nvGrpSpPr>
            <p:cNvPr id="105" name="Google Shape;105;p15"/>
            <p:cNvGrpSpPr/>
            <p:nvPr/>
          </p:nvGrpSpPr>
          <p:grpSpPr>
            <a:xfrm>
              <a:off x="75599" y="-130721"/>
              <a:ext cx="1932614" cy="2361695"/>
              <a:chOff x="0" y="-47625"/>
              <a:chExt cx="704100" cy="860425"/>
            </a:xfrm>
          </p:grpSpPr>
          <p:sp>
            <p:nvSpPr>
              <p:cNvPr id="106" name="Google Shape;106;p15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38E0A4"/>
              </a:solidFill>
              <a:ln>
                <a:noFill/>
              </a:ln>
            </p:spPr>
            <p:txBody>
              <a:bodyPr anchorCtr="0" anchor="ctr" bIns="45725" lIns="45725" spcFirstLastPara="1" rIns="45725" wrap="square" tIns="457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07" name="Google Shape;107;p15"/>
              <p:cNvSpPr txBox="1"/>
              <p:nvPr/>
            </p:nvSpPr>
            <p:spPr>
              <a:xfrm>
                <a:off x="0" y="-47625"/>
                <a:ext cx="704100" cy="73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08" name="Google Shape;108;p15"/>
            <p:cNvSpPr txBox="1"/>
            <p:nvPr/>
          </p:nvSpPr>
          <p:spPr>
            <a:xfrm>
              <a:off x="0" y="447107"/>
              <a:ext cx="2083500" cy="1149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2800">
                  <a:solidFill>
                    <a:schemeClr val="lt1"/>
                  </a:solidFill>
                  <a:latin typeface="Halant"/>
                  <a:ea typeface="Halant"/>
                  <a:cs typeface="Halant"/>
                  <a:sym typeface="Halant"/>
                </a:rPr>
                <a:t>2</a:t>
              </a:r>
              <a:endParaRPr sz="700">
                <a:solidFill>
                  <a:schemeClr val="lt1"/>
                </a:solidFill>
              </a:endParaRPr>
            </a:p>
          </p:txBody>
        </p:sp>
      </p:grpSp>
      <p:sp>
        <p:nvSpPr>
          <p:cNvPr id="109" name="Google Shape;109;p15"/>
          <p:cNvSpPr/>
          <p:nvPr/>
        </p:nvSpPr>
        <p:spPr>
          <a:xfrm>
            <a:off x="-1313786" y="-366668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110" name="Google Shape;110;p15"/>
          <p:cNvSpPr txBox="1"/>
          <p:nvPr/>
        </p:nvSpPr>
        <p:spPr>
          <a:xfrm>
            <a:off x="1276990" y="438150"/>
            <a:ext cx="6590100" cy="646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42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URBAN GROWTH</a:t>
            </a:r>
            <a:endParaRPr sz="70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16"/>
          <p:cNvSpPr txBox="1"/>
          <p:nvPr/>
        </p:nvSpPr>
        <p:spPr>
          <a:xfrm>
            <a:off x="545950" y="1079400"/>
            <a:ext cx="7383600" cy="3186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-37465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Inter"/>
              <a:buChar char="●"/>
            </a:pPr>
            <a:r>
              <a:rPr lang="en" sz="23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Rapid population growth in urban areas frequently leads to unplanned expansion of the city</a:t>
            </a:r>
            <a:endParaRPr sz="23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7465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Inter"/>
              <a:buChar char="●"/>
            </a:pPr>
            <a:r>
              <a:rPr lang="en" sz="23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This often results in informal settlements and/or slums</a:t>
            </a:r>
            <a:endParaRPr sz="23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7465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Inter"/>
              <a:buChar char="○"/>
            </a:pPr>
            <a:r>
              <a:rPr lang="en" sz="23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These areas in particular struggle with access to clean water, sanitation, and healthcare</a:t>
            </a:r>
            <a:endParaRPr sz="23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7465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Inter"/>
              <a:buChar char="●"/>
            </a:pPr>
            <a:r>
              <a:rPr lang="en" sz="23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Quickly expanding cities often lack the ability to ensure adequate housing and proper infrastructure</a:t>
            </a:r>
            <a:endParaRPr sz="23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16" name="Google Shape;116;p16"/>
          <p:cNvSpPr/>
          <p:nvPr/>
        </p:nvSpPr>
        <p:spPr>
          <a:xfrm>
            <a:off x="6882084" y="3599399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117" name="Google Shape;117;p16"/>
          <p:cNvGrpSpPr/>
          <p:nvPr/>
        </p:nvGrpSpPr>
        <p:grpSpPr>
          <a:xfrm>
            <a:off x="-127008" y="4615004"/>
            <a:ext cx="9398022" cy="468724"/>
            <a:chOff x="204" y="0"/>
            <a:chExt cx="25061391" cy="1249931"/>
          </a:xfrm>
        </p:grpSpPr>
        <p:grpSp>
          <p:nvGrpSpPr>
            <p:cNvPr id="118" name="Google Shape;118;p16"/>
            <p:cNvGrpSpPr/>
            <p:nvPr/>
          </p:nvGrpSpPr>
          <p:grpSpPr>
            <a:xfrm rot="5400000">
              <a:off x="12002369" y="-11663474"/>
              <a:ext cx="1249931" cy="24576878"/>
              <a:chOff x="0" y="-38100"/>
              <a:chExt cx="246900" cy="4854692"/>
            </a:xfrm>
          </p:grpSpPr>
          <p:sp>
            <p:nvSpPr>
              <p:cNvPr id="119" name="Google Shape;119;p16"/>
              <p:cNvSpPr/>
              <p:nvPr/>
            </p:nvSpPr>
            <p:spPr>
              <a:xfrm>
                <a:off x="0" y="0"/>
                <a:ext cx="246798" cy="4816592"/>
              </a:xfrm>
              <a:custGeom>
                <a:rect b="b" l="l" r="r" t="t"/>
                <a:pathLst>
                  <a:path extrusionOk="0" h="4816592" w="246798">
                    <a:moveTo>
                      <a:pt x="0" y="0"/>
                    </a:moveTo>
                    <a:lnTo>
                      <a:pt x="246798" y="0"/>
                    </a:lnTo>
                    <a:lnTo>
                      <a:pt x="246798" y="4816592"/>
                    </a:lnTo>
                    <a:lnTo>
                      <a:pt x="0" y="4816592"/>
                    </a:lnTo>
                    <a:close/>
                  </a:path>
                </a:pathLst>
              </a:custGeom>
              <a:solidFill>
                <a:srgbClr val="EFFEF9"/>
              </a:solidFill>
              <a:ln>
                <a:noFill/>
              </a:ln>
            </p:spPr>
          </p:sp>
          <p:sp>
            <p:nvSpPr>
              <p:cNvPr id="120" name="Google Shape;120;p16"/>
              <p:cNvSpPr txBox="1"/>
              <p:nvPr/>
            </p:nvSpPr>
            <p:spPr>
              <a:xfrm>
                <a:off x="0" y="-38100"/>
                <a:ext cx="246900" cy="4854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21" name="Google Shape;121;p16"/>
            <p:cNvSpPr txBox="1"/>
            <p:nvPr/>
          </p:nvSpPr>
          <p:spPr>
            <a:xfrm>
              <a:off x="7951598" y="305302"/>
              <a:ext cx="9176100" cy="574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996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" sz="1400" u="none" cap="none" strike="noStrike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© Thinking Nation </a:t>
              </a:r>
              <a:r>
                <a:rPr b="1" lang="en" sz="14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2025</a:t>
              </a:r>
              <a:endParaRPr sz="700"/>
            </a:p>
          </p:txBody>
        </p:sp>
        <p:cxnSp>
          <p:nvCxnSpPr>
            <p:cNvPr id="122" name="Google Shape;122;p16"/>
            <p:cNvCxnSpPr/>
            <p:nvPr/>
          </p:nvCxnSpPr>
          <p:spPr>
            <a:xfrm>
              <a:off x="204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23" name="Google Shape;123;p16"/>
            <p:cNvCxnSpPr/>
            <p:nvPr/>
          </p:nvCxnSpPr>
          <p:spPr>
            <a:xfrm>
              <a:off x="15587895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grpSp>
        <p:nvGrpSpPr>
          <p:cNvPr id="124" name="Google Shape;124;p16"/>
          <p:cNvGrpSpPr/>
          <p:nvPr/>
        </p:nvGrpSpPr>
        <p:grpSpPr>
          <a:xfrm>
            <a:off x="7929578" y="-49020"/>
            <a:ext cx="781313" cy="885635"/>
            <a:chOff x="0" y="-130721"/>
            <a:chExt cx="2083500" cy="2361695"/>
          </a:xfrm>
        </p:grpSpPr>
        <p:grpSp>
          <p:nvGrpSpPr>
            <p:cNvPr id="125" name="Google Shape;125;p16"/>
            <p:cNvGrpSpPr/>
            <p:nvPr/>
          </p:nvGrpSpPr>
          <p:grpSpPr>
            <a:xfrm>
              <a:off x="75599" y="-130721"/>
              <a:ext cx="1932614" cy="2361695"/>
              <a:chOff x="0" y="-47625"/>
              <a:chExt cx="704100" cy="860425"/>
            </a:xfrm>
          </p:grpSpPr>
          <p:sp>
            <p:nvSpPr>
              <p:cNvPr id="126" name="Google Shape;126;p16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38E0A4"/>
              </a:solidFill>
              <a:ln>
                <a:noFill/>
              </a:ln>
            </p:spPr>
            <p:txBody>
              <a:bodyPr anchorCtr="0" anchor="ctr" bIns="45725" lIns="45725" spcFirstLastPara="1" rIns="45725" wrap="square" tIns="457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27" name="Google Shape;127;p16"/>
              <p:cNvSpPr txBox="1"/>
              <p:nvPr/>
            </p:nvSpPr>
            <p:spPr>
              <a:xfrm>
                <a:off x="0" y="-47625"/>
                <a:ext cx="704100" cy="73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28" name="Google Shape;128;p16"/>
            <p:cNvSpPr txBox="1"/>
            <p:nvPr/>
          </p:nvSpPr>
          <p:spPr>
            <a:xfrm>
              <a:off x="0" y="447107"/>
              <a:ext cx="2083500" cy="1149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2800">
                  <a:solidFill>
                    <a:schemeClr val="lt1"/>
                  </a:solidFill>
                  <a:latin typeface="Halant"/>
                  <a:ea typeface="Halant"/>
                  <a:cs typeface="Halant"/>
                  <a:sym typeface="Halant"/>
                </a:rPr>
                <a:t>3</a:t>
              </a:r>
              <a:endParaRPr sz="700">
                <a:solidFill>
                  <a:schemeClr val="lt1"/>
                </a:solidFill>
              </a:endParaRPr>
            </a:p>
          </p:txBody>
        </p:sp>
      </p:grpSp>
      <p:sp>
        <p:nvSpPr>
          <p:cNvPr id="129" name="Google Shape;129;p16"/>
          <p:cNvSpPr/>
          <p:nvPr/>
        </p:nvSpPr>
        <p:spPr>
          <a:xfrm>
            <a:off x="-1313786" y="-366668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130" name="Google Shape;130;p16"/>
          <p:cNvSpPr txBox="1"/>
          <p:nvPr/>
        </p:nvSpPr>
        <p:spPr>
          <a:xfrm>
            <a:off x="1276990" y="438150"/>
            <a:ext cx="6590100" cy="646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42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URBAN SPRAWL</a:t>
            </a:r>
            <a:endParaRPr sz="70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17"/>
          <p:cNvSpPr txBox="1"/>
          <p:nvPr/>
        </p:nvSpPr>
        <p:spPr>
          <a:xfrm>
            <a:off x="545950" y="1079400"/>
            <a:ext cx="7383600" cy="2124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-37465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Inter"/>
              <a:buChar char="●"/>
            </a:pPr>
            <a:r>
              <a:rPr lang="en" sz="23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Cities are centers for economic growth</a:t>
            </a:r>
            <a:endParaRPr sz="23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7465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Inter"/>
              <a:buChar char="○"/>
            </a:pPr>
            <a:r>
              <a:rPr lang="en" sz="23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Jobs and opportunities for increased income tend to be pull factors that bring migrants to urban areas</a:t>
            </a:r>
            <a:endParaRPr sz="23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7465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Inter"/>
              <a:buChar char="●"/>
            </a:pPr>
            <a:r>
              <a:rPr lang="en" sz="23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More than 80% of the global GDP is generated in cities</a:t>
            </a:r>
            <a:endParaRPr sz="23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36" name="Google Shape;136;p17"/>
          <p:cNvSpPr/>
          <p:nvPr/>
        </p:nvSpPr>
        <p:spPr>
          <a:xfrm>
            <a:off x="6882084" y="3599399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137" name="Google Shape;137;p17"/>
          <p:cNvGrpSpPr/>
          <p:nvPr/>
        </p:nvGrpSpPr>
        <p:grpSpPr>
          <a:xfrm>
            <a:off x="-127008" y="4615004"/>
            <a:ext cx="9398022" cy="468724"/>
            <a:chOff x="204" y="0"/>
            <a:chExt cx="25061391" cy="1249931"/>
          </a:xfrm>
        </p:grpSpPr>
        <p:grpSp>
          <p:nvGrpSpPr>
            <p:cNvPr id="138" name="Google Shape;138;p17"/>
            <p:cNvGrpSpPr/>
            <p:nvPr/>
          </p:nvGrpSpPr>
          <p:grpSpPr>
            <a:xfrm rot="5400000">
              <a:off x="12002369" y="-11663474"/>
              <a:ext cx="1249931" cy="24576878"/>
              <a:chOff x="0" y="-38100"/>
              <a:chExt cx="246900" cy="4854692"/>
            </a:xfrm>
          </p:grpSpPr>
          <p:sp>
            <p:nvSpPr>
              <p:cNvPr id="139" name="Google Shape;139;p17"/>
              <p:cNvSpPr/>
              <p:nvPr/>
            </p:nvSpPr>
            <p:spPr>
              <a:xfrm>
                <a:off x="0" y="0"/>
                <a:ext cx="246798" cy="4816592"/>
              </a:xfrm>
              <a:custGeom>
                <a:rect b="b" l="l" r="r" t="t"/>
                <a:pathLst>
                  <a:path extrusionOk="0" h="4816592" w="246798">
                    <a:moveTo>
                      <a:pt x="0" y="0"/>
                    </a:moveTo>
                    <a:lnTo>
                      <a:pt x="246798" y="0"/>
                    </a:lnTo>
                    <a:lnTo>
                      <a:pt x="246798" y="4816592"/>
                    </a:lnTo>
                    <a:lnTo>
                      <a:pt x="0" y="4816592"/>
                    </a:lnTo>
                    <a:close/>
                  </a:path>
                </a:pathLst>
              </a:custGeom>
              <a:solidFill>
                <a:srgbClr val="EFFEF9"/>
              </a:solidFill>
              <a:ln>
                <a:noFill/>
              </a:ln>
            </p:spPr>
          </p:sp>
          <p:sp>
            <p:nvSpPr>
              <p:cNvPr id="140" name="Google Shape;140;p17"/>
              <p:cNvSpPr txBox="1"/>
              <p:nvPr/>
            </p:nvSpPr>
            <p:spPr>
              <a:xfrm>
                <a:off x="0" y="-38100"/>
                <a:ext cx="246900" cy="4854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41" name="Google Shape;141;p17"/>
            <p:cNvSpPr txBox="1"/>
            <p:nvPr/>
          </p:nvSpPr>
          <p:spPr>
            <a:xfrm>
              <a:off x="7951598" y="305302"/>
              <a:ext cx="9176100" cy="574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996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" sz="1400" u="none" cap="none" strike="noStrike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© Thinking Nation </a:t>
              </a:r>
              <a:r>
                <a:rPr b="1" lang="en" sz="14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2025</a:t>
              </a:r>
              <a:endParaRPr sz="700"/>
            </a:p>
          </p:txBody>
        </p:sp>
        <p:cxnSp>
          <p:nvCxnSpPr>
            <p:cNvPr id="142" name="Google Shape;142;p17"/>
            <p:cNvCxnSpPr/>
            <p:nvPr/>
          </p:nvCxnSpPr>
          <p:spPr>
            <a:xfrm>
              <a:off x="204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43" name="Google Shape;143;p17"/>
            <p:cNvCxnSpPr/>
            <p:nvPr/>
          </p:nvCxnSpPr>
          <p:spPr>
            <a:xfrm>
              <a:off x="15587895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grpSp>
        <p:nvGrpSpPr>
          <p:cNvPr id="144" name="Google Shape;144;p17"/>
          <p:cNvGrpSpPr/>
          <p:nvPr/>
        </p:nvGrpSpPr>
        <p:grpSpPr>
          <a:xfrm>
            <a:off x="7929578" y="-49020"/>
            <a:ext cx="781313" cy="885635"/>
            <a:chOff x="0" y="-130721"/>
            <a:chExt cx="2083500" cy="2361695"/>
          </a:xfrm>
        </p:grpSpPr>
        <p:grpSp>
          <p:nvGrpSpPr>
            <p:cNvPr id="145" name="Google Shape;145;p17"/>
            <p:cNvGrpSpPr/>
            <p:nvPr/>
          </p:nvGrpSpPr>
          <p:grpSpPr>
            <a:xfrm>
              <a:off x="75599" y="-130721"/>
              <a:ext cx="1932614" cy="2361695"/>
              <a:chOff x="0" y="-47625"/>
              <a:chExt cx="704100" cy="860425"/>
            </a:xfrm>
          </p:grpSpPr>
          <p:sp>
            <p:nvSpPr>
              <p:cNvPr id="146" name="Google Shape;146;p17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38E0A4"/>
              </a:solidFill>
              <a:ln>
                <a:noFill/>
              </a:ln>
            </p:spPr>
            <p:txBody>
              <a:bodyPr anchorCtr="0" anchor="ctr" bIns="45725" lIns="45725" spcFirstLastPara="1" rIns="45725" wrap="square" tIns="457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47" name="Google Shape;147;p17"/>
              <p:cNvSpPr txBox="1"/>
              <p:nvPr/>
            </p:nvSpPr>
            <p:spPr>
              <a:xfrm>
                <a:off x="0" y="-47625"/>
                <a:ext cx="704100" cy="73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48" name="Google Shape;148;p17"/>
            <p:cNvSpPr txBox="1"/>
            <p:nvPr/>
          </p:nvSpPr>
          <p:spPr>
            <a:xfrm>
              <a:off x="0" y="447107"/>
              <a:ext cx="2083500" cy="1149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2800">
                  <a:solidFill>
                    <a:schemeClr val="lt1"/>
                  </a:solidFill>
                  <a:latin typeface="Halant"/>
                  <a:ea typeface="Halant"/>
                  <a:cs typeface="Halant"/>
                  <a:sym typeface="Halant"/>
                </a:rPr>
                <a:t>4</a:t>
              </a:r>
              <a:endParaRPr sz="700">
                <a:solidFill>
                  <a:schemeClr val="lt1"/>
                </a:solidFill>
              </a:endParaRPr>
            </a:p>
          </p:txBody>
        </p:sp>
      </p:grpSp>
      <p:sp>
        <p:nvSpPr>
          <p:cNvPr id="149" name="Google Shape;149;p17"/>
          <p:cNvSpPr/>
          <p:nvPr/>
        </p:nvSpPr>
        <p:spPr>
          <a:xfrm>
            <a:off x="-1313786" y="-366668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150" name="Google Shape;150;p17"/>
          <p:cNvSpPr txBox="1"/>
          <p:nvPr/>
        </p:nvSpPr>
        <p:spPr>
          <a:xfrm>
            <a:off x="1276990" y="438150"/>
            <a:ext cx="6590100" cy="646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42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ECONOMIC HUBS</a:t>
            </a:r>
            <a:endParaRPr sz="70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p18"/>
          <p:cNvSpPr txBox="1"/>
          <p:nvPr/>
        </p:nvSpPr>
        <p:spPr>
          <a:xfrm>
            <a:off x="545950" y="1079400"/>
            <a:ext cx="4888500" cy="2832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3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Instructions:</a:t>
            </a:r>
            <a:r>
              <a:rPr lang="en" sz="23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 With a partner, choose a megacity to look at from the Megacities Exhibit. Read the photographer’s responses to the four selected questions on the Megacities Exhibit Interview Questions Student Worksheet and summarize their answers.</a:t>
            </a:r>
            <a:endParaRPr sz="23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56" name="Google Shape;156;p18"/>
          <p:cNvSpPr/>
          <p:nvPr/>
        </p:nvSpPr>
        <p:spPr>
          <a:xfrm>
            <a:off x="6882084" y="3599399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157" name="Google Shape;157;p18"/>
          <p:cNvGrpSpPr/>
          <p:nvPr/>
        </p:nvGrpSpPr>
        <p:grpSpPr>
          <a:xfrm>
            <a:off x="-127008" y="4615004"/>
            <a:ext cx="9398022" cy="468724"/>
            <a:chOff x="204" y="0"/>
            <a:chExt cx="25061391" cy="1249931"/>
          </a:xfrm>
        </p:grpSpPr>
        <p:grpSp>
          <p:nvGrpSpPr>
            <p:cNvPr id="158" name="Google Shape;158;p18"/>
            <p:cNvGrpSpPr/>
            <p:nvPr/>
          </p:nvGrpSpPr>
          <p:grpSpPr>
            <a:xfrm rot="5400000">
              <a:off x="12002369" y="-11663474"/>
              <a:ext cx="1249931" cy="24576878"/>
              <a:chOff x="0" y="-38100"/>
              <a:chExt cx="246900" cy="4854692"/>
            </a:xfrm>
          </p:grpSpPr>
          <p:sp>
            <p:nvSpPr>
              <p:cNvPr id="159" name="Google Shape;159;p18"/>
              <p:cNvSpPr/>
              <p:nvPr/>
            </p:nvSpPr>
            <p:spPr>
              <a:xfrm>
                <a:off x="0" y="0"/>
                <a:ext cx="246798" cy="4816592"/>
              </a:xfrm>
              <a:custGeom>
                <a:rect b="b" l="l" r="r" t="t"/>
                <a:pathLst>
                  <a:path extrusionOk="0" h="4816592" w="246798">
                    <a:moveTo>
                      <a:pt x="0" y="0"/>
                    </a:moveTo>
                    <a:lnTo>
                      <a:pt x="246798" y="0"/>
                    </a:lnTo>
                    <a:lnTo>
                      <a:pt x="246798" y="4816592"/>
                    </a:lnTo>
                    <a:lnTo>
                      <a:pt x="0" y="4816592"/>
                    </a:lnTo>
                    <a:close/>
                  </a:path>
                </a:pathLst>
              </a:custGeom>
              <a:solidFill>
                <a:srgbClr val="EFFEF9"/>
              </a:solidFill>
              <a:ln>
                <a:noFill/>
              </a:ln>
            </p:spPr>
          </p:sp>
          <p:sp>
            <p:nvSpPr>
              <p:cNvPr id="160" name="Google Shape;160;p18"/>
              <p:cNvSpPr txBox="1"/>
              <p:nvPr/>
            </p:nvSpPr>
            <p:spPr>
              <a:xfrm>
                <a:off x="0" y="-38100"/>
                <a:ext cx="246900" cy="4854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61" name="Google Shape;161;p18"/>
            <p:cNvSpPr txBox="1"/>
            <p:nvPr/>
          </p:nvSpPr>
          <p:spPr>
            <a:xfrm>
              <a:off x="7951598" y="305302"/>
              <a:ext cx="9176100" cy="574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996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" sz="1400" u="none" cap="none" strike="noStrike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© Thinking Nation </a:t>
              </a:r>
              <a:r>
                <a:rPr b="1" lang="en" sz="14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2025</a:t>
              </a:r>
              <a:endParaRPr sz="700"/>
            </a:p>
          </p:txBody>
        </p:sp>
        <p:cxnSp>
          <p:nvCxnSpPr>
            <p:cNvPr id="162" name="Google Shape;162;p18"/>
            <p:cNvCxnSpPr/>
            <p:nvPr/>
          </p:nvCxnSpPr>
          <p:spPr>
            <a:xfrm>
              <a:off x="204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63" name="Google Shape;163;p18"/>
            <p:cNvCxnSpPr/>
            <p:nvPr/>
          </p:nvCxnSpPr>
          <p:spPr>
            <a:xfrm>
              <a:off x="15587895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grpSp>
        <p:nvGrpSpPr>
          <p:cNvPr id="164" name="Google Shape;164;p18"/>
          <p:cNvGrpSpPr/>
          <p:nvPr/>
        </p:nvGrpSpPr>
        <p:grpSpPr>
          <a:xfrm>
            <a:off x="7929578" y="-49020"/>
            <a:ext cx="781313" cy="885635"/>
            <a:chOff x="0" y="-130721"/>
            <a:chExt cx="2083500" cy="2361695"/>
          </a:xfrm>
        </p:grpSpPr>
        <p:grpSp>
          <p:nvGrpSpPr>
            <p:cNvPr id="165" name="Google Shape;165;p18"/>
            <p:cNvGrpSpPr/>
            <p:nvPr/>
          </p:nvGrpSpPr>
          <p:grpSpPr>
            <a:xfrm>
              <a:off x="75599" y="-130721"/>
              <a:ext cx="1932614" cy="2361695"/>
              <a:chOff x="0" y="-47625"/>
              <a:chExt cx="704100" cy="860425"/>
            </a:xfrm>
          </p:grpSpPr>
          <p:sp>
            <p:nvSpPr>
              <p:cNvPr id="166" name="Google Shape;166;p18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38E0A4"/>
              </a:solidFill>
              <a:ln>
                <a:noFill/>
              </a:ln>
            </p:spPr>
            <p:txBody>
              <a:bodyPr anchorCtr="0" anchor="ctr" bIns="45725" lIns="45725" spcFirstLastPara="1" rIns="45725" wrap="square" tIns="457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7" name="Google Shape;167;p18"/>
              <p:cNvSpPr txBox="1"/>
              <p:nvPr/>
            </p:nvSpPr>
            <p:spPr>
              <a:xfrm>
                <a:off x="0" y="-47625"/>
                <a:ext cx="704100" cy="73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68" name="Google Shape;168;p18"/>
            <p:cNvSpPr txBox="1"/>
            <p:nvPr/>
          </p:nvSpPr>
          <p:spPr>
            <a:xfrm>
              <a:off x="0" y="447107"/>
              <a:ext cx="2083500" cy="1149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2800">
                  <a:solidFill>
                    <a:schemeClr val="lt1"/>
                  </a:solidFill>
                  <a:latin typeface="Halant"/>
                  <a:ea typeface="Halant"/>
                  <a:cs typeface="Halant"/>
                  <a:sym typeface="Halant"/>
                </a:rPr>
                <a:t>5</a:t>
              </a:r>
              <a:endParaRPr sz="700">
                <a:solidFill>
                  <a:schemeClr val="lt1"/>
                </a:solidFill>
              </a:endParaRPr>
            </a:p>
          </p:txBody>
        </p:sp>
      </p:grpSp>
      <p:sp>
        <p:nvSpPr>
          <p:cNvPr id="169" name="Google Shape;169;p18"/>
          <p:cNvSpPr/>
          <p:nvPr/>
        </p:nvSpPr>
        <p:spPr>
          <a:xfrm>
            <a:off x="-1313786" y="-366668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170" name="Google Shape;170;p18"/>
          <p:cNvSpPr txBox="1"/>
          <p:nvPr/>
        </p:nvSpPr>
        <p:spPr>
          <a:xfrm>
            <a:off x="1276990" y="438150"/>
            <a:ext cx="6590100" cy="646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42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MEGACITIES EXHIBIT</a:t>
            </a:r>
            <a:endParaRPr sz="700"/>
          </a:p>
        </p:txBody>
      </p:sp>
      <p:pic>
        <p:nvPicPr>
          <p:cNvPr id="171" name="Google Shape;171;p18" title="DC 10th_ U10 L Urbanization Student Worksheet.jp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793044" y="1079400"/>
            <a:ext cx="2764431" cy="3577525"/>
          </a:xfrm>
          <a:prstGeom prst="rect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5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p19"/>
          <p:cNvSpPr txBox="1"/>
          <p:nvPr/>
        </p:nvSpPr>
        <p:spPr>
          <a:xfrm>
            <a:off x="545950" y="1079400"/>
            <a:ext cx="4888500" cy="2478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3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Instructions:</a:t>
            </a:r>
            <a:r>
              <a:rPr lang="en" sz="23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 Open up the selection of photographs for the chosen city &amp; photographer. Choose two of those photos and complete the Photographs &amp; Evaluating Evidence Student Worksheet.</a:t>
            </a:r>
            <a:endParaRPr sz="23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77" name="Google Shape;177;p19"/>
          <p:cNvSpPr/>
          <p:nvPr/>
        </p:nvSpPr>
        <p:spPr>
          <a:xfrm>
            <a:off x="6882084" y="3599399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178" name="Google Shape;178;p19"/>
          <p:cNvGrpSpPr/>
          <p:nvPr/>
        </p:nvGrpSpPr>
        <p:grpSpPr>
          <a:xfrm>
            <a:off x="-127008" y="4615004"/>
            <a:ext cx="9398022" cy="468724"/>
            <a:chOff x="204" y="0"/>
            <a:chExt cx="25061391" cy="1249931"/>
          </a:xfrm>
        </p:grpSpPr>
        <p:grpSp>
          <p:nvGrpSpPr>
            <p:cNvPr id="179" name="Google Shape;179;p19"/>
            <p:cNvGrpSpPr/>
            <p:nvPr/>
          </p:nvGrpSpPr>
          <p:grpSpPr>
            <a:xfrm rot="5400000">
              <a:off x="12002369" y="-11663474"/>
              <a:ext cx="1249931" cy="24576878"/>
              <a:chOff x="0" y="-38100"/>
              <a:chExt cx="246900" cy="4854692"/>
            </a:xfrm>
          </p:grpSpPr>
          <p:sp>
            <p:nvSpPr>
              <p:cNvPr id="180" name="Google Shape;180;p19"/>
              <p:cNvSpPr/>
              <p:nvPr/>
            </p:nvSpPr>
            <p:spPr>
              <a:xfrm>
                <a:off x="0" y="0"/>
                <a:ext cx="246798" cy="4816592"/>
              </a:xfrm>
              <a:custGeom>
                <a:rect b="b" l="l" r="r" t="t"/>
                <a:pathLst>
                  <a:path extrusionOk="0" h="4816592" w="246798">
                    <a:moveTo>
                      <a:pt x="0" y="0"/>
                    </a:moveTo>
                    <a:lnTo>
                      <a:pt x="246798" y="0"/>
                    </a:lnTo>
                    <a:lnTo>
                      <a:pt x="246798" y="4816592"/>
                    </a:lnTo>
                    <a:lnTo>
                      <a:pt x="0" y="4816592"/>
                    </a:lnTo>
                    <a:close/>
                  </a:path>
                </a:pathLst>
              </a:custGeom>
              <a:solidFill>
                <a:srgbClr val="EFFEF9"/>
              </a:solidFill>
              <a:ln>
                <a:noFill/>
              </a:ln>
            </p:spPr>
          </p:sp>
          <p:sp>
            <p:nvSpPr>
              <p:cNvPr id="181" name="Google Shape;181;p19"/>
              <p:cNvSpPr txBox="1"/>
              <p:nvPr/>
            </p:nvSpPr>
            <p:spPr>
              <a:xfrm>
                <a:off x="0" y="-38100"/>
                <a:ext cx="246900" cy="4854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82" name="Google Shape;182;p19"/>
            <p:cNvSpPr txBox="1"/>
            <p:nvPr/>
          </p:nvSpPr>
          <p:spPr>
            <a:xfrm>
              <a:off x="7951598" y="305302"/>
              <a:ext cx="9176100" cy="574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996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" sz="1400" u="none" cap="none" strike="noStrike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© Thinking Nation </a:t>
              </a:r>
              <a:r>
                <a:rPr b="1" lang="en" sz="14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2025</a:t>
              </a:r>
              <a:endParaRPr sz="700"/>
            </a:p>
          </p:txBody>
        </p:sp>
        <p:cxnSp>
          <p:nvCxnSpPr>
            <p:cNvPr id="183" name="Google Shape;183;p19"/>
            <p:cNvCxnSpPr/>
            <p:nvPr/>
          </p:nvCxnSpPr>
          <p:spPr>
            <a:xfrm>
              <a:off x="204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84" name="Google Shape;184;p19"/>
            <p:cNvCxnSpPr/>
            <p:nvPr/>
          </p:nvCxnSpPr>
          <p:spPr>
            <a:xfrm>
              <a:off x="15587895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grpSp>
        <p:nvGrpSpPr>
          <p:cNvPr id="185" name="Google Shape;185;p19"/>
          <p:cNvGrpSpPr/>
          <p:nvPr/>
        </p:nvGrpSpPr>
        <p:grpSpPr>
          <a:xfrm>
            <a:off x="7929578" y="-49020"/>
            <a:ext cx="781313" cy="885635"/>
            <a:chOff x="0" y="-130721"/>
            <a:chExt cx="2083500" cy="2361695"/>
          </a:xfrm>
        </p:grpSpPr>
        <p:grpSp>
          <p:nvGrpSpPr>
            <p:cNvPr id="186" name="Google Shape;186;p19"/>
            <p:cNvGrpSpPr/>
            <p:nvPr/>
          </p:nvGrpSpPr>
          <p:grpSpPr>
            <a:xfrm>
              <a:off x="75599" y="-130721"/>
              <a:ext cx="1932614" cy="2361695"/>
              <a:chOff x="0" y="-47625"/>
              <a:chExt cx="704100" cy="860425"/>
            </a:xfrm>
          </p:grpSpPr>
          <p:sp>
            <p:nvSpPr>
              <p:cNvPr id="187" name="Google Shape;187;p19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38E0A4"/>
              </a:solidFill>
              <a:ln>
                <a:noFill/>
              </a:ln>
            </p:spPr>
            <p:txBody>
              <a:bodyPr anchorCtr="0" anchor="ctr" bIns="45725" lIns="45725" spcFirstLastPara="1" rIns="45725" wrap="square" tIns="457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8" name="Google Shape;188;p19"/>
              <p:cNvSpPr txBox="1"/>
              <p:nvPr/>
            </p:nvSpPr>
            <p:spPr>
              <a:xfrm>
                <a:off x="0" y="-47625"/>
                <a:ext cx="704100" cy="73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89" name="Google Shape;189;p19"/>
            <p:cNvSpPr txBox="1"/>
            <p:nvPr/>
          </p:nvSpPr>
          <p:spPr>
            <a:xfrm>
              <a:off x="0" y="447107"/>
              <a:ext cx="2083500" cy="1149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2800">
                  <a:solidFill>
                    <a:schemeClr val="lt1"/>
                  </a:solidFill>
                  <a:latin typeface="Halant"/>
                  <a:ea typeface="Halant"/>
                  <a:cs typeface="Halant"/>
                  <a:sym typeface="Halant"/>
                </a:rPr>
                <a:t>6</a:t>
              </a:r>
              <a:endParaRPr sz="700">
                <a:solidFill>
                  <a:schemeClr val="lt1"/>
                </a:solidFill>
              </a:endParaRPr>
            </a:p>
          </p:txBody>
        </p:sp>
      </p:grpSp>
      <p:sp>
        <p:nvSpPr>
          <p:cNvPr id="190" name="Google Shape;190;p19"/>
          <p:cNvSpPr/>
          <p:nvPr/>
        </p:nvSpPr>
        <p:spPr>
          <a:xfrm>
            <a:off x="-1313786" y="-366668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191" name="Google Shape;191;p19"/>
          <p:cNvSpPr txBox="1"/>
          <p:nvPr/>
        </p:nvSpPr>
        <p:spPr>
          <a:xfrm>
            <a:off x="1276990" y="438150"/>
            <a:ext cx="6590100" cy="646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42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MEGACITIES EXHIBIT</a:t>
            </a:r>
            <a:endParaRPr sz="700"/>
          </a:p>
        </p:txBody>
      </p:sp>
      <p:pic>
        <p:nvPicPr>
          <p:cNvPr id="192" name="Google Shape;192;p19" title="DC 10th_ U10 L Urbanization Student Worksheet (1).jp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793053" y="1113700"/>
            <a:ext cx="2764424" cy="3577512"/>
          </a:xfrm>
          <a:prstGeom prst="rect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6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p20"/>
          <p:cNvSpPr txBox="1"/>
          <p:nvPr/>
        </p:nvSpPr>
        <p:spPr>
          <a:xfrm>
            <a:off x="545950" y="1079400"/>
            <a:ext cx="4888500" cy="3540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3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Instructions:</a:t>
            </a:r>
            <a:r>
              <a:rPr lang="en" sz="23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 Using the information from the Megacities Exhibit, analyze how that city is progressing towards achieving UN SDG 11: Sustainable Cities &amp; </a:t>
            </a:r>
            <a:r>
              <a:rPr lang="en" sz="23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Communities</a:t>
            </a:r>
            <a:r>
              <a:rPr lang="en" sz="23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. Choose 3 targets of SDG 11 and use evidence from the interview and photos to support your claim of whether the city is meeting its goal.</a:t>
            </a:r>
            <a:endParaRPr sz="23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98" name="Google Shape;198;p20"/>
          <p:cNvSpPr/>
          <p:nvPr/>
        </p:nvSpPr>
        <p:spPr>
          <a:xfrm>
            <a:off x="6882084" y="3599399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199" name="Google Shape;199;p20"/>
          <p:cNvGrpSpPr/>
          <p:nvPr/>
        </p:nvGrpSpPr>
        <p:grpSpPr>
          <a:xfrm>
            <a:off x="-127008" y="4615004"/>
            <a:ext cx="9398022" cy="468724"/>
            <a:chOff x="204" y="0"/>
            <a:chExt cx="25061391" cy="1249931"/>
          </a:xfrm>
        </p:grpSpPr>
        <p:grpSp>
          <p:nvGrpSpPr>
            <p:cNvPr id="200" name="Google Shape;200;p20"/>
            <p:cNvGrpSpPr/>
            <p:nvPr/>
          </p:nvGrpSpPr>
          <p:grpSpPr>
            <a:xfrm rot="5400000">
              <a:off x="12002369" y="-11663474"/>
              <a:ext cx="1249931" cy="24576878"/>
              <a:chOff x="0" y="-38100"/>
              <a:chExt cx="246900" cy="4854692"/>
            </a:xfrm>
          </p:grpSpPr>
          <p:sp>
            <p:nvSpPr>
              <p:cNvPr id="201" name="Google Shape;201;p20"/>
              <p:cNvSpPr/>
              <p:nvPr/>
            </p:nvSpPr>
            <p:spPr>
              <a:xfrm>
                <a:off x="0" y="0"/>
                <a:ext cx="246798" cy="4816592"/>
              </a:xfrm>
              <a:custGeom>
                <a:rect b="b" l="l" r="r" t="t"/>
                <a:pathLst>
                  <a:path extrusionOk="0" h="4816592" w="246798">
                    <a:moveTo>
                      <a:pt x="0" y="0"/>
                    </a:moveTo>
                    <a:lnTo>
                      <a:pt x="246798" y="0"/>
                    </a:lnTo>
                    <a:lnTo>
                      <a:pt x="246798" y="4816592"/>
                    </a:lnTo>
                    <a:lnTo>
                      <a:pt x="0" y="4816592"/>
                    </a:lnTo>
                    <a:close/>
                  </a:path>
                </a:pathLst>
              </a:custGeom>
              <a:solidFill>
                <a:srgbClr val="EFFEF9"/>
              </a:solidFill>
              <a:ln>
                <a:noFill/>
              </a:ln>
            </p:spPr>
          </p:sp>
          <p:sp>
            <p:nvSpPr>
              <p:cNvPr id="202" name="Google Shape;202;p20"/>
              <p:cNvSpPr txBox="1"/>
              <p:nvPr/>
            </p:nvSpPr>
            <p:spPr>
              <a:xfrm>
                <a:off x="0" y="-38100"/>
                <a:ext cx="246900" cy="4854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203" name="Google Shape;203;p20"/>
            <p:cNvSpPr txBox="1"/>
            <p:nvPr/>
          </p:nvSpPr>
          <p:spPr>
            <a:xfrm>
              <a:off x="7951598" y="305302"/>
              <a:ext cx="9176100" cy="574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996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" sz="1400" u="none" cap="none" strike="noStrike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© Thinking Nation </a:t>
              </a:r>
              <a:r>
                <a:rPr b="1" lang="en" sz="14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2025</a:t>
              </a:r>
              <a:endParaRPr sz="700"/>
            </a:p>
          </p:txBody>
        </p:sp>
        <p:cxnSp>
          <p:nvCxnSpPr>
            <p:cNvPr id="204" name="Google Shape;204;p20"/>
            <p:cNvCxnSpPr/>
            <p:nvPr/>
          </p:nvCxnSpPr>
          <p:spPr>
            <a:xfrm>
              <a:off x="204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205" name="Google Shape;205;p20"/>
            <p:cNvCxnSpPr/>
            <p:nvPr/>
          </p:nvCxnSpPr>
          <p:spPr>
            <a:xfrm>
              <a:off x="15587895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grpSp>
        <p:nvGrpSpPr>
          <p:cNvPr id="206" name="Google Shape;206;p20"/>
          <p:cNvGrpSpPr/>
          <p:nvPr/>
        </p:nvGrpSpPr>
        <p:grpSpPr>
          <a:xfrm>
            <a:off x="7929578" y="-49020"/>
            <a:ext cx="781313" cy="885635"/>
            <a:chOff x="0" y="-130721"/>
            <a:chExt cx="2083500" cy="2361695"/>
          </a:xfrm>
        </p:grpSpPr>
        <p:grpSp>
          <p:nvGrpSpPr>
            <p:cNvPr id="207" name="Google Shape;207;p20"/>
            <p:cNvGrpSpPr/>
            <p:nvPr/>
          </p:nvGrpSpPr>
          <p:grpSpPr>
            <a:xfrm>
              <a:off x="75599" y="-130721"/>
              <a:ext cx="1932614" cy="2361695"/>
              <a:chOff x="0" y="-47625"/>
              <a:chExt cx="704100" cy="860425"/>
            </a:xfrm>
          </p:grpSpPr>
          <p:sp>
            <p:nvSpPr>
              <p:cNvPr id="208" name="Google Shape;208;p20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38E0A4"/>
              </a:solidFill>
              <a:ln>
                <a:noFill/>
              </a:ln>
            </p:spPr>
            <p:txBody>
              <a:bodyPr anchorCtr="0" anchor="ctr" bIns="45725" lIns="45725" spcFirstLastPara="1" rIns="45725" wrap="square" tIns="457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9" name="Google Shape;209;p20"/>
              <p:cNvSpPr txBox="1"/>
              <p:nvPr/>
            </p:nvSpPr>
            <p:spPr>
              <a:xfrm>
                <a:off x="0" y="-47625"/>
                <a:ext cx="704100" cy="73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210" name="Google Shape;210;p20"/>
            <p:cNvSpPr txBox="1"/>
            <p:nvPr/>
          </p:nvSpPr>
          <p:spPr>
            <a:xfrm>
              <a:off x="0" y="447107"/>
              <a:ext cx="2083500" cy="1149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2800">
                  <a:solidFill>
                    <a:schemeClr val="lt1"/>
                  </a:solidFill>
                  <a:latin typeface="Halant"/>
                  <a:ea typeface="Halant"/>
                  <a:cs typeface="Halant"/>
                  <a:sym typeface="Halant"/>
                </a:rPr>
                <a:t>7</a:t>
              </a:r>
              <a:endParaRPr sz="700">
                <a:solidFill>
                  <a:schemeClr val="lt1"/>
                </a:solidFill>
              </a:endParaRPr>
            </a:p>
          </p:txBody>
        </p:sp>
      </p:grpSp>
      <p:sp>
        <p:nvSpPr>
          <p:cNvPr id="211" name="Google Shape;211;p20"/>
          <p:cNvSpPr/>
          <p:nvPr/>
        </p:nvSpPr>
        <p:spPr>
          <a:xfrm>
            <a:off x="-1313786" y="-366668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212" name="Google Shape;212;p20"/>
          <p:cNvSpPr txBox="1"/>
          <p:nvPr/>
        </p:nvSpPr>
        <p:spPr>
          <a:xfrm>
            <a:off x="1276990" y="438150"/>
            <a:ext cx="6590100" cy="646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42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MEGACITIES EXHIBIT</a:t>
            </a:r>
            <a:endParaRPr sz="700"/>
          </a:p>
        </p:txBody>
      </p:sp>
      <p:pic>
        <p:nvPicPr>
          <p:cNvPr id="213" name="Google Shape;213;p20" title="DC 10th_ U10 L Urbanization Student Worksheet (2).jp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786408" y="1079400"/>
            <a:ext cx="2790920" cy="3611800"/>
          </a:xfrm>
          <a:prstGeom prst="rect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