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Lst>
  <p:sldSz cy="10058400" cx="7772400"/>
  <p:notesSz cx="6858000" cy="9144000"/>
  <p:embeddedFontLst>
    <p:embeddedFont>
      <p:font typeface="Halant"/>
      <p:regular r:id="rId20"/>
      <p:bold r:id="rId21"/>
    </p:embeddedFont>
    <p:embeddedFont>
      <p:font typeface="Inter"/>
      <p:regular r:id="rId22"/>
      <p:bold r:id="rId23"/>
      <p:italic r:id="rId24"/>
      <p:boldItalic r:id="rId25"/>
    </p:embeddedFont>
    <p:embeddedFont>
      <p:font typeface="Plus Jakarta Sans"/>
      <p:regular r:id="rId26"/>
      <p:bold r:id="rId27"/>
      <p:italic r:id="rId28"/>
      <p:boldItalic r:id="rId29"/>
    </p:embeddedFont>
    <p:embeddedFont>
      <p:font typeface="Plus Jakarta Sans Medium"/>
      <p:regular r:id="rId30"/>
      <p:bold r:id="rId31"/>
      <p:italic r:id="rId32"/>
      <p:boldItalic r:id="rId33"/>
    </p:embeddedFont>
    <p:embeddedFont>
      <p:font typeface="Work Sans"/>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EA90C87-DF96-4D88-A98D-133FC2109D26}">
  <a:tblStyle styleId="{FEA90C87-DF96-4D88-A98D-133FC2109D2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ADF3D3C-243A-45B9-8CA0-43B10DFF6FCE}"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regular.fntdata"/><Relationship Id="rId22" Type="http://schemas.openxmlformats.org/officeDocument/2006/relationships/font" Target="fonts/Inter-regular.fntdata"/><Relationship Id="rId21" Type="http://schemas.openxmlformats.org/officeDocument/2006/relationships/font" Target="fonts/Halant-bold.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regular.fntdata"/><Relationship Id="rId25" Type="http://schemas.openxmlformats.org/officeDocument/2006/relationships/font" Target="fonts/Inter-boldItalic.fntdata"/><Relationship Id="rId28" Type="http://schemas.openxmlformats.org/officeDocument/2006/relationships/font" Target="fonts/PlusJakartaSans-italic.fntdata"/><Relationship Id="rId27"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bold.fntdata"/><Relationship Id="rId30" Type="http://schemas.openxmlformats.org/officeDocument/2006/relationships/font" Target="fonts/PlusJakartaSansMedium-regular.fntdata"/><Relationship Id="rId11" Type="http://schemas.openxmlformats.org/officeDocument/2006/relationships/slide" Target="slides/slide4.xml"/><Relationship Id="rId33" Type="http://schemas.openxmlformats.org/officeDocument/2006/relationships/font" Target="fonts/PlusJakartaSansMedium-boldItalic.fntdata"/><Relationship Id="rId10" Type="http://schemas.openxmlformats.org/officeDocument/2006/relationships/slide" Target="slides/slide3.xml"/><Relationship Id="rId32" Type="http://schemas.openxmlformats.org/officeDocument/2006/relationships/font" Target="fonts/PlusJakartaSansMedium-italic.fntdata"/><Relationship Id="rId13" Type="http://schemas.openxmlformats.org/officeDocument/2006/relationships/slide" Target="slides/slide6.xml"/><Relationship Id="rId35" Type="http://schemas.openxmlformats.org/officeDocument/2006/relationships/font" Target="fonts/WorkSans-bold.fntdata"/><Relationship Id="rId12" Type="http://schemas.openxmlformats.org/officeDocument/2006/relationships/slide" Target="slides/slide5.xml"/><Relationship Id="rId34" Type="http://schemas.openxmlformats.org/officeDocument/2006/relationships/font" Target="fonts/WorkSans-regular.fntdata"/><Relationship Id="rId15" Type="http://schemas.openxmlformats.org/officeDocument/2006/relationships/slide" Target="slides/slide8.xml"/><Relationship Id="rId37" Type="http://schemas.openxmlformats.org/officeDocument/2006/relationships/font" Target="fonts/WorkSans-boldItalic.fntdata"/><Relationship Id="rId14" Type="http://schemas.openxmlformats.org/officeDocument/2006/relationships/slide" Target="slides/slide7.xml"/><Relationship Id="rId36" Type="http://schemas.openxmlformats.org/officeDocument/2006/relationships/font" Target="fonts/WorkSans-italic.fntdata"/><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098d396a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098d396a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36d348a18cb_0_2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36d348a18cb_0_2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36d348a18cb_0_1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36d348a18cb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36d348a18cb_0_13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36d348a18cb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35f1687de8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35f1687de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35f1687de8_0_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35f1687de8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35f1687de8_0_10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35f1687de8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6d348a18cb_0_9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6d348a18cb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6d348a18cb_0_10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6d348a18cb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36d348a18cb_0_1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36d348a18cb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6d348a18cb_0_18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6d348a18cb_0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6d348a18cb_0_19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36d348a18cb_0_1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www.ngv.vic.gov.au/essay/please-scream-inside-your-heart/" TargetMode="External"/><Relationship Id="rId10" Type="http://schemas.openxmlformats.org/officeDocument/2006/relationships/hyperlink" Target="https://www.ngv.vic.gov.au/triennial/artists-designers/francisco-mata-rosas/" TargetMode="External"/><Relationship Id="rId13" Type="http://schemas.openxmlformats.org/officeDocument/2006/relationships/hyperlink" Target="https://www.ngv.vic.gov.au/essay/city-of-magic/" TargetMode="External"/><Relationship Id="rId12" Type="http://schemas.openxmlformats.org/officeDocument/2006/relationships/hyperlink" Target="https://www.ngv.vic.gov.au/triennial/artists-designers/hana-gamal/"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5.png"/><Relationship Id="rId9" Type="http://schemas.openxmlformats.org/officeDocument/2006/relationships/hyperlink" Target="https://www.ngv.vic.gov.au/essay/diverse-megalopolis/" TargetMode="External"/><Relationship Id="rId15" Type="http://schemas.openxmlformats.org/officeDocument/2006/relationships/hyperlink" Target="https://www.ngv.vic.gov.au/essay/in-a-state-of-constant-movement/" TargetMode="External"/><Relationship Id="rId14" Type="http://schemas.openxmlformats.org/officeDocument/2006/relationships/hyperlink" Target="https://www.ngv.vic.gov.au/triennial/artists-designers/farhana-satu/" TargetMode="External"/><Relationship Id="rId16" Type="http://schemas.openxmlformats.org/officeDocument/2006/relationships/hyperlink" Target="https://www.ngv.vic.gov.au/triennial/artists-designers/saumya-khandelwal/" TargetMode="External"/><Relationship Id="rId5" Type="http://schemas.openxmlformats.org/officeDocument/2006/relationships/hyperlink" Target="https://www.ngv.vic.gov.au/essay/hidden-story-of-the-city/" TargetMode="External"/><Relationship Id="rId6" Type="http://schemas.openxmlformats.org/officeDocument/2006/relationships/hyperlink" Target="https://www.ngv.vic.gov.au/triennial/artists-designers/chen-ronghui/" TargetMode="External"/><Relationship Id="rId7" Type="http://schemas.openxmlformats.org/officeDocument/2006/relationships/hyperlink" Target="https://www.ngv.vic.gov.au/essay/moving-working-flowing/" TargetMode="External"/><Relationship Id="rId8" Type="http://schemas.openxmlformats.org/officeDocument/2006/relationships/hyperlink" Target="https://www.ngv.vic.gov.au/triennial/artists-designers/jt-white/"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hyperlink" Target="https://sdgs.un.org/goals/goal11#overview"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hyperlink" Target="https://sdgs.un.org/goals/goal11#overview"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Megacities Exhibit</a:t>
            </a:r>
            <a:endParaRPr sz="1900">
              <a:solidFill>
                <a:schemeClr val="dk1"/>
              </a:solidFill>
              <a:latin typeface="Halant"/>
              <a:ea typeface="Halant"/>
              <a:cs typeface="Halant"/>
              <a:sym typeface="Halant"/>
            </a:endParaRPr>
          </a:p>
        </p:txBody>
      </p:sp>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594300" y="807688"/>
            <a:ext cx="6583800" cy="623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Choose one of the photographers and their city from the Megacities Exhibit. Read through the interview and look through their photo gallery of the city (use the black and white arrows above the photos on the right hand side to navigate through the images.) Summarize the responses to the four selected questions, choose two photos to analyze and connect visual evidence to a claim made by the photographers. Then, use the information you learned to connect the chosen megacity to two UN SDGs and the progress made towards those goals for the chosen city.</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Photographers &amp; Megacities  </a:t>
            </a:r>
            <a:endParaRPr b="1"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Chen Ronghui, Shanghai, China</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Interview</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Photo Gallery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JT White, Seoul, South Korea</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Interview</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Photo Gallery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Francisco Mata Rosas, Mexico City, Mexico</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Interview</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0"/>
              </a:rPr>
              <a:t>Photo Gallery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Hana Gamal, Cairo, Egypt</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1"/>
              </a:rPr>
              <a:t>Interview</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2"/>
              </a:rPr>
              <a:t>Photo Gallery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Farhana Satu, Dhaka, Bangladesh</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3"/>
              </a:rPr>
              <a:t>Interview</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4"/>
              </a:rPr>
              <a:t>Photo Gallery</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Saumya Khandelwal, New Delhi, India</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5"/>
              </a:rPr>
              <a:t>Interview</a:t>
            </a:r>
            <a:endParaRPr sz="1200">
              <a:solidFill>
                <a:schemeClr val="dk1"/>
              </a:solidFill>
              <a:latin typeface="Inter"/>
              <a:ea typeface="Inter"/>
              <a:cs typeface="Inter"/>
              <a:sym typeface="Inter"/>
            </a:endParaRPr>
          </a:p>
          <a:p>
            <a:pPr indent="-304800" lvl="1" marL="914400" rtl="0" algn="l">
              <a:lnSpc>
                <a:spcPct val="115000"/>
              </a:lnSpc>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6"/>
              </a:rPr>
              <a:t>Photo Gallery</a:t>
            </a:r>
            <a:endParaRPr sz="1200">
              <a:solidFill>
                <a:schemeClr val="dk1"/>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9" name="Shape 209"/>
        <p:cNvGrpSpPr/>
        <p:nvPr/>
      </p:nvGrpSpPr>
      <p:grpSpPr>
        <a:xfrm>
          <a:off x="0" y="0"/>
          <a:ext cx="0" cy="0"/>
          <a:chOff x="0" y="0"/>
          <a:chExt cx="0" cy="0"/>
        </a:xfrm>
      </p:grpSpPr>
      <p:pic>
        <p:nvPicPr>
          <p:cNvPr id="210" name="Google Shape;210;p3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1" name="Google Shape;211;p3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Megacities Exhibit:</a:t>
            </a:r>
            <a:endParaRPr sz="19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Connecting Evidence to the UN SDGs (Exemplar)</a:t>
            </a:r>
            <a:endParaRPr sz="1900">
              <a:solidFill>
                <a:schemeClr val="dk1"/>
              </a:solidFill>
              <a:latin typeface="Halant"/>
              <a:ea typeface="Halant"/>
              <a:cs typeface="Halant"/>
              <a:sym typeface="Halant"/>
            </a:endParaRPr>
          </a:p>
        </p:txBody>
      </p:sp>
      <p:sp>
        <p:nvSpPr>
          <p:cNvPr id="212" name="Google Shape;212;p3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3" name="Google Shape;213;p3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4" name="Google Shape;214;p3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15" name="Google Shape;215;p34"/>
          <p:cNvSpPr txBox="1"/>
          <p:nvPr/>
        </p:nvSpPr>
        <p:spPr>
          <a:xfrm>
            <a:off x="594300" y="883888"/>
            <a:ext cx="6583800" cy="1006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Use the </a:t>
            </a:r>
            <a:r>
              <a:rPr lang="en" sz="1200" u="sng">
                <a:solidFill>
                  <a:schemeClr val="hlink"/>
                </a:solidFill>
                <a:latin typeface="Halant"/>
                <a:ea typeface="Halant"/>
                <a:cs typeface="Halant"/>
                <a:sym typeface="Halant"/>
                <a:hlinkClick r:id="rId5"/>
              </a:rPr>
              <a:t>UN SDG 11: Sustainable Cities and Communities</a:t>
            </a:r>
            <a:r>
              <a:rPr lang="en" sz="1200">
                <a:solidFill>
                  <a:schemeClr val="dk1"/>
                </a:solidFill>
                <a:latin typeface="Halant"/>
                <a:ea typeface="Halant"/>
                <a:cs typeface="Halant"/>
                <a:sym typeface="Halant"/>
              </a:rPr>
              <a:t> to determine the progress made in your chosen city towards accomplishing this goal Choose three targets of the SDG (click on the targets and indicators tab next to overview).and provide specific evidence from the interview and the photos to support your claim.</a:t>
            </a:r>
            <a:endParaRPr i="1" sz="1200">
              <a:solidFill>
                <a:schemeClr val="dk1"/>
              </a:solidFill>
              <a:latin typeface="Inter"/>
              <a:ea typeface="Inter"/>
              <a:cs typeface="Inter"/>
              <a:sym typeface="Inter"/>
            </a:endParaRPr>
          </a:p>
        </p:txBody>
      </p:sp>
      <p:sp>
        <p:nvSpPr>
          <p:cNvPr id="216" name="Google Shape;216;p34"/>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217" name="Google Shape;217;p34"/>
          <p:cNvSpPr/>
          <p:nvPr/>
        </p:nvSpPr>
        <p:spPr>
          <a:xfrm>
            <a:off x="615200" y="2746700"/>
            <a:ext cx="1839900" cy="1768800"/>
          </a:xfrm>
          <a:prstGeom prst="ellipse">
            <a:avLst/>
          </a:prstGeom>
          <a:solidFill>
            <a:srgbClr val="EFFEF9"/>
          </a:solidFill>
          <a:ln cap="flat" cmpd="sng" w="9525">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UN SDG</a:t>
            </a:r>
            <a:endParaRPr b="1"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11: Sustainable Cities &amp; Communities</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p:txBody>
      </p:sp>
      <p:sp>
        <p:nvSpPr>
          <p:cNvPr id="218" name="Google Shape;218;p34"/>
          <p:cNvSpPr/>
          <p:nvPr/>
        </p:nvSpPr>
        <p:spPr>
          <a:xfrm>
            <a:off x="2722225" y="2213300"/>
            <a:ext cx="4455900" cy="2343300"/>
          </a:xfrm>
          <a:prstGeom prst="rect">
            <a:avLst/>
          </a:prstGeom>
          <a:solidFill>
            <a:srgbClr val="EFFEF9"/>
          </a:solid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a:t>
            </a:r>
            <a:r>
              <a:rPr b="1" lang="en" sz="1200">
                <a:solidFill>
                  <a:schemeClr val="dk1"/>
                </a:solidFill>
                <a:latin typeface="Inter"/>
                <a:ea typeface="Inter"/>
                <a:cs typeface="Inter"/>
                <a:sym typeface="Inter"/>
              </a:rPr>
              <a:t>arget: </a:t>
            </a:r>
            <a:r>
              <a:rPr b="1" lang="en" sz="1200">
                <a:solidFill>
                  <a:srgbClr val="E95C3D"/>
                </a:solidFill>
                <a:latin typeface="Inter"/>
                <a:ea typeface="Inter"/>
                <a:cs typeface="Inter"/>
                <a:sym typeface="Inter"/>
              </a:rPr>
              <a:t>11.1- By 2030, ensure access for all to adequate, safe and affordable housing and basic services and upgrade slums</a:t>
            </a:r>
            <a:endParaRPr b="1" sz="1200">
              <a:solidFill>
                <a:srgbClr val="E95C3D"/>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Evidence:</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Large gap between the rich and poor, and many who used to live in slums are now living on the streets as slums have been removed instead of upgraded. Not everyone has access to affordable and safe housing.</a:t>
            </a:r>
            <a:endParaRPr b="1" sz="1200">
              <a:latin typeface="Inter"/>
              <a:ea typeface="Inter"/>
              <a:cs typeface="Inter"/>
              <a:sym typeface="Inter"/>
            </a:endParaRPr>
          </a:p>
        </p:txBody>
      </p:sp>
      <p:sp>
        <p:nvSpPr>
          <p:cNvPr id="219" name="Google Shape;219;p34"/>
          <p:cNvSpPr/>
          <p:nvPr/>
        </p:nvSpPr>
        <p:spPr>
          <a:xfrm>
            <a:off x="521900" y="4785300"/>
            <a:ext cx="2026500" cy="1579500"/>
          </a:xfrm>
          <a:prstGeom prst="rect">
            <a:avLst/>
          </a:prstGeom>
          <a:solidFill>
            <a:srgbClr val="EFFEF9"/>
          </a:solid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Has this city made significant progress towards accomplishing this SDG?</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2"/>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Dhaka still has a long way to go towards accomplishing this goal.</a:t>
            </a:r>
            <a:endParaRPr b="1" sz="1200">
              <a:solidFill>
                <a:schemeClr val="dk2"/>
              </a:solidFill>
              <a:latin typeface="Inter"/>
              <a:ea typeface="Inter"/>
              <a:cs typeface="Inter"/>
              <a:sym typeface="Inter"/>
            </a:endParaRPr>
          </a:p>
          <a:p>
            <a:pPr indent="0" lvl="0" marL="0" rtl="0" algn="ctr">
              <a:spcBef>
                <a:spcPts val="0"/>
              </a:spcBef>
              <a:spcAft>
                <a:spcPts val="0"/>
              </a:spcAft>
              <a:buNone/>
            </a:pPr>
            <a:r>
              <a:t/>
            </a:r>
            <a:endParaRPr b="1" sz="1200">
              <a:solidFill>
                <a:schemeClr val="dk2"/>
              </a:solidFill>
              <a:latin typeface="Inter"/>
              <a:ea typeface="Inter"/>
              <a:cs typeface="Inter"/>
              <a:sym typeface="Inter"/>
            </a:endParaRPr>
          </a:p>
        </p:txBody>
      </p:sp>
      <p:cxnSp>
        <p:nvCxnSpPr>
          <p:cNvPr id="220" name="Google Shape;220;p34"/>
          <p:cNvCxnSpPr>
            <a:stCxn id="217" idx="4"/>
            <a:endCxn id="219" idx="1"/>
          </p:cNvCxnSpPr>
          <p:nvPr/>
        </p:nvCxnSpPr>
        <p:spPr>
          <a:xfrm rot="5400000">
            <a:off x="498800" y="4538750"/>
            <a:ext cx="1059600" cy="1013100"/>
          </a:xfrm>
          <a:prstGeom prst="bentConnector4">
            <a:avLst>
              <a:gd fmla="val 12731" name="adj1"/>
              <a:gd fmla="val 123519" name="adj2"/>
            </a:avLst>
          </a:prstGeom>
          <a:noFill/>
          <a:ln cap="flat" cmpd="sng" w="9525">
            <a:solidFill>
              <a:schemeClr val="dk1"/>
            </a:solidFill>
            <a:prstDash val="solid"/>
            <a:round/>
            <a:headEnd len="med" w="med" type="none"/>
            <a:tailEnd len="med" w="med" type="none"/>
          </a:ln>
        </p:spPr>
      </p:cxnSp>
      <p:cxnSp>
        <p:nvCxnSpPr>
          <p:cNvPr id="221" name="Google Shape;221;p34"/>
          <p:cNvCxnSpPr>
            <a:stCxn id="219" idx="3"/>
            <a:endCxn id="218" idx="1"/>
          </p:cNvCxnSpPr>
          <p:nvPr/>
        </p:nvCxnSpPr>
        <p:spPr>
          <a:xfrm flipH="1" rot="10800000">
            <a:off x="2548400" y="3385050"/>
            <a:ext cx="173700" cy="2190000"/>
          </a:xfrm>
          <a:prstGeom prst="bentConnector3">
            <a:avLst>
              <a:gd fmla="val 50036" name="adj1"/>
            </a:avLst>
          </a:prstGeom>
          <a:noFill/>
          <a:ln cap="flat" cmpd="sng" w="9525">
            <a:solidFill>
              <a:schemeClr val="dk1"/>
            </a:solidFill>
            <a:prstDash val="solid"/>
            <a:round/>
            <a:headEnd len="med" w="med" type="none"/>
            <a:tailEnd len="med" w="med" type="none"/>
          </a:ln>
        </p:spPr>
      </p:cxnSp>
      <p:sp>
        <p:nvSpPr>
          <p:cNvPr id="222" name="Google Shape;222;p34"/>
          <p:cNvSpPr/>
          <p:nvPr/>
        </p:nvSpPr>
        <p:spPr>
          <a:xfrm>
            <a:off x="2722225" y="4689800"/>
            <a:ext cx="4455900" cy="2343300"/>
          </a:xfrm>
          <a:prstGeom prst="rect">
            <a:avLst/>
          </a:prstGeom>
          <a:solidFill>
            <a:srgbClr val="EFFEF9"/>
          </a:solid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Target: </a:t>
            </a:r>
            <a:r>
              <a:rPr b="1" lang="en" sz="1100">
                <a:solidFill>
                  <a:srgbClr val="E95C3D"/>
                </a:solidFill>
                <a:latin typeface="Inter"/>
                <a:ea typeface="Inter"/>
                <a:cs typeface="Inter"/>
                <a:sym typeface="Inter"/>
              </a:rPr>
              <a:t>11.2- By 2030, provide access to safe, affordable, accessible and sustainable transport systems for all, improving road safety, notably by expanding public transport, with special attention to the needs of those in vulnerable situations, women, children, persons with disabilities and older persons</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Evidence:</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Although more roads have been built, and in turn it has made it easier to transport goods and communicate, they are still dangerous and overcrowded- the photographer discusses her commute could involve both car accidents and other dangers such as theft. In the photos it is evident that the roads are overcrowded and not well organized.</a:t>
            </a:r>
            <a:endParaRPr b="1" sz="1100">
              <a:latin typeface="Inter"/>
              <a:ea typeface="Inter"/>
              <a:cs typeface="Inter"/>
              <a:sym typeface="Inter"/>
            </a:endParaRPr>
          </a:p>
        </p:txBody>
      </p:sp>
      <p:cxnSp>
        <p:nvCxnSpPr>
          <p:cNvPr id="223" name="Google Shape;223;p34"/>
          <p:cNvCxnSpPr>
            <a:stCxn id="219" idx="3"/>
            <a:endCxn id="224" idx="1"/>
          </p:cNvCxnSpPr>
          <p:nvPr/>
        </p:nvCxnSpPr>
        <p:spPr>
          <a:xfrm>
            <a:off x="2548400" y="5575050"/>
            <a:ext cx="173700" cy="2763000"/>
          </a:xfrm>
          <a:prstGeom prst="bentConnector3">
            <a:avLst>
              <a:gd fmla="val 50036" name="adj1"/>
            </a:avLst>
          </a:prstGeom>
          <a:noFill/>
          <a:ln cap="flat" cmpd="sng" w="9525">
            <a:solidFill>
              <a:schemeClr val="dk1"/>
            </a:solidFill>
            <a:prstDash val="solid"/>
            <a:round/>
            <a:headEnd len="med" w="med" type="none"/>
            <a:tailEnd len="med" w="med" type="none"/>
          </a:ln>
        </p:spPr>
      </p:cxnSp>
      <p:sp>
        <p:nvSpPr>
          <p:cNvPr id="224" name="Google Shape;224;p34"/>
          <p:cNvSpPr/>
          <p:nvPr/>
        </p:nvSpPr>
        <p:spPr>
          <a:xfrm>
            <a:off x="2722225" y="7166300"/>
            <a:ext cx="4455900" cy="2343300"/>
          </a:xfrm>
          <a:prstGeom prst="rect">
            <a:avLst/>
          </a:prstGeom>
          <a:solidFill>
            <a:srgbClr val="EFFEF9"/>
          </a:solid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Target: </a:t>
            </a:r>
            <a:r>
              <a:rPr b="1" lang="en" sz="1200">
                <a:solidFill>
                  <a:srgbClr val="E95C3D"/>
                </a:solidFill>
                <a:latin typeface="Inter"/>
                <a:ea typeface="Inter"/>
                <a:cs typeface="Inter"/>
                <a:sym typeface="Inter"/>
              </a:rPr>
              <a:t>11.7- By 2030, provide universal access to safe, inclusive and accessible, green and public spaces, in particular for women and children, older persons and persons with disabilities</a:t>
            </a:r>
            <a:endParaRPr b="1" sz="1200">
              <a:solidFill>
                <a:srgbClr val="E95C3D"/>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Evidence:</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As a result of the growing population and subsequent growth of buildings, trees are being cut down, pollution is skyrocketing, and there are almost no green spaces or places to just walk around.</a:t>
            </a:r>
            <a:endParaRPr b="1" sz="1200">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8" name="Shape 228"/>
        <p:cNvGrpSpPr/>
        <p:nvPr/>
      </p:nvGrpSpPr>
      <p:grpSpPr>
        <a:xfrm>
          <a:off x="0" y="0"/>
          <a:ext cx="0" cy="0"/>
          <a:chOff x="0" y="0"/>
          <a:chExt cx="0" cy="0"/>
        </a:xfrm>
      </p:grpSpPr>
      <p:sp>
        <p:nvSpPr>
          <p:cNvPr id="229" name="Google Shape;229;p3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Teacher Key for Formative Assessment: Evaluating Evidence</a:t>
            </a:r>
            <a:endParaRPr sz="1900">
              <a:latin typeface="Halant"/>
              <a:ea typeface="Halant"/>
              <a:cs typeface="Halant"/>
              <a:sym typeface="Halant"/>
            </a:endParaRPr>
          </a:p>
        </p:txBody>
      </p:sp>
      <p:pic>
        <p:nvPicPr>
          <p:cNvPr id="230" name="Google Shape;230;p3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31" name="Google Shape;231;p3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2" name="Google Shape;232;p3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33" name="Google Shape;233;p35"/>
          <p:cNvSpPr txBox="1"/>
          <p:nvPr/>
        </p:nvSpPr>
        <p:spPr>
          <a:xfrm>
            <a:off x="390200" y="735313"/>
            <a:ext cx="6992100" cy="4854900"/>
          </a:xfrm>
          <a:prstGeom prst="rect">
            <a:avLst/>
          </a:prstGeom>
          <a:noFill/>
          <a:ln>
            <a:noFill/>
          </a:ln>
        </p:spPr>
        <p:txBody>
          <a:bodyPr anchorCtr="0" anchor="t" bIns="67675" lIns="67675" spcFirstLastPara="1" rIns="67675" wrap="square" tIns="67675">
            <a:noAutofit/>
          </a:bodyPr>
          <a:lstStyle/>
          <a:p>
            <a:pPr indent="-342900" lvl="0" marL="482600" rtl="0" algn="l">
              <a:spcBef>
                <a:spcPts val="0"/>
              </a:spcBef>
              <a:spcAft>
                <a:spcPts val="0"/>
              </a:spcAft>
              <a:buClr>
                <a:schemeClr val="dk1"/>
              </a:buClr>
              <a:buSzPts val="1600"/>
              <a:buFont typeface="Inter"/>
              <a:buAutoNum type="arabicPeriod"/>
            </a:pPr>
            <a:r>
              <a:rPr lang="en" sz="1600">
                <a:solidFill>
                  <a:schemeClr val="dk1"/>
                </a:solidFill>
                <a:highlight>
                  <a:srgbClr val="FFFFFF"/>
                </a:highlight>
                <a:latin typeface="Inter"/>
                <a:ea typeface="Inter"/>
                <a:cs typeface="Inter"/>
                <a:sym typeface="Inter"/>
              </a:rPr>
              <a:t>Select the piece of evidence from the above document that </a:t>
            </a:r>
            <a:r>
              <a:rPr i="1" lang="en" sz="1600">
                <a:solidFill>
                  <a:schemeClr val="dk1"/>
                </a:solidFill>
                <a:highlight>
                  <a:schemeClr val="lt1"/>
                </a:highlight>
                <a:latin typeface="Inter"/>
                <a:ea typeface="Inter"/>
                <a:cs typeface="Inter"/>
                <a:sym typeface="Inter"/>
              </a:rPr>
              <a:t>best </a:t>
            </a:r>
            <a:r>
              <a:rPr lang="en" sz="1600">
                <a:solidFill>
                  <a:schemeClr val="dk1"/>
                </a:solidFill>
                <a:highlight>
                  <a:schemeClr val="lt1"/>
                </a:highlight>
                <a:latin typeface="Inter"/>
                <a:ea typeface="Inter"/>
                <a:cs typeface="Inter"/>
                <a:sym typeface="Inter"/>
              </a:rPr>
              <a:t>supports the claim: </a:t>
            </a:r>
            <a:r>
              <a:rPr b="1" lang="en" sz="1600">
                <a:solidFill>
                  <a:schemeClr val="dk1"/>
                </a:solidFill>
                <a:highlight>
                  <a:schemeClr val="lt1"/>
                </a:highlight>
                <a:latin typeface="Inter"/>
                <a:ea typeface="Inter"/>
                <a:cs typeface="Inter"/>
                <a:sym typeface="Inter"/>
              </a:rPr>
              <a:t>Urban Sprawl is beneficial to Mexico’s economic development.</a:t>
            </a:r>
            <a:endParaRPr b="1" sz="16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600">
              <a:solidFill>
                <a:schemeClr val="dk1"/>
              </a:solidFill>
              <a:highlight>
                <a:srgbClr val="FFFFFF"/>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 </a:t>
            </a:r>
            <a:r>
              <a:rPr lang="en" sz="1500">
                <a:solidFill>
                  <a:schemeClr val="dk1"/>
                </a:solidFill>
                <a:latin typeface="Inter"/>
                <a:ea typeface="Inter"/>
                <a:cs typeface="Inter"/>
                <a:sym typeface="Inter"/>
              </a:rPr>
              <a:t>urban compactness is not associated with economic productivity in Mexico.</a:t>
            </a:r>
            <a:r>
              <a:rPr lang="en" sz="1600">
                <a:solidFill>
                  <a:schemeClr val="dk1"/>
                </a:solidFill>
                <a:highlight>
                  <a:schemeClr val="lt1"/>
                </a:highlight>
                <a:latin typeface="Inter"/>
                <a:ea typeface="Inter"/>
                <a:cs typeface="Inter"/>
                <a:sym typeface="Inter"/>
              </a:rPr>
              <a:t>” </a:t>
            </a:r>
            <a:r>
              <a:rPr b="1" lang="en" sz="1300">
                <a:solidFill>
                  <a:srgbClr val="FCFCFC"/>
                </a:solidFill>
                <a:highlight>
                  <a:schemeClr val="accent1"/>
                </a:highlight>
                <a:latin typeface="Inter"/>
                <a:ea typeface="Inter"/>
                <a:cs typeface="Inter"/>
                <a:sym typeface="Inter"/>
              </a:rPr>
              <a:t>(3 points)</a:t>
            </a:r>
            <a:endParaRPr sz="16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 it has also supported the country’s growing manufacturing sector, which mostly relies on the peri-urban development of large factories…” </a:t>
            </a:r>
            <a:r>
              <a:rPr b="1" lang="en" sz="1300">
                <a:solidFill>
                  <a:srgbClr val="FCFCFC"/>
                </a:solidFill>
                <a:highlight>
                  <a:schemeClr val="accent1"/>
                </a:highlight>
                <a:latin typeface="Inter"/>
                <a:ea typeface="Inter"/>
                <a:cs typeface="Inter"/>
                <a:sym typeface="Inter"/>
              </a:rPr>
              <a:t>(1 point)</a:t>
            </a:r>
            <a:endParaRPr sz="16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“This urban growth model has led to higher commuting costs; increases in socio-economic segregation, and higher greenhouse emissions.” </a:t>
            </a:r>
            <a:r>
              <a:rPr b="1" lang="en" sz="1300">
                <a:solidFill>
                  <a:srgbClr val="FCFCFC"/>
                </a:solidFill>
                <a:highlight>
                  <a:schemeClr val="accent1"/>
                </a:highlight>
                <a:latin typeface="Inter"/>
                <a:ea typeface="Inter"/>
                <a:cs typeface="Inter"/>
                <a:sym typeface="Inter"/>
              </a:rPr>
              <a:t>(0 points)</a:t>
            </a:r>
            <a:endParaRPr sz="16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 urban expansion is intimately connected to economic growth in most places, and individual productivity is enhanced by living in larger cities.” </a:t>
            </a:r>
            <a:r>
              <a:rPr b="1" lang="en" sz="1300">
                <a:solidFill>
                  <a:srgbClr val="FCFCFC"/>
                </a:solidFill>
                <a:highlight>
                  <a:schemeClr val="accent1"/>
                </a:highlight>
                <a:latin typeface="Inter"/>
                <a:ea typeface="Inter"/>
                <a:cs typeface="Inter"/>
                <a:sym typeface="Inter"/>
              </a:rPr>
              <a:t>(2 points)</a:t>
            </a:r>
            <a:endParaRPr sz="16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482600" rtl="0" algn="l">
              <a:spcBef>
                <a:spcPts val="0"/>
              </a:spcBef>
              <a:spcAft>
                <a:spcPts val="0"/>
              </a:spcAft>
              <a:buClr>
                <a:schemeClr val="dk1"/>
              </a:buClr>
              <a:buSzPts val="1600"/>
              <a:buFont typeface="Inter"/>
              <a:buAutoNum type="arabicPeriod"/>
            </a:pPr>
            <a:r>
              <a:rPr lang="en" sz="1600">
                <a:solidFill>
                  <a:schemeClr val="dk1"/>
                </a:solidFill>
                <a:highlight>
                  <a:srgbClr val="FFFFFF"/>
                </a:highlight>
                <a:latin typeface="Inter"/>
                <a:ea typeface="Inter"/>
                <a:cs typeface="Inter"/>
                <a:sym typeface="Inter"/>
              </a:rPr>
              <a:t>Justify your choice in the space below.</a:t>
            </a:r>
            <a:endParaRPr sz="1600">
              <a:solidFill>
                <a:schemeClr val="dk1"/>
              </a:solidFill>
              <a:highlight>
                <a:srgbClr val="FFFFFF"/>
              </a:highlight>
              <a:latin typeface="Inter"/>
              <a:ea typeface="Inter"/>
              <a:cs typeface="Inter"/>
              <a:sym typeface="Inter"/>
            </a:endParaRPr>
          </a:p>
        </p:txBody>
      </p:sp>
      <p:sp>
        <p:nvSpPr>
          <p:cNvPr id="234" name="Google Shape;234;p35"/>
          <p:cNvSpPr txBox="1"/>
          <p:nvPr/>
        </p:nvSpPr>
        <p:spPr>
          <a:xfrm>
            <a:off x="381550" y="5847875"/>
            <a:ext cx="6992100" cy="32364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Clr>
                <a:schemeClr val="dk1"/>
              </a:buClr>
              <a:buSzPts val="1100"/>
              <a:buFont typeface="Arial"/>
              <a:buNone/>
            </a:pPr>
            <a:r>
              <a:rPr b="1" lang="en" sz="1550">
                <a:solidFill>
                  <a:schemeClr val="accent1"/>
                </a:solidFill>
                <a:latin typeface="Inter"/>
                <a:ea typeface="Inter"/>
                <a:cs typeface="Inter"/>
                <a:sym typeface="Inter"/>
              </a:rPr>
              <a:t>Choice A, worth 3 points, is the best piece of evidence that supports the claim. It more so than any other option directly addresses the claim and directly references Mexico and its beneficial relationship concerning urban sprawl. Choice D also connects urban sprawl to economic growth and development, but since it does not make a direct reference to Mexico and could generally apply to any nation, it is worth 2 points. Choice B, provides an industry specific example of the benefit of urban sprawl to Mexico, but is narrow in scope when compared to the previous choices, so it only earns one point. Choice C, only provides the negatives of urban sprawl and therefore would only serve to refute the claim, and earns 0 points.</a:t>
            </a:r>
            <a:endParaRPr sz="1200">
              <a:latin typeface="Work Sans"/>
              <a:ea typeface="Work Sans"/>
              <a:cs typeface="Work Sans"/>
              <a:sym typeface="Work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8" name="Shape 238"/>
        <p:cNvGrpSpPr/>
        <p:nvPr/>
      </p:nvGrpSpPr>
      <p:grpSpPr>
        <a:xfrm>
          <a:off x="0" y="0"/>
          <a:ext cx="0" cy="0"/>
          <a:chOff x="0" y="0"/>
          <a:chExt cx="0" cy="0"/>
        </a:xfrm>
      </p:grpSpPr>
      <p:sp>
        <p:nvSpPr>
          <p:cNvPr id="239" name="Google Shape;239;p36"/>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240" name="Google Shape;240;p36"/>
          <p:cNvGraphicFramePr/>
          <p:nvPr/>
        </p:nvGraphicFramePr>
        <p:xfrm>
          <a:off x="969478" y="1521929"/>
          <a:ext cx="3000000" cy="3000000"/>
        </p:xfrm>
        <a:graphic>
          <a:graphicData uri="http://schemas.openxmlformats.org/drawingml/2006/table">
            <a:tbl>
              <a:tblPr>
                <a:noFill/>
                <a:tableStyleId>{FEA90C87-DF96-4D88-A98D-133FC2109D26}</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3 points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(Choice A)</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41" name="Google Shape;241;p36"/>
          <p:cNvSpPr txBox="1"/>
          <p:nvPr/>
        </p:nvSpPr>
        <p:spPr>
          <a:xfrm>
            <a:off x="1250456" y="379333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Justify Your Answer</a:t>
            </a:r>
            <a:endParaRPr b="1" sz="1900">
              <a:solidFill>
                <a:schemeClr val="dk1"/>
              </a:solidFill>
              <a:latin typeface="Plus Jakarta Sans"/>
              <a:ea typeface="Plus Jakarta Sans"/>
              <a:cs typeface="Plus Jakarta Sans"/>
              <a:sym typeface="Plus Jakarta Sans"/>
            </a:endParaRPr>
          </a:p>
        </p:txBody>
      </p:sp>
      <p:graphicFrame>
        <p:nvGraphicFramePr>
          <p:cNvPr id="242" name="Google Shape;242;p36"/>
          <p:cNvGraphicFramePr/>
          <p:nvPr/>
        </p:nvGraphicFramePr>
        <p:xfrm>
          <a:off x="559991" y="4363060"/>
          <a:ext cx="3000000" cy="3000000"/>
        </p:xfrm>
        <a:graphic>
          <a:graphicData uri="http://schemas.openxmlformats.org/drawingml/2006/table">
            <a:tbl>
              <a:tblPr>
                <a:noFill/>
                <a:tableStyleId>{FEA90C87-DF96-4D88-A98D-133FC2109D26}</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Student thoroughly justifies their choice of the </a:t>
                      </a:r>
                      <a:r>
                        <a:rPr i="1" lang="en" sz="1300">
                          <a:solidFill>
                            <a:schemeClr val="dk1"/>
                          </a:solidFill>
                          <a:latin typeface="Inter"/>
                          <a:ea typeface="Inter"/>
                          <a:cs typeface="Inter"/>
                          <a:sym typeface="Inter"/>
                        </a:rPr>
                        <a:t>best</a:t>
                      </a:r>
                      <a:r>
                        <a:rPr lang="en" sz="1300">
                          <a:solidFill>
                            <a:schemeClr val="dk1"/>
                          </a:solidFill>
                          <a:latin typeface="Inter"/>
                          <a:ea typeface="Inter"/>
                          <a:cs typeface="Inter"/>
                          <a:sym typeface="Inter"/>
                        </a:rPr>
                        <a:t> piece of evidence—which is worth three points as shown on the teacher key—that supports the claim.</a:t>
                      </a:r>
                      <a:endParaRPr sz="14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Student thoroughly justifies their choice of either the 1 or 2 point option from the WMC question.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OR</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Student’s justification of the 3 point option needs deeper analysis.</a:t>
                      </a:r>
                      <a:endParaRPr sz="14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Student’s justification of their choice (either the 1 or 2 point option) lacks deep analysis.</a:t>
                      </a:r>
                      <a:endParaRPr sz="14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Student either makes no attempt to justify their choice OR try to justify the 0 point option.</a:t>
                      </a:r>
                      <a:endParaRPr sz="14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43" name="Google Shape;243;p36"/>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244" name="Google Shape;244;p3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 for Formative Assessment: Evaluating Evidence</a:t>
            </a:r>
            <a:endParaRPr sz="1900">
              <a:latin typeface="Halant"/>
              <a:ea typeface="Halant"/>
              <a:cs typeface="Halant"/>
              <a:sym typeface="Halant"/>
            </a:endParaRPr>
          </a:p>
        </p:txBody>
      </p:sp>
      <p:pic>
        <p:nvPicPr>
          <p:cNvPr id="245" name="Google Shape;245;p3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46" name="Google Shape;246;p3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7" name="Google Shape;247;p3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pic>
        <p:nvPicPr>
          <p:cNvPr id="109" name="Google Shape;109;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0" name="Google Shape;110;p2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Megacities Exhibit- Interview Questions</a:t>
            </a:r>
            <a:endParaRPr sz="1900">
              <a:solidFill>
                <a:schemeClr val="dk1"/>
              </a:solidFill>
              <a:latin typeface="Halant"/>
              <a:ea typeface="Halant"/>
              <a:cs typeface="Halant"/>
              <a:sym typeface="Halant"/>
            </a:endParaRPr>
          </a:p>
        </p:txBody>
      </p:sp>
      <p:sp>
        <p:nvSpPr>
          <p:cNvPr id="111" name="Google Shape;111;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2" name="Google Shape;112;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3" name="Google Shape;113;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4" name="Google Shape;114;p26"/>
          <p:cNvSpPr txBox="1"/>
          <p:nvPr/>
        </p:nvSpPr>
        <p:spPr>
          <a:xfrm>
            <a:off x="339075" y="807700"/>
            <a:ext cx="7102200" cy="72036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Using your chosen megacity and photographer, summarize their response to each of the questions below in 1-2 sentences.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Interview Questions</a:t>
            </a:r>
            <a:endParaRPr b="1"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Chosen Photographer &amp; Megacity: </a:t>
            </a:r>
            <a:r>
              <a:rPr lang="en" sz="1200">
                <a:solidFill>
                  <a:schemeClr val="dk1"/>
                </a:solidFill>
                <a:latin typeface="Inter"/>
                <a:ea typeface="Inter"/>
                <a:cs typeface="Inter"/>
                <a:sym typeface="Inter"/>
              </a:rPr>
              <a:t>________________________________</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i="1" lang="en" sz="1200">
                <a:solidFill>
                  <a:schemeClr val="dk1"/>
                </a:solidFill>
                <a:latin typeface="Inter"/>
                <a:ea typeface="Inter"/>
                <a:cs typeface="Inter"/>
                <a:sym typeface="Inter"/>
              </a:rPr>
              <a:t>Can you describe your daily experience living and working in one of the largest cities on the planet?</a:t>
            </a:r>
            <a:endParaRPr b="1" i="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Summarize the photographer’s response in 1-2 sentences in your own words.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i="1" lang="en" sz="1200">
                <a:solidFill>
                  <a:schemeClr val="dk1"/>
                </a:solidFill>
                <a:latin typeface="Inter"/>
                <a:ea typeface="Inter"/>
                <a:cs typeface="Inter"/>
                <a:sym typeface="Inter"/>
              </a:rPr>
              <a:t>Environmental and social problems are often cited as negative outcomes of urbanisation on the megacity scale, but counterpoints include the development of innovative ways of living and employment opportunities. Negative or positive? Can you discuss your experiences and responses to the high-density urban environment?</a:t>
            </a:r>
            <a:endParaRPr b="1" i="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2"/>
            </a:pPr>
            <a:r>
              <a:rPr lang="en" sz="1200">
                <a:solidFill>
                  <a:schemeClr val="dk1"/>
                </a:solidFill>
                <a:latin typeface="Inter"/>
                <a:ea typeface="Inter"/>
                <a:cs typeface="Inter"/>
                <a:sym typeface="Inter"/>
              </a:rPr>
              <a:t>Summarize the photographer’s response in 1-2 sentences in your own words.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i="1" lang="en" sz="1200">
                <a:solidFill>
                  <a:schemeClr val="dk1"/>
                </a:solidFill>
                <a:latin typeface="Inter"/>
                <a:ea typeface="Inter"/>
                <a:cs typeface="Inter"/>
                <a:sym typeface="Inter"/>
              </a:rPr>
              <a:t>Are you witnessing environmental transformation in the city you are working in?</a:t>
            </a:r>
            <a:endParaRPr b="1" i="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Summarize the photographer’s response in 1-2 sentences in your own words.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i="1" lang="en" sz="1200">
                <a:solidFill>
                  <a:schemeClr val="dk1"/>
                </a:solidFill>
                <a:latin typeface="Inter"/>
                <a:ea typeface="Inter"/>
                <a:cs typeface="Inter"/>
                <a:sym typeface="Inter"/>
              </a:rPr>
              <a:t>If we accept the premise that the megacity is an engine for cultural and social change, how do you see that reflected on the street?</a:t>
            </a:r>
            <a:endParaRPr b="1" i="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Summarize the photographer’s response in 1-2 sentences in your own words.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i="1"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pic>
        <p:nvPicPr>
          <p:cNvPr id="119" name="Google Shape;119;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0" name="Google Shape;120;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Megacities Exhibit- Photographs &amp; Evaluating Evidence</a:t>
            </a:r>
            <a:endParaRPr sz="1900">
              <a:solidFill>
                <a:schemeClr val="dk1"/>
              </a:solidFill>
              <a:latin typeface="Halant"/>
              <a:ea typeface="Halant"/>
              <a:cs typeface="Halant"/>
              <a:sym typeface="Halant"/>
            </a:endParaRPr>
          </a:p>
        </p:txBody>
      </p:sp>
      <p:sp>
        <p:nvSpPr>
          <p:cNvPr id="121" name="Google Shape;121;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2" name="Google Shape;122;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3" name="Google Shape;123;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4" name="Google Shape;124;p27"/>
          <p:cNvSpPr txBox="1"/>
          <p:nvPr/>
        </p:nvSpPr>
        <p:spPr>
          <a:xfrm>
            <a:off x="594300" y="807688"/>
            <a:ext cx="6583800" cy="46176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C</a:t>
            </a:r>
            <a:r>
              <a:rPr lang="en" sz="1200">
                <a:solidFill>
                  <a:schemeClr val="dk1"/>
                </a:solidFill>
                <a:latin typeface="Halant"/>
                <a:ea typeface="Halant"/>
                <a:cs typeface="Halant"/>
                <a:sym typeface="Halant"/>
              </a:rPr>
              <a:t>omplete the graphic organizer based on the photos you examined. </a:t>
            </a:r>
            <a:endParaRPr sz="1200">
              <a:solidFill>
                <a:schemeClr val="dk1"/>
              </a:solidFill>
              <a:latin typeface="Halant"/>
              <a:ea typeface="Halant"/>
              <a:cs typeface="Halant"/>
              <a:sym typeface="Halant"/>
            </a:endParaRPr>
          </a:p>
          <a:p>
            <a:pPr indent="0" lvl="0" marL="0" rtl="0" algn="ctr">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Photographs- Visual Evidence</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Choose two of the photographs from the artist. Copy &amp; paste them in the space below.</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Determine a claim that the photographer makes in their interview that is supported by these photographs. FIll out the Graphic Organizer below with evidence from the photos.</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25" name="Google Shape;125;p27"/>
          <p:cNvGraphicFramePr/>
          <p:nvPr/>
        </p:nvGraphicFramePr>
        <p:xfrm>
          <a:off x="952500" y="1790700"/>
          <a:ext cx="3000000" cy="3000000"/>
        </p:xfrm>
        <a:graphic>
          <a:graphicData uri="http://schemas.openxmlformats.org/drawingml/2006/table">
            <a:tbl>
              <a:tblPr>
                <a:noFill/>
                <a:tableStyleId>{FEA90C87-DF96-4D88-A98D-133FC2109D26}</a:tableStyleId>
              </a:tblPr>
              <a:tblGrid>
                <a:gridCol w="2933700"/>
                <a:gridCol w="2933700"/>
              </a:tblGrid>
              <a:tr h="2185700">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126" name="Google Shape;126;p27"/>
          <p:cNvSpPr txBox="1"/>
          <p:nvPr/>
        </p:nvSpPr>
        <p:spPr>
          <a:xfrm>
            <a:off x="469050" y="48799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Historical</a:t>
            </a:r>
            <a:r>
              <a:rPr lang="en" sz="1200">
                <a:solidFill>
                  <a:srgbClr val="000000"/>
                </a:solidFill>
                <a:latin typeface="Inter"/>
                <a:ea typeface="Inter"/>
                <a:cs typeface="Inter"/>
                <a:sym typeface="Inter"/>
              </a:rPr>
              <a:t> Event/Topic/Idea:</a:t>
            </a:r>
            <a:endParaRPr sz="1200">
              <a:solidFill>
                <a:srgbClr val="000000"/>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ctr">
              <a:spcBef>
                <a:spcPts val="0"/>
              </a:spcBef>
              <a:spcAft>
                <a:spcPts val="0"/>
              </a:spcAft>
              <a:buClr>
                <a:srgbClr val="000000"/>
              </a:buClr>
              <a:buSzPts val="1100"/>
              <a:buFont typeface="Arial"/>
              <a:buNone/>
            </a:pPr>
            <a:r>
              <a:rPr b="1" lang="en" sz="1200">
                <a:latin typeface="Inter"/>
                <a:ea typeface="Inter"/>
                <a:cs typeface="Inter"/>
                <a:sym typeface="Inter"/>
              </a:rPr>
              <a:t>Urbanization</a:t>
            </a:r>
            <a:r>
              <a:rPr lang="en" sz="1200">
                <a:solidFill>
                  <a:srgbClr val="000000"/>
                </a:solidFill>
                <a:latin typeface="Inter"/>
                <a:ea typeface="Inter"/>
                <a:cs typeface="Inter"/>
                <a:sym typeface="Inter"/>
              </a:rPr>
              <a:t> </a:t>
            </a:r>
            <a:endParaRPr sz="1200">
              <a:solidFill>
                <a:srgbClr val="000000"/>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127" name="Google Shape;127;p27"/>
          <p:cNvSpPr txBox="1"/>
          <p:nvPr/>
        </p:nvSpPr>
        <p:spPr>
          <a:xfrm>
            <a:off x="2907050" y="48799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rgbClr val="000000"/>
                </a:solidFill>
                <a:latin typeface="Inter"/>
                <a:ea typeface="Inter"/>
                <a:cs typeface="Inter"/>
                <a:sym typeface="Inter"/>
              </a:rPr>
              <a:t>Claim (From Interview)</a:t>
            </a:r>
            <a:endParaRPr sz="1300">
              <a:solidFill>
                <a:srgbClr val="000000"/>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graphicFrame>
        <p:nvGraphicFramePr>
          <p:cNvPr id="128" name="Google Shape;128;p27"/>
          <p:cNvGraphicFramePr/>
          <p:nvPr/>
        </p:nvGraphicFramePr>
        <p:xfrm>
          <a:off x="469250" y="6631000"/>
          <a:ext cx="3000000" cy="3000000"/>
        </p:xfrm>
        <a:graphic>
          <a:graphicData uri="http://schemas.openxmlformats.org/drawingml/2006/table">
            <a:tbl>
              <a:tblPr>
                <a:noFill/>
                <a:tableStyleId>{FEA90C87-DF96-4D88-A98D-133FC2109D26}</a:tableStyleId>
              </a:tblPr>
              <a:tblGrid>
                <a:gridCol w="3417150"/>
                <a:gridCol w="3417150"/>
              </a:tblGrid>
              <a:tr h="473275">
                <a:tc>
                  <a:txBody>
                    <a:bodyPr/>
                    <a:lstStyle/>
                    <a:p>
                      <a:pPr indent="0" lvl="0" marL="0" rtl="0" algn="ctr">
                        <a:spcBef>
                          <a:spcPts val="0"/>
                        </a:spcBef>
                        <a:spcAft>
                          <a:spcPts val="0"/>
                        </a:spcAft>
                        <a:buNone/>
                      </a:pPr>
                      <a:r>
                        <a:rPr lang="en">
                          <a:latin typeface="Inter"/>
                          <a:ea typeface="Inter"/>
                          <a:cs typeface="Inter"/>
                          <a:sym typeface="Inter"/>
                        </a:rPr>
                        <a:t>Element 1 to Support Claim</a:t>
                      </a:r>
                      <a:endParaRPr>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a:latin typeface="Inter"/>
                          <a:ea typeface="Inter"/>
                          <a:cs typeface="Inter"/>
                          <a:sym typeface="Inter"/>
                        </a:rPr>
                        <a:t>Element 2 to Support Claim</a:t>
                      </a:r>
                      <a:endParaRPr>
                        <a:latin typeface="Inter"/>
                        <a:ea typeface="Inter"/>
                        <a:cs typeface="Inter"/>
                        <a:sym typeface="Inter"/>
                      </a:endParaRPr>
                    </a:p>
                  </a:txBody>
                  <a:tcPr marT="91425" marB="91425" marR="91425" marL="91425"/>
                </a:tc>
              </a:tr>
              <a:tr h="110360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r h="1103600">
                <a:tc>
                  <a:txBody>
                    <a:bodyPr/>
                    <a:lstStyle/>
                    <a:p>
                      <a:pPr indent="0" lvl="0" marL="0" rtl="0" algn="l">
                        <a:spcBef>
                          <a:spcPts val="0"/>
                        </a:spcBef>
                        <a:spcAft>
                          <a:spcPts val="0"/>
                        </a:spcAft>
                        <a:buNone/>
                      </a:pPr>
                      <a:r>
                        <a:rPr lang="en" sz="900">
                          <a:latin typeface="Inter"/>
                          <a:ea typeface="Inter"/>
                          <a:cs typeface="Inter"/>
                          <a:sym typeface="Inter"/>
                        </a:rPr>
                        <a:t>How does this element illustrate the claim?</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rgbClr val="000000"/>
                        </a:buClr>
                        <a:buSzPts val="1100"/>
                        <a:buFont typeface="Arial"/>
                        <a:buNone/>
                      </a:pPr>
                      <a:r>
                        <a:rPr lang="en" sz="900">
                          <a:solidFill>
                            <a:srgbClr val="000000"/>
                          </a:solidFill>
                          <a:latin typeface="Inter"/>
                          <a:ea typeface="Inter"/>
                          <a:cs typeface="Inter"/>
                          <a:sym typeface="Inter"/>
                        </a:rPr>
                        <a:t>How does this </a:t>
                      </a:r>
                      <a:r>
                        <a:rPr lang="en" sz="900">
                          <a:latin typeface="Inter"/>
                          <a:ea typeface="Inter"/>
                          <a:cs typeface="Inter"/>
                          <a:sym typeface="Inter"/>
                        </a:rPr>
                        <a:t>element</a:t>
                      </a:r>
                      <a:r>
                        <a:rPr lang="en" sz="900">
                          <a:solidFill>
                            <a:srgbClr val="000000"/>
                          </a:solidFill>
                          <a:latin typeface="Inter"/>
                          <a:ea typeface="Inter"/>
                          <a:cs typeface="Inter"/>
                          <a:sym typeface="Inter"/>
                        </a:rPr>
                        <a:t> illustrate the claim?</a:t>
                      </a:r>
                      <a:endParaRPr sz="900">
                        <a:solidFill>
                          <a:srgbClr val="000000"/>
                        </a:solidFill>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129" name="Google Shape;129;p27"/>
          <p:cNvSpPr/>
          <p:nvPr/>
        </p:nvSpPr>
        <p:spPr>
          <a:xfrm rot="-5400000">
            <a:off x="4045000" y="3869500"/>
            <a:ext cx="460800" cy="5062200"/>
          </a:xfrm>
          <a:prstGeom prst="rightBrace">
            <a:avLst>
              <a:gd fmla="val 50000" name="adj1"/>
              <a:gd fmla="val 65897"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3" name="Shape 133"/>
        <p:cNvGrpSpPr/>
        <p:nvPr/>
      </p:nvGrpSpPr>
      <p:grpSpPr>
        <a:xfrm>
          <a:off x="0" y="0"/>
          <a:ext cx="0" cy="0"/>
          <a:chOff x="0" y="0"/>
          <a:chExt cx="0" cy="0"/>
        </a:xfrm>
      </p:grpSpPr>
      <p:pic>
        <p:nvPicPr>
          <p:cNvPr id="134" name="Google Shape;134;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5" name="Google Shape;135;p2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Megacities Exhibit:</a:t>
            </a:r>
            <a:endParaRPr sz="19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Connecting Evidence to the UN SDGs</a:t>
            </a:r>
            <a:endParaRPr sz="1900">
              <a:solidFill>
                <a:schemeClr val="dk1"/>
              </a:solidFill>
              <a:latin typeface="Halant"/>
              <a:ea typeface="Halant"/>
              <a:cs typeface="Halant"/>
              <a:sym typeface="Halant"/>
            </a:endParaRPr>
          </a:p>
        </p:txBody>
      </p:sp>
      <p:sp>
        <p:nvSpPr>
          <p:cNvPr id="136" name="Google Shape;136;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7" name="Google Shape;137;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8" name="Google Shape;138;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9" name="Google Shape;139;p28"/>
          <p:cNvSpPr txBox="1"/>
          <p:nvPr/>
        </p:nvSpPr>
        <p:spPr>
          <a:xfrm>
            <a:off x="594300" y="883888"/>
            <a:ext cx="6583800" cy="1006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Use the </a:t>
            </a:r>
            <a:r>
              <a:rPr lang="en" sz="1200" u="sng">
                <a:solidFill>
                  <a:schemeClr val="hlink"/>
                </a:solidFill>
                <a:latin typeface="Halant"/>
                <a:ea typeface="Halant"/>
                <a:cs typeface="Halant"/>
                <a:sym typeface="Halant"/>
                <a:hlinkClick r:id="rId5"/>
              </a:rPr>
              <a:t>UN SDG 11: Sustainable Cities and Communities</a:t>
            </a:r>
            <a:r>
              <a:rPr lang="en" sz="1200">
                <a:solidFill>
                  <a:schemeClr val="dk1"/>
                </a:solidFill>
                <a:latin typeface="Halant"/>
                <a:ea typeface="Halant"/>
                <a:cs typeface="Halant"/>
                <a:sym typeface="Halant"/>
              </a:rPr>
              <a:t> to determine the progress made in your chosen city towards accomplishing this goal Choose three targets of the SDG (click on the targets and indicators tab next to overview).and provide specific evidence from the interview and the photos to support your claim.</a:t>
            </a:r>
            <a:endParaRPr i="1" sz="1200">
              <a:solidFill>
                <a:schemeClr val="dk1"/>
              </a:solidFill>
              <a:latin typeface="Inter"/>
              <a:ea typeface="Inter"/>
              <a:cs typeface="Inter"/>
              <a:sym typeface="Inter"/>
            </a:endParaRPr>
          </a:p>
        </p:txBody>
      </p:sp>
      <p:sp>
        <p:nvSpPr>
          <p:cNvPr id="140" name="Google Shape;140;p28"/>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
        <p:nvSpPr>
          <p:cNvPr id="141" name="Google Shape;141;p28"/>
          <p:cNvSpPr/>
          <p:nvPr/>
        </p:nvSpPr>
        <p:spPr>
          <a:xfrm>
            <a:off x="615200" y="2746700"/>
            <a:ext cx="1839900" cy="1768800"/>
          </a:xfrm>
          <a:prstGeom prst="ellipse">
            <a:avLst/>
          </a:prstGeom>
          <a:solidFill>
            <a:srgbClr val="EFFEF9"/>
          </a:solidFill>
          <a:ln cap="flat" cmpd="sng" w="9525">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UN SDG</a:t>
            </a:r>
            <a:endParaRPr b="1" sz="1200">
              <a:solidFill>
                <a:schemeClr val="dk1"/>
              </a:solidFill>
              <a:latin typeface="Inter"/>
              <a:ea typeface="Inter"/>
              <a:cs typeface="Inter"/>
              <a:sym typeface="Inter"/>
            </a:endParaRPr>
          </a:p>
          <a:p>
            <a:pPr indent="0" lvl="0" marL="0" rtl="0" algn="ctr">
              <a:spcBef>
                <a:spcPts val="0"/>
              </a:spcBef>
              <a:spcAft>
                <a:spcPts val="0"/>
              </a:spcAft>
              <a:buNone/>
            </a:pPr>
            <a:r>
              <a:rPr b="1" lang="en" sz="1200">
                <a:solidFill>
                  <a:schemeClr val="dk1"/>
                </a:solidFill>
                <a:latin typeface="Inter"/>
                <a:ea typeface="Inter"/>
                <a:cs typeface="Inter"/>
                <a:sym typeface="Inter"/>
              </a:rPr>
              <a:t>11: Sustainable Cities &amp; Communities</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a:solidFill>
                <a:schemeClr val="dk1"/>
              </a:solidFill>
              <a:latin typeface="Inter"/>
              <a:ea typeface="Inter"/>
              <a:cs typeface="Inter"/>
              <a:sym typeface="Inter"/>
            </a:endParaRPr>
          </a:p>
        </p:txBody>
      </p:sp>
      <p:sp>
        <p:nvSpPr>
          <p:cNvPr id="142" name="Google Shape;142;p28"/>
          <p:cNvSpPr/>
          <p:nvPr/>
        </p:nvSpPr>
        <p:spPr>
          <a:xfrm>
            <a:off x="2722225" y="2213300"/>
            <a:ext cx="4455900" cy="2343300"/>
          </a:xfrm>
          <a:prstGeom prst="rect">
            <a:avLst/>
          </a:prstGeom>
          <a:solidFill>
            <a:srgbClr val="EFFEF9"/>
          </a:solid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Target: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Evidence: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43" name="Google Shape;143;p28"/>
          <p:cNvSpPr/>
          <p:nvPr/>
        </p:nvSpPr>
        <p:spPr>
          <a:xfrm>
            <a:off x="521900" y="4785300"/>
            <a:ext cx="2026500" cy="1579500"/>
          </a:xfrm>
          <a:prstGeom prst="rect">
            <a:avLst/>
          </a:prstGeom>
          <a:solidFill>
            <a:srgbClr val="EFFEF9"/>
          </a:solid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Has this city made significant progress towards accomplishing this SDG?</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1200">
              <a:solidFill>
                <a:schemeClr val="dk2"/>
              </a:solidFill>
              <a:latin typeface="Inter"/>
              <a:ea typeface="Inter"/>
              <a:cs typeface="Inter"/>
              <a:sym typeface="Inter"/>
            </a:endParaRPr>
          </a:p>
          <a:p>
            <a:pPr indent="0" lvl="0" marL="0" rtl="0" algn="ctr">
              <a:spcBef>
                <a:spcPts val="0"/>
              </a:spcBef>
              <a:spcAft>
                <a:spcPts val="0"/>
              </a:spcAft>
              <a:buNone/>
            </a:pPr>
            <a:r>
              <a:t/>
            </a:r>
            <a:endParaRPr b="1" sz="1200">
              <a:solidFill>
                <a:schemeClr val="dk2"/>
              </a:solidFill>
              <a:latin typeface="Inter"/>
              <a:ea typeface="Inter"/>
              <a:cs typeface="Inter"/>
              <a:sym typeface="Inter"/>
            </a:endParaRPr>
          </a:p>
        </p:txBody>
      </p:sp>
      <p:cxnSp>
        <p:nvCxnSpPr>
          <p:cNvPr id="144" name="Google Shape;144;p28"/>
          <p:cNvCxnSpPr>
            <a:stCxn id="141" idx="4"/>
            <a:endCxn id="143" idx="1"/>
          </p:cNvCxnSpPr>
          <p:nvPr/>
        </p:nvCxnSpPr>
        <p:spPr>
          <a:xfrm rot="5400000">
            <a:off x="498800" y="4538750"/>
            <a:ext cx="1059600" cy="1013100"/>
          </a:xfrm>
          <a:prstGeom prst="bentConnector4">
            <a:avLst>
              <a:gd fmla="val 12731" name="adj1"/>
              <a:gd fmla="val 123519" name="adj2"/>
            </a:avLst>
          </a:prstGeom>
          <a:noFill/>
          <a:ln cap="flat" cmpd="sng" w="9525">
            <a:solidFill>
              <a:schemeClr val="dk1"/>
            </a:solidFill>
            <a:prstDash val="solid"/>
            <a:round/>
            <a:headEnd len="med" w="med" type="none"/>
            <a:tailEnd len="med" w="med" type="none"/>
          </a:ln>
        </p:spPr>
      </p:cxnSp>
      <p:cxnSp>
        <p:nvCxnSpPr>
          <p:cNvPr id="145" name="Google Shape;145;p28"/>
          <p:cNvCxnSpPr>
            <a:stCxn id="143" idx="3"/>
            <a:endCxn id="142" idx="1"/>
          </p:cNvCxnSpPr>
          <p:nvPr/>
        </p:nvCxnSpPr>
        <p:spPr>
          <a:xfrm flipH="1" rot="10800000">
            <a:off x="2548400" y="3385050"/>
            <a:ext cx="173700" cy="2190000"/>
          </a:xfrm>
          <a:prstGeom prst="bentConnector3">
            <a:avLst>
              <a:gd fmla="val 50036" name="adj1"/>
            </a:avLst>
          </a:prstGeom>
          <a:noFill/>
          <a:ln cap="flat" cmpd="sng" w="9525">
            <a:solidFill>
              <a:schemeClr val="dk1"/>
            </a:solidFill>
            <a:prstDash val="solid"/>
            <a:round/>
            <a:headEnd len="med" w="med" type="none"/>
            <a:tailEnd len="med" w="med" type="none"/>
          </a:ln>
        </p:spPr>
      </p:cxnSp>
      <p:sp>
        <p:nvSpPr>
          <p:cNvPr id="146" name="Google Shape;146;p28"/>
          <p:cNvSpPr/>
          <p:nvPr/>
        </p:nvSpPr>
        <p:spPr>
          <a:xfrm>
            <a:off x="2722225" y="4689800"/>
            <a:ext cx="4455900" cy="2343300"/>
          </a:xfrm>
          <a:prstGeom prst="rect">
            <a:avLst/>
          </a:prstGeom>
          <a:solidFill>
            <a:srgbClr val="EFFEF9"/>
          </a:solid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Target: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Evidence: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p:txBody>
      </p:sp>
      <p:cxnSp>
        <p:nvCxnSpPr>
          <p:cNvPr id="147" name="Google Shape;147;p28"/>
          <p:cNvCxnSpPr>
            <a:stCxn id="143" idx="3"/>
            <a:endCxn id="148" idx="1"/>
          </p:cNvCxnSpPr>
          <p:nvPr/>
        </p:nvCxnSpPr>
        <p:spPr>
          <a:xfrm>
            <a:off x="2548400" y="5575050"/>
            <a:ext cx="173700" cy="2763000"/>
          </a:xfrm>
          <a:prstGeom prst="bentConnector3">
            <a:avLst>
              <a:gd fmla="val 50036" name="adj1"/>
            </a:avLst>
          </a:prstGeom>
          <a:noFill/>
          <a:ln cap="flat" cmpd="sng" w="9525">
            <a:solidFill>
              <a:schemeClr val="dk1"/>
            </a:solidFill>
            <a:prstDash val="solid"/>
            <a:round/>
            <a:headEnd len="med" w="med" type="none"/>
            <a:tailEnd len="med" w="med" type="none"/>
          </a:ln>
        </p:spPr>
      </p:cxnSp>
      <p:sp>
        <p:nvSpPr>
          <p:cNvPr id="148" name="Google Shape;148;p28"/>
          <p:cNvSpPr/>
          <p:nvPr/>
        </p:nvSpPr>
        <p:spPr>
          <a:xfrm>
            <a:off x="2722225" y="7166300"/>
            <a:ext cx="4455900" cy="2343300"/>
          </a:xfrm>
          <a:prstGeom prst="rect">
            <a:avLst/>
          </a:prstGeom>
          <a:solidFill>
            <a:srgbClr val="EFFEF9"/>
          </a:solid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Target: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Evidence: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pic>
        <p:nvPicPr>
          <p:cNvPr id="153" name="Google Shape;153;p2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54" name="Google Shape;154;p29"/>
          <p:cNvSpPr txBox="1"/>
          <p:nvPr/>
        </p:nvSpPr>
        <p:spPr>
          <a:xfrm>
            <a:off x="2820988" y="2628363"/>
            <a:ext cx="4492500" cy="1463400"/>
          </a:xfrm>
          <a:prstGeom prst="rect">
            <a:avLst/>
          </a:prstGeom>
          <a:noFill/>
          <a:ln cap="flat" cmpd="sng" w="9525">
            <a:solidFill>
              <a:srgbClr val="B7B7B7"/>
            </a:solidFill>
            <a:prstDash val="solid"/>
            <a:round/>
            <a:headEnd len="sm" w="sm" type="none"/>
            <a:tailEnd len="sm" w="sm" type="none"/>
          </a:ln>
        </p:spPr>
        <p:txBody>
          <a:bodyPr anchorCtr="0" anchor="ctr" bIns="116075" lIns="116075" spcFirstLastPara="1" rIns="116075" wrap="square" tIns="116075">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analyzing historical documents in order to make evidence-based claims about the past.</a:t>
            </a:r>
            <a:endParaRPr b="1" sz="1500">
              <a:solidFill>
                <a:schemeClr val="dk1"/>
              </a:solidFill>
              <a:latin typeface="Plus Jakarta Sans"/>
              <a:ea typeface="Plus Jakarta Sans"/>
              <a:cs typeface="Plus Jakarta Sans"/>
              <a:sym typeface="Plus Jakarta Sans"/>
            </a:endParaRPr>
          </a:p>
        </p:txBody>
      </p:sp>
      <p:sp>
        <p:nvSpPr>
          <p:cNvPr id="155" name="Google Shape;155;p2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Evidence</a:t>
            </a:r>
            <a:endParaRPr sz="1500">
              <a:solidFill>
                <a:srgbClr val="000000"/>
              </a:solidFill>
              <a:latin typeface="Plus Jakarta Sans Medium"/>
              <a:ea typeface="Plus Jakarta Sans Medium"/>
              <a:cs typeface="Plus Jakarta Sans Medium"/>
              <a:sym typeface="Plus Jakarta Sans Medium"/>
            </a:endParaRPr>
          </a:p>
        </p:txBody>
      </p:sp>
      <p:pic>
        <p:nvPicPr>
          <p:cNvPr id="156" name="Google Shape;156;p29"/>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57" name="Google Shape;157;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8" name="Google Shape;158;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9" name="Google Shape;159;p29"/>
          <p:cNvSpPr txBox="1"/>
          <p:nvPr/>
        </p:nvSpPr>
        <p:spPr>
          <a:xfrm>
            <a:off x="536450" y="5069538"/>
            <a:ext cx="6699600" cy="1804800"/>
          </a:xfrm>
          <a:prstGeom prst="rect">
            <a:avLst/>
          </a:prstGeom>
          <a:noFill/>
          <a:ln>
            <a:noFill/>
          </a:ln>
        </p:spPr>
        <p:txBody>
          <a:bodyPr anchorCtr="0" anchor="ctr" bIns="116075" lIns="116075" spcFirstLastPara="1" rIns="116075" wrap="square" tIns="116075">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Review the following documents and answer the questions on evaluating evidence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60" name="Google Shape;160;p29"/>
          <p:cNvPicPr preferRelativeResize="0"/>
          <p:nvPr/>
        </p:nvPicPr>
        <p:blipFill>
          <a:blip r:embed="rId5">
            <a:alphaModFix/>
          </a:blip>
          <a:stretch>
            <a:fillRect/>
          </a:stretch>
        </p:blipFill>
        <p:spPr>
          <a:xfrm>
            <a:off x="458912" y="2382112"/>
            <a:ext cx="1928530" cy="192853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66" name="Google Shape;166;p3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67" name="Google Shape;167;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8" name="Google Shape;168;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69" name="Google Shape;169;p30"/>
          <p:cNvGraphicFramePr/>
          <p:nvPr/>
        </p:nvGraphicFramePr>
        <p:xfrm>
          <a:off x="533316" y="923526"/>
          <a:ext cx="3000000" cy="3000000"/>
        </p:xfrm>
        <a:graphic>
          <a:graphicData uri="http://schemas.openxmlformats.org/drawingml/2006/table">
            <a:tbl>
              <a:tblPr>
                <a:noFill/>
                <a:tableStyleId>{DADF3D3C-243A-45B9-8CA0-43B10DFF6FCE}</a:tableStyleId>
              </a:tblPr>
              <a:tblGrid>
                <a:gridCol w="6705750"/>
              </a:tblGrid>
              <a:tr h="1094750">
                <a:tc>
                  <a:txBody>
                    <a:bodyPr/>
                    <a:lstStyle/>
                    <a:p>
                      <a:pPr indent="0" lvl="0" marL="0" rtl="0" algn="l">
                        <a:spcBef>
                          <a:spcPts val="0"/>
                        </a:spcBef>
                        <a:spcAft>
                          <a:spcPts val="0"/>
                        </a:spcAft>
                        <a:buNone/>
                      </a:pPr>
                      <a:r>
                        <a:rPr lang="en" sz="1600">
                          <a:latin typeface="Halant"/>
                          <a:ea typeface="Halant"/>
                          <a:cs typeface="Halant"/>
                          <a:sym typeface="Halant"/>
                        </a:rPr>
                        <a:t>Source: Jorge Montejano, Paavo Monkkonen, Erick Guerra, and Camilo Caudillo, “The Costs and Benefits of Urban Expansion: Evidence from Mexico, 1990–2010,” Lincoln Institute of Land Policy, March 2019.</a:t>
                      </a:r>
                      <a:endParaRPr sz="16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600">
                        <a:latin typeface="Halant"/>
                        <a:ea typeface="Halant"/>
                        <a:cs typeface="Halant"/>
                        <a:sym typeface="Halant"/>
                      </a:endParaRPr>
                    </a:p>
                    <a:p>
                      <a:pPr indent="0" lvl="0" marL="0" rtl="0" algn="l">
                        <a:spcBef>
                          <a:spcPts val="0"/>
                        </a:spcBef>
                        <a:spcAft>
                          <a:spcPts val="0"/>
                        </a:spcAft>
                        <a:buNone/>
                      </a:pPr>
                      <a:r>
                        <a:rPr lang="en">
                          <a:latin typeface="Halant"/>
                          <a:ea typeface="Halant"/>
                          <a:cs typeface="Halant"/>
                          <a:sym typeface="Halant"/>
                        </a:rPr>
                        <a:t>Note: In this paper, these scholars look at urban sprawl in a specifically Mexican context to explore if the effects of urban sprawl are the same in Mexico as they’ve shown to be in other countries.</a:t>
                      </a:r>
                      <a:endParaRPr>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solidFill>
                      <a:srgbClr val="FFFFFF"/>
                    </a:solidFill>
                  </a:tcPr>
                </a:tc>
              </a:tr>
              <a:tr h="3218000">
                <a:tc>
                  <a:txBody>
                    <a:bodyPr/>
                    <a:lstStyle/>
                    <a:p>
                      <a:pPr indent="0" lvl="0" marL="0" rtl="0" algn="l">
                        <a:spcBef>
                          <a:spcPts val="0"/>
                        </a:spcBef>
                        <a:spcAft>
                          <a:spcPts val="0"/>
                        </a:spcAft>
                        <a:buClr>
                          <a:schemeClr val="dk1"/>
                        </a:buClr>
                        <a:buSzPts val="1100"/>
                        <a:buFont typeface="Arial"/>
                        <a:buNone/>
                      </a:pPr>
                      <a:r>
                        <a:rPr lang="en" sz="1500">
                          <a:latin typeface="Inter"/>
                          <a:ea typeface="Inter"/>
                          <a:cs typeface="Inter"/>
                          <a:sym typeface="Inter"/>
                        </a:rPr>
                        <a:t>Outside of the United States, studies in Europe and Asia have confirmed the productivity benefits of density… They found… that the closer the people are to their place of employment, the more productive they are…. [However], more sprawling cities, with lower densities and less centralization, were more productive in Mexico.</a:t>
                      </a:r>
                      <a:endParaRPr sz="15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500">
                          <a:latin typeface="Inter"/>
                          <a:ea typeface="Inter"/>
                          <a:cs typeface="Inter"/>
                          <a:sym typeface="Inter"/>
                        </a:rPr>
                        <a:t>Urbanization, especially rapid urbanization without sufficient investment in infrastructure, creates a host of negative externalities, such as congestion, pollution, environmental damage, and the threat of social problems. At the same time, urban expansion is intimately connected to economic growth in most places, and individual productivity is enhanced by living in larger cities… </a:t>
                      </a:r>
                      <a:endParaRPr sz="15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500">
                          <a:latin typeface="Inter"/>
                          <a:ea typeface="Inter"/>
                          <a:cs typeface="Inter"/>
                          <a:sym typeface="Inter"/>
                        </a:rPr>
                        <a:t>Mexican cities grew dramatically between 1990 and 2010, in a relatively sprawling manner. This urban growth model has led to higher commuting costs; increases in socio-economic segregation, and higher greenhouse emissions. However, it has also supported the country’s growing manufacturing sector, which mostly relies on the peri-urban development of large factories… </a:t>
                      </a:r>
                      <a:endParaRPr sz="15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One of the principal findings is that the benefits of urbanization are strong, and unexpectedly, urban compactness is not associated with economic productivity in Mexico. On the contrary, more sprawling cities are more productive.</a:t>
                      </a:r>
                      <a:endParaRPr sz="1500">
                        <a:latin typeface="Inter"/>
                        <a:ea typeface="Inter"/>
                        <a:cs typeface="Inter"/>
                        <a:sym typeface="Inter"/>
                      </a:endParaRPr>
                    </a:p>
                  </a:txBody>
                  <a:tcPr marT="95800" marB="95800" marR="97175" marL="971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solidFill>
                      <a:srgbClr val="FFFFFF"/>
                    </a:solidFill>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3" name="Shape 173"/>
        <p:cNvGrpSpPr/>
        <p:nvPr/>
      </p:nvGrpSpPr>
      <p:grpSpPr>
        <a:xfrm>
          <a:off x="0" y="0"/>
          <a:ext cx="0" cy="0"/>
          <a:chOff x="0" y="0"/>
          <a:chExt cx="0" cy="0"/>
        </a:xfrm>
      </p:grpSpPr>
      <p:sp>
        <p:nvSpPr>
          <p:cNvPr id="174" name="Google Shape;174;p3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75" name="Google Shape;175;p3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6" name="Google Shape;176;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7" name="Google Shape;177;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8" name="Google Shape;178;p31"/>
          <p:cNvSpPr txBox="1"/>
          <p:nvPr/>
        </p:nvSpPr>
        <p:spPr>
          <a:xfrm>
            <a:off x="390200" y="735313"/>
            <a:ext cx="6992100" cy="4854900"/>
          </a:xfrm>
          <a:prstGeom prst="rect">
            <a:avLst/>
          </a:prstGeom>
          <a:noFill/>
          <a:ln>
            <a:noFill/>
          </a:ln>
        </p:spPr>
        <p:txBody>
          <a:bodyPr anchorCtr="0" anchor="t" bIns="67675" lIns="67675" spcFirstLastPara="1" rIns="67675" wrap="square" tIns="67675">
            <a:noAutofit/>
          </a:bodyPr>
          <a:lstStyle/>
          <a:p>
            <a:pPr indent="-342900" lvl="0" marL="482600" rtl="0" algn="l">
              <a:spcBef>
                <a:spcPts val="0"/>
              </a:spcBef>
              <a:spcAft>
                <a:spcPts val="0"/>
              </a:spcAft>
              <a:buClr>
                <a:schemeClr val="dk1"/>
              </a:buClr>
              <a:buSzPts val="1600"/>
              <a:buFont typeface="Inter"/>
              <a:buAutoNum type="arabicPeriod"/>
            </a:pPr>
            <a:r>
              <a:rPr lang="en" sz="1600">
                <a:solidFill>
                  <a:schemeClr val="dk1"/>
                </a:solidFill>
                <a:highlight>
                  <a:srgbClr val="FFFFFF"/>
                </a:highlight>
                <a:latin typeface="Inter"/>
                <a:ea typeface="Inter"/>
                <a:cs typeface="Inter"/>
                <a:sym typeface="Inter"/>
              </a:rPr>
              <a:t>Select the piece of evidence from the above document that </a:t>
            </a:r>
            <a:r>
              <a:rPr i="1" lang="en" sz="1600">
                <a:solidFill>
                  <a:schemeClr val="dk1"/>
                </a:solidFill>
                <a:highlight>
                  <a:schemeClr val="lt1"/>
                </a:highlight>
                <a:latin typeface="Inter"/>
                <a:ea typeface="Inter"/>
                <a:cs typeface="Inter"/>
                <a:sym typeface="Inter"/>
              </a:rPr>
              <a:t>best </a:t>
            </a:r>
            <a:r>
              <a:rPr lang="en" sz="1600">
                <a:solidFill>
                  <a:schemeClr val="dk1"/>
                </a:solidFill>
                <a:highlight>
                  <a:schemeClr val="lt1"/>
                </a:highlight>
                <a:latin typeface="Inter"/>
                <a:ea typeface="Inter"/>
                <a:cs typeface="Inter"/>
                <a:sym typeface="Inter"/>
              </a:rPr>
              <a:t>supports the claim: </a:t>
            </a:r>
            <a:r>
              <a:rPr b="1" lang="en" sz="1600">
                <a:solidFill>
                  <a:schemeClr val="dk1"/>
                </a:solidFill>
                <a:highlight>
                  <a:schemeClr val="lt1"/>
                </a:highlight>
                <a:latin typeface="Inter"/>
                <a:ea typeface="Inter"/>
                <a:cs typeface="Inter"/>
                <a:sym typeface="Inter"/>
              </a:rPr>
              <a:t>Urban Sprawl is beneficial to Mexico’s development.</a:t>
            </a:r>
            <a:endParaRPr b="1" sz="16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600">
              <a:solidFill>
                <a:schemeClr val="dk1"/>
              </a:solidFill>
              <a:highlight>
                <a:srgbClr val="FFFFFF"/>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 </a:t>
            </a:r>
            <a:r>
              <a:rPr lang="en" sz="1500">
                <a:solidFill>
                  <a:schemeClr val="dk1"/>
                </a:solidFill>
                <a:latin typeface="Inter"/>
                <a:ea typeface="Inter"/>
                <a:cs typeface="Inter"/>
                <a:sym typeface="Inter"/>
              </a:rPr>
              <a:t>urban compactness is not associated with economic productivity in Mexico.</a:t>
            </a:r>
            <a:r>
              <a:rPr lang="en" sz="1600">
                <a:solidFill>
                  <a:schemeClr val="dk1"/>
                </a:solidFill>
                <a:highlight>
                  <a:schemeClr val="lt1"/>
                </a:highlight>
                <a:latin typeface="Inter"/>
                <a:ea typeface="Inter"/>
                <a:cs typeface="Inter"/>
                <a:sym typeface="Inter"/>
              </a:rPr>
              <a:t>”</a:t>
            </a:r>
            <a:endParaRPr sz="16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 it has also supported the country’s growing manufacturing sector, which mostly relies on the peri-urban development of large factories…”</a:t>
            </a:r>
            <a:endParaRPr sz="16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“This urban growth model has led to higher commuting costs; increases in socio-economic segregation, and higher greenhouse emissions.”</a:t>
            </a:r>
            <a:endParaRPr sz="16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 urban expansion is intimately connected to economic growth in most places, and individual productivity is enhanced by living in larger cities.”</a:t>
            </a:r>
            <a:endParaRPr sz="16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482600" rtl="0" algn="l">
              <a:spcBef>
                <a:spcPts val="0"/>
              </a:spcBef>
              <a:spcAft>
                <a:spcPts val="0"/>
              </a:spcAft>
              <a:buClr>
                <a:schemeClr val="dk1"/>
              </a:buClr>
              <a:buSzPts val="1600"/>
              <a:buFont typeface="Inter"/>
              <a:buAutoNum type="arabicPeriod"/>
            </a:pPr>
            <a:r>
              <a:rPr lang="en" sz="1600">
                <a:solidFill>
                  <a:schemeClr val="dk1"/>
                </a:solidFill>
                <a:highlight>
                  <a:srgbClr val="FFFFFF"/>
                </a:highlight>
                <a:latin typeface="Inter"/>
                <a:ea typeface="Inter"/>
                <a:cs typeface="Inter"/>
                <a:sym typeface="Inter"/>
              </a:rPr>
              <a:t>Justify your choice in the space below.</a:t>
            </a:r>
            <a:endParaRPr sz="1600">
              <a:solidFill>
                <a:schemeClr val="dk1"/>
              </a:solidFill>
              <a:highlight>
                <a:srgbClr val="FFFFFF"/>
              </a:highlight>
              <a:latin typeface="Inter"/>
              <a:ea typeface="Inter"/>
              <a:cs typeface="Inter"/>
              <a:sym typeface="Inter"/>
            </a:endParaRPr>
          </a:p>
        </p:txBody>
      </p:sp>
      <p:sp>
        <p:nvSpPr>
          <p:cNvPr id="179" name="Google Shape;179;p31"/>
          <p:cNvSpPr txBox="1"/>
          <p:nvPr/>
        </p:nvSpPr>
        <p:spPr>
          <a:xfrm>
            <a:off x="381550" y="5847875"/>
            <a:ext cx="6992100" cy="32364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100">
              <a:latin typeface="Work Sans"/>
              <a:ea typeface="Work Sans"/>
              <a:cs typeface="Work Sans"/>
              <a:sym typeface="Work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3" name="Shape 183"/>
        <p:cNvGrpSpPr/>
        <p:nvPr/>
      </p:nvGrpSpPr>
      <p:grpSpPr>
        <a:xfrm>
          <a:off x="0" y="0"/>
          <a:ext cx="0" cy="0"/>
          <a:chOff x="0" y="0"/>
          <a:chExt cx="0" cy="0"/>
        </a:xfrm>
      </p:grpSpPr>
      <p:pic>
        <p:nvPicPr>
          <p:cNvPr id="184" name="Google Shape;184;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5" name="Google Shape;185;p3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Megacities Exhibit- Interview Questions (Exemplar)</a:t>
            </a:r>
            <a:endParaRPr sz="1900">
              <a:solidFill>
                <a:schemeClr val="dk1"/>
              </a:solidFill>
              <a:latin typeface="Halant"/>
              <a:ea typeface="Halant"/>
              <a:cs typeface="Halant"/>
              <a:sym typeface="Halant"/>
            </a:endParaRPr>
          </a:p>
        </p:txBody>
      </p:sp>
      <p:sp>
        <p:nvSpPr>
          <p:cNvPr id="186" name="Google Shape;186;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7" name="Google Shape;187;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8" name="Google Shape;188;p3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89" name="Google Shape;189;p32"/>
          <p:cNvSpPr txBox="1"/>
          <p:nvPr/>
        </p:nvSpPr>
        <p:spPr>
          <a:xfrm>
            <a:off x="339075" y="807700"/>
            <a:ext cx="7102200" cy="8127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Using your chosen megacity and photographer, summarize their response to each of the questions below in 1-2 sentences.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Interview Questions</a:t>
            </a:r>
            <a:endParaRPr b="1"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Chosen Photographer &amp; Megacity: </a:t>
            </a:r>
            <a:r>
              <a:rPr b="1" lang="en" sz="1200">
                <a:solidFill>
                  <a:srgbClr val="E95C3D"/>
                </a:solidFill>
                <a:latin typeface="Inter"/>
                <a:ea typeface="Inter"/>
                <a:cs typeface="Inter"/>
                <a:sym typeface="Inter"/>
              </a:rPr>
              <a:t>Farhana Satu, Dhaka</a:t>
            </a:r>
            <a:endParaRPr b="1"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i="1" lang="en" sz="1200">
                <a:solidFill>
                  <a:schemeClr val="dk1"/>
                </a:solidFill>
                <a:latin typeface="Inter"/>
                <a:ea typeface="Inter"/>
                <a:cs typeface="Inter"/>
                <a:sym typeface="Inter"/>
              </a:rPr>
              <a:t>Can you describe your daily experience living and working in one of the largest cities on the planet?</a:t>
            </a:r>
            <a:endParaRPr b="1" i="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Summarize the photographer’s response in 1-2 sentences in your own words.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photographer describes Dhaka as  both a chaotic and captivating city, where life is filled with noise, congestion, and hardship, and survival is difficult in the face of poverty, danger, and pollution. In spite of this, she finds beauty, meaning, and inspiration in the city and the people who live within it.</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i="1" lang="en" sz="1200">
                <a:solidFill>
                  <a:schemeClr val="dk1"/>
                </a:solidFill>
                <a:latin typeface="Inter"/>
                <a:ea typeface="Inter"/>
                <a:cs typeface="Inter"/>
                <a:sym typeface="Inter"/>
              </a:rPr>
              <a:t>Environmental and social problems are often cited as negative outcomes of urbanisation on the megacity scale, but counterpoints include the development of innovative ways of living and employment opportunities. Negative or positive? Can you discuss your experiences and responses to the high-density urban environment?</a:t>
            </a:r>
            <a:endParaRPr b="1" i="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2"/>
            </a:pPr>
            <a:r>
              <a:rPr lang="en" sz="1200">
                <a:solidFill>
                  <a:schemeClr val="dk1"/>
                </a:solidFill>
                <a:latin typeface="Inter"/>
                <a:ea typeface="Inter"/>
                <a:cs typeface="Inter"/>
                <a:sym typeface="Inter"/>
              </a:rPr>
              <a:t>Summarize the photographer’s response in 1-2 sentences in your own words.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Urbanization has brought both progress and problems—while it has improved infrastructure, job opportunities, and access to services, it has also harmed the environment, displaced slum dwellers, and worsened living conditions for the urban poor amid rising population density.</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i="1" lang="en" sz="1200">
                <a:solidFill>
                  <a:schemeClr val="dk1"/>
                </a:solidFill>
                <a:latin typeface="Inter"/>
                <a:ea typeface="Inter"/>
                <a:cs typeface="Inter"/>
                <a:sym typeface="Inter"/>
              </a:rPr>
              <a:t>Are you witnessing environmental transformation in the city you are working in?</a:t>
            </a:r>
            <a:endParaRPr b="1" i="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Summarize the photographer’s response in 1-2 sentences in your own words.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Urbanization has severely impacted the environment, leading to increased pollution, loss of greenery and biodiversity, and disrupted weather patterns, resulting in health issues and frequent urban flooding. The city of Dhaka has changed drastically from the greener, more balanced place Satu remembers from childhood.</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i="1" lang="en" sz="1200">
                <a:solidFill>
                  <a:schemeClr val="dk1"/>
                </a:solidFill>
                <a:latin typeface="Inter"/>
                <a:ea typeface="Inter"/>
                <a:cs typeface="Inter"/>
                <a:sym typeface="Inter"/>
              </a:rPr>
              <a:t>If we accept the premise that the megacity is an engine for cultural and social change, how do you see that reflected on the street?</a:t>
            </a:r>
            <a:endParaRPr b="1" i="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Summarize the photographer’s response in 1-2 sentences in your own words.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Urbanization has transformed Dhaka’s cultural and social landscape through a dynamic exchange between longtime residents and newcomers, leading to visible changes in behavior, fashion, and infrastructure. As the city expands, it becomes more diverse and interconnected, with growing communal harmony and increased exposure to regional cultures.</a:t>
            </a:r>
            <a:endParaRPr i="1" sz="1200">
              <a:solidFill>
                <a:schemeClr val="dk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3" name="Shape 193"/>
        <p:cNvGrpSpPr/>
        <p:nvPr/>
      </p:nvGrpSpPr>
      <p:grpSpPr>
        <a:xfrm>
          <a:off x="0" y="0"/>
          <a:ext cx="0" cy="0"/>
          <a:chOff x="0" y="0"/>
          <a:chExt cx="0" cy="0"/>
        </a:xfrm>
      </p:grpSpPr>
      <p:pic>
        <p:nvPicPr>
          <p:cNvPr id="194" name="Google Shape;194;p3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5" name="Google Shape;195;p3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Megacities Exhibit</a:t>
            </a:r>
            <a:endParaRPr sz="19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Photographs &amp; Evaluating Evidence (Exemplar)</a:t>
            </a:r>
            <a:endParaRPr sz="1900">
              <a:solidFill>
                <a:schemeClr val="dk1"/>
              </a:solidFill>
              <a:latin typeface="Halant"/>
              <a:ea typeface="Halant"/>
              <a:cs typeface="Halant"/>
              <a:sym typeface="Halant"/>
            </a:endParaRPr>
          </a:p>
        </p:txBody>
      </p:sp>
      <p:sp>
        <p:nvSpPr>
          <p:cNvPr id="196" name="Google Shape;196;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7" name="Google Shape;197;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8" name="Google Shape;198;p3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99" name="Google Shape;199;p33"/>
          <p:cNvSpPr txBox="1"/>
          <p:nvPr/>
        </p:nvSpPr>
        <p:spPr>
          <a:xfrm>
            <a:off x="594300" y="807688"/>
            <a:ext cx="6583800" cy="46176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Complete the graphic organizer based on the photos you examined. </a:t>
            </a:r>
            <a:endParaRPr sz="1200">
              <a:solidFill>
                <a:schemeClr val="dk1"/>
              </a:solidFill>
              <a:latin typeface="Halant"/>
              <a:ea typeface="Halant"/>
              <a:cs typeface="Halant"/>
              <a:sym typeface="Halant"/>
            </a:endParaRPr>
          </a:p>
          <a:p>
            <a:pPr indent="0" lvl="0" marL="0" rtl="0" algn="ctr">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Photographs- Visual Evidence</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Choose two of the photographs from the artist. Copy &amp; paste them in the space below.</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6F5F0"/>
              </a:highlight>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Determine a claim that the photographer makes in their interview that is supported by these photographs. FIll out the Graphic Organizer below with evidence from the photos.</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200" name="Google Shape;200;p33"/>
          <p:cNvGraphicFramePr/>
          <p:nvPr/>
        </p:nvGraphicFramePr>
        <p:xfrm>
          <a:off x="952500" y="1790700"/>
          <a:ext cx="3000000" cy="3000000"/>
        </p:xfrm>
        <a:graphic>
          <a:graphicData uri="http://schemas.openxmlformats.org/drawingml/2006/table">
            <a:tbl>
              <a:tblPr>
                <a:noFill/>
                <a:tableStyleId>{FEA90C87-DF96-4D88-A98D-133FC2109D26}</a:tableStyleId>
              </a:tblPr>
              <a:tblGrid>
                <a:gridCol w="2933700"/>
                <a:gridCol w="2933700"/>
              </a:tblGrid>
              <a:tr h="2185700">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201" name="Google Shape;201;p33"/>
          <p:cNvSpPr txBox="1"/>
          <p:nvPr/>
        </p:nvSpPr>
        <p:spPr>
          <a:xfrm>
            <a:off x="469050" y="48799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Historical</a:t>
            </a:r>
            <a:r>
              <a:rPr lang="en" sz="1200">
                <a:solidFill>
                  <a:srgbClr val="000000"/>
                </a:solidFill>
                <a:latin typeface="Inter"/>
                <a:ea typeface="Inter"/>
                <a:cs typeface="Inter"/>
                <a:sym typeface="Inter"/>
              </a:rPr>
              <a:t> Event/Topic/Idea:</a:t>
            </a:r>
            <a:endParaRPr sz="1200">
              <a:solidFill>
                <a:srgbClr val="000000"/>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ctr">
              <a:spcBef>
                <a:spcPts val="0"/>
              </a:spcBef>
              <a:spcAft>
                <a:spcPts val="0"/>
              </a:spcAft>
              <a:buClr>
                <a:srgbClr val="000000"/>
              </a:buClr>
              <a:buSzPts val="1100"/>
              <a:buFont typeface="Arial"/>
              <a:buNone/>
            </a:pPr>
            <a:r>
              <a:rPr b="1" lang="en" sz="1200">
                <a:solidFill>
                  <a:schemeClr val="dk1"/>
                </a:solidFill>
                <a:latin typeface="Inter"/>
                <a:ea typeface="Inter"/>
                <a:cs typeface="Inter"/>
                <a:sym typeface="Inter"/>
              </a:rPr>
              <a:t>Urbanization</a:t>
            </a:r>
            <a:r>
              <a:rPr lang="en" sz="1200">
                <a:solidFill>
                  <a:srgbClr val="000000"/>
                </a:solidFill>
                <a:latin typeface="Inter"/>
                <a:ea typeface="Inter"/>
                <a:cs typeface="Inter"/>
                <a:sym typeface="Inter"/>
              </a:rPr>
              <a:t> </a:t>
            </a:r>
            <a:endParaRPr sz="1200">
              <a:solidFill>
                <a:srgbClr val="000000"/>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202" name="Google Shape;202;p33"/>
          <p:cNvSpPr txBox="1"/>
          <p:nvPr/>
        </p:nvSpPr>
        <p:spPr>
          <a:xfrm>
            <a:off x="2907050" y="48799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rgbClr val="000000"/>
                </a:solidFill>
                <a:latin typeface="Inter"/>
                <a:ea typeface="Inter"/>
                <a:cs typeface="Inter"/>
                <a:sym typeface="Inter"/>
              </a:rPr>
              <a:t>Claim (From Interview)</a:t>
            </a:r>
            <a:endParaRPr sz="1300">
              <a:solidFill>
                <a:srgbClr val="000000"/>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Urbanization, as seen in Dhaka, has positive and negative impacts; while it brings economic growth, improved infrastructure, and cultural exchange, it also fosters social inequality, environmental degradation, a the decline in the quality of life for the poor.</a:t>
            </a:r>
            <a:endParaRPr sz="1200">
              <a:latin typeface="Inter"/>
              <a:ea typeface="Inter"/>
              <a:cs typeface="Inter"/>
              <a:sym typeface="Inter"/>
            </a:endParaRPr>
          </a:p>
        </p:txBody>
      </p:sp>
      <p:graphicFrame>
        <p:nvGraphicFramePr>
          <p:cNvPr id="203" name="Google Shape;203;p33"/>
          <p:cNvGraphicFramePr/>
          <p:nvPr/>
        </p:nvGraphicFramePr>
        <p:xfrm>
          <a:off x="469250" y="6631000"/>
          <a:ext cx="3000000" cy="3000000"/>
        </p:xfrm>
        <a:graphic>
          <a:graphicData uri="http://schemas.openxmlformats.org/drawingml/2006/table">
            <a:tbl>
              <a:tblPr>
                <a:noFill/>
                <a:tableStyleId>{FEA90C87-DF96-4D88-A98D-133FC2109D26}</a:tableStyleId>
              </a:tblPr>
              <a:tblGrid>
                <a:gridCol w="3417150"/>
                <a:gridCol w="3417150"/>
              </a:tblGrid>
              <a:tr h="367450">
                <a:tc>
                  <a:txBody>
                    <a:bodyPr/>
                    <a:lstStyle/>
                    <a:p>
                      <a:pPr indent="0" lvl="0" marL="0" rtl="0" algn="ctr">
                        <a:spcBef>
                          <a:spcPts val="0"/>
                        </a:spcBef>
                        <a:spcAft>
                          <a:spcPts val="0"/>
                        </a:spcAft>
                        <a:buNone/>
                      </a:pPr>
                      <a:r>
                        <a:rPr lang="en">
                          <a:latin typeface="Inter"/>
                          <a:ea typeface="Inter"/>
                          <a:cs typeface="Inter"/>
                          <a:sym typeface="Inter"/>
                        </a:rPr>
                        <a:t>Element 1 to Support Claim</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a:latin typeface="Inter"/>
                          <a:ea typeface="Inter"/>
                          <a:cs typeface="Inter"/>
                          <a:sym typeface="Inter"/>
                        </a:rPr>
                        <a:t>Element 2 to Support Claim</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856825">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The first photograph shows the stark contrast between classes in an overpopulated street while a few have cars but most are on foot or bicycle.</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The second photograph has a tangle of wires. </a:t>
                      </a:r>
                      <a:endParaRPr b="1" sz="11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78275">
                <a:tc>
                  <a:txBody>
                    <a:bodyPr/>
                    <a:lstStyle/>
                    <a:p>
                      <a:pPr indent="0" lvl="0" marL="0" rtl="0" algn="l">
                        <a:spcBef>
                          <a:spcPts val="0"/>
                        </a:spcBef>
                        <a:spcAft>
                          <a:spcPts val="0"/>
                        </a:spcAft>
                        <a:buNone/>
                      </a:pPr>
                      <a:r>
                        <a:rPr lang="en" sz="900">
                          <a:latin typeface="Inter"/>
                          <a:ea typeface="Inter"/>
                          <a:cs typeface="Inter"/>
                          <a:sym typeface="Inter"/>
                        </a:rPr>
                        <a:t>How does this element illustrate the claim?</a:t>
                      </a:r>
                      <a:endParaRPr sz="900">
                        <a:latin typeface="Inter"/>
                        <a:ea typeface="Inter"/>
                        <a:cs typeface="Inter"/>
                        <a:sym typeface="Inter"/>
                      </a:endParaRPr>
                    </a:p>
                    <a:p>
                      <a:pPr indent="0" lvl="0" marL="0" rtl="0" algn="l">
                        <a:spcBef>
                          <a:spcPts val="0"/>
                        </a:spcBef>
                        <a:spcAft>
                          <a:spcPts val="0"/>
                        </a:spcAft>
                        <a:buNone/>
                      </a:pPr>
                      <a:r>
                        <a:rPr b="1" lang="en" sz="900">
                          <a:solidFill>
                            <a:srgbClr val="E95C3D"/>
                          </a:solidFill>
                          <a:latin typeface="Inter"/>
                          <a:ea typeface="Inter"/>
                          <a:cs typeface="Inter"/>
                          <a:sym typeface="Inter"/>
                        </a:rPr>
                        <a:t>It shows the ways in which social inequality are perpetuated within Dhaka; although infrastructure may have improved (as evidenced by the streets) most people are still unable to get a car, and the cars and bicycles share the same space.</a:t>
                      </a:r>
                      <a:endParaRPr b="1" sz="9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lang="en" sz="900">
                          <a:solidFill>
                            <a:srgbClr val="000000"/>
                          </a:solidFill>
                          <a:latin typeface="Inter"/>
                          <a:ea typeface="Inter"/>
                          <a:cs typeface="Inter"/>
                          <a:sym typeface="Inter"/>
                        </a:rPr>
                        <a:t>How does this </a:t>
                      </a:r>
                      <a:r>
                        <a:rPr lang="en" sz="900">
                          <a:latin typeface="Inter"/>
                          <a:ea typeface="Inter"/>
                          <a:cs typeface="Inter"/>
                          <a:sym typeface="Inter"/>
                        </a:rPr>
                        <a:t>element</a:t>
                      </a:r>
                      <a:r>
                        <a:rPr lang="en" sz="900">
                          <a:solidFill>
                            <a:srgbClr val="000000"/>
                          </a:solidFill>
                          <a:latin typeface="Inter"/>
                          <a:ea typeface="Inter"/>
                          <a:cs typeface="Inter"/>
                          <a:sym typeface="Inter"/>
                        </a:rPr>
                        <a:t> illustrate the claim?</a:t>
                      </a:r>
                      <a:endParaRPr sz="900">
                        <a:solidFill>
                          <a:srgbClr val="000000"/>
                        </a:solidFill>
                        <a:latin typeface="Inter"/>
                        <a:ea typeface="Inter"/>
                        <a:cs typeface="Inter"/>
                        <a:sym typeface="Inter"/>
                      </a:endParaRPr>
                    </a:p>
                    <a:p>
                      <a:pPr indent="0" lvl="0" marL="0" rtl="0" algn="l">
                        <a:spcBef>
                          <a:spcPts val="0"/>
                        </a:spcBef>
                        <a:spcAft>
                          <a:spcPts val="0"/>
                        </a:spcAft>
                        <a:buNone/>
                      </a:pPr>
                      <a:r>
                        <a:rPr b="1" lang="en" sz="900">
                          <a:solidFill>
                            <a:srgbClr val="E95C3D"/>
                          </a:solidFill>
                          <a:latin typeface="Inter"/>
                          <a:ea typeface="Inter"/>
                          <a:cs typeface="Inter"/>
                          <a:sym typeface="Inter"/>
                        </a:rPr>
                        <a:t>The tangle of wires again shows the potential of better infrastructure, as electricity and other necessities are evidently available in the city. However, it shows the detriments to that, as it is clearly overburdened, and will likely result in significant pollution. It is also unclear how effective this is; likely, those dependent on these wires are part of the lower classes, and may experience issues with accessibility.</a:t>
                      </a:r>
                      <a:endParaRPr b="1" sz="9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204" name="Google Shape;204;p33"/>
          <p:cNvSpPr/>
          <p:nvPr/>
        </p:nvSpPr>
        <p:spPr>
          <a:xfrm rot="-5400000">
            <a:off x="4045000" y="3869500"/>
            <a:ext cx="460800" cy="5062200"/>
          </a:xfrm>
          <a:prstGeom prst="rightBrace">
            <a:avLst>
              <a:gd fmla="val 50000" name="adj1"/>
              <a:gd fmla="val 65897"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5" name="Google Shape;205;p33"/>
          <p:cNvSpPr txBox="1"/>
          <p:nvPr/>
        </p:nvSpPr>
        <p:spPr>
          <a:xfrm>
            <a:off x="1581650" y="2486275"/>
            <a:ext cx="4630500" cy="659400"/>
          </a:xfrm>
          <a:prstGeom prst="rect">
            <a:avLst/>
          </a:prstGeom>
          <a:solidFill>
            <a:schemeClr val="lt1"/>
          </a:solid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rgbClr val="E95C3D"/>
                </a:solidFill>
                <a:latin typeface="Inter"/>
                <a:ea typeface="Inter"/>
                <a:cs typeface="Inter"/>
                <a:sym typeface="Inter"/>
              </a:rPr>
              <a:t>Images will vary.</a:t>
            </a:r>
            <a:endParaRPr b="1" sz="18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