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Work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A827A4A-AB24-4A72-9340-3337D2F721C4}">
  <a:tblStyle styleId="{CA827A4A-AB24-4A72-9340-3337D2F721C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WorkSans-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italic.fntdata"/><Relationship Id="rId25" Type="http://schemas.openxmlformats.org/officeDocument/2006/relationships/font" Target="fonts/WorkSans-bold.fntdata"/><Relationship Id="rId27" Type="http://schemas.openxmlformats.org/officeDocument/2006/relationships/font" Target="fonts/Work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5f16820b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5f16820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35f16820b7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35f16820b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5f16820b7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5f16820b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5" name="Google Shape;55;p13"/>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533316" y="923526"/>
          <a:ext cx="3000000" cy="3000000"/>
        </p:xfrm>
        <a:graphic>
          <a:graphicData uri="http://schemas.openxmlformats.org/drawingml/2006/table">
            <a:tbl>
              <a:tblPr>
                <a:noFill/>
                <a:tableStyleId>{CA827A4A-AB24-4A72-9340-3337D2F721C4}</a:tableStyleId>
              </a:tblPr>
              <a:tblGrid>
                <a:gridCol w="6705750"/>
              </a:tblGrid>
              <a:tr h="1094750">
                <a:tc>
                  <a:txBody>
                    <a:bodyPr/>
                    <a:lstStyle/>
                    <a:p>
                      <a:pPr indent="0" lvl="0" marL="0" rtl="0" algn="l">
                        <a:spcBef>
                          <a:spcPts val="0"/>
                        </a:spcBef>
                        <a:spcAft>
                          <a:spcPts val="0"/>
                        </a:spcAft>
                        <a:buNone/>
                      </a:pPr>
                      <a:r>
                        <a:rPr lang="en" sz="1600">
                          <a:latin typeface="Halant"/>
                          <a:ea typeface="Halant"/>
                          <a:cs typeface="Halant"/>
                          <a:sym typeface="Halant"/>
                        </a:rPr>
                        <a:t>Source: Jorge Montejano, Paavo Monkkonen, Erick Guerra, and Camilo Caudillo, “The Costs and Benefits of Urban Expansion: Evidence from Mexico, 1990–2010,” Lincoln Institute of Land Policy, March 2019.</a:t>
                      </a:r>
                      <a:endParaRPr sz="16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600">
                        <a:latin typeface="Halant"/>
                        <a:ea typeface="Halant"/>
                        <a:cs typeface="Halant"/>
                        <a:sym typeface="Halant"/>
                      </a:endParaRPr>
                    </a:p>
                    <a:p>
                      <a:pPr indent="0" lvl="0" marL="0" rtl="0" algn="l">
                        <a:spcBef>
                          <a:spcPts val="0"/>
                        </a:spcBef>
                        <a:spcAft>
                          <a:spcPts val="0"/>
                        </a:spcAft>
                        <a:buNone/>
                      </a:pPr>
                      <a:r>
                        <a:rPr lang="en">
                          <a:latin typeface="Halant"/>
                          <a:ea typeface="Halant"/>
                          <a:cs typeface="Halant"/>
                          <a:sym typeface="Halant"/>
                        </a:rPr>
                        <a:t>Note: In this paper, these scholars look at urban sprawl in a specifically Mexican context to explore if the effects of urban sprawl are the same in Mexico as they’ve shown to be in other countries.</a:t>
                      </a:r>
                      <a:endParaRPr>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3218000">
                <a:tc>
                  <a:txBody>
                    <a:bodyPr/>
                    <a:lstStyle/>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Outside of the United States, studies in Europe and Asia have confirmed the productivity benefits of density… They found… that the closer the people are to their place of employment, the more productive they are…. [However], more sprawling cities, with lower densities and less centralization, were more productive in Mexico.</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Urbanization, especially rapid urbanization without sufficient investment in infrastructure, creates a host of negative externalities, such as congestion, pollution, environmental damage, and the threat of social problems. At the same time, urban expansion is intimately connected to economic growth in most places, and individual productivity is enhanced by living in larger cities…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latin typeface="Inter"/>
                          <a:ea typeface="Inter"/>
                          <a:cs typeface="Inter"/>
                          <a:sym typeface="Inter"/>
                        </a:rPr>
                        <a:t>Mexican cities grew dramatically between 1990 and 2010, in a relatively sprawling manner. This urban growth model has led to higher commuting costs; increases in socio-economic segregation, and higher greenhouse emissions. However, it has also supported the country’s growing manufacturing sector, which mostly relies on the peri-urban development of large factories… </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One of the principal findings is that the benefits of urbanization are strong, and unexpectedly, urban compactness is not associated with economic productivity in Mexico. On the contrary, more sprawling cities are more productive.</a:t>
                      </a:r>
                      <a:endParaRPr sz="1500">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390200" y="735313"/>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Urban Sprawl is beneficial to Mexico’s development.</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a:t>
            </a:r>
            <a:r>
              <a:rPr lang="en" sz="1500">
                <a:solidFill>
                  <a:schemeClr val="dk1"/>
                </a:solidFill>
                <a:latin typeface="Inter"/>
                <a:ea typeface="Inter"/>
                <a:cs typeface="Inter"/>
                <a:sym typeface="Inter"/>
              </a:rPr>
              <a:t>urban compactness is not associated with economic productivity in Mexico.</a:t>
            </a:r>
            <a:r>
              <a:rPr lang="en" sz="1600">
                <a:solidFill>
                  <a:schemeClr val="dk1"/>
                </a:solidFill>
                <a:highlight>
                  <a:schemeClr val="lt1"/>
                </a:highlight>
                <a:latin typeface="Inter"/>
                <a:ea typeface="Inter"/>
                <a:cs typeface="Inter"/>
                <a:sym typeface="Inter"/>
              </a:rPr>
              <a: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it has also supported the country’s growing manufacturing sector, which mostly relies on the peri-urban development of large factories…”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“This urban growth model has led to higher commuting costs; increases in socio-economic segregation, and higher greenhouse emissions.”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 urban expansion is intimately connected to economic growth in most places, and individual productivity is enhanced by living in larger cities.”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80" name="Google Shape;80;p15"/>
          <p:cNvSpPr txBox="1"/>
          <p:nvPr/>
        </p:nvSpPr>
        <p:spPr>
          <a:xfrm>
            <a:off x="381550" y="5847875"/>
            <a:ext cx="6992100" cy="32364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