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3361B44-63C3-418E-A749-6F18814898AE}">
  <a:tblStyle styleId="{63361B44-63C3-418E-A749-6F18814898A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84" y="685800"/>
            <a:ext cx="4437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c6837298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c6837298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c6837298f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c6837298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c6837298f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c6837298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hQuWHWcJGMe8uNn0M3Zp-MII3lVGDNO0_MkQnX3VFXA/view" TargetMode="External"/><Relationship Id="rId10" Type="http://schemas.openxmlformats.org/officeDocument/2006/relationships/hyperlink" Target="https://docs.google.com/presentation/d/1w73DqFqiWfCIk3XQWIiJnbwDW7Qg90poKMYC-YKVFrE/view" TargetMode="External"/><Relationship Id="rId13" Type="http://schemas.openxmlformats.org/officeDocument/2006/relationships/hyperlink" Target="https://docs.google.com/presentation/d/1_mgaNoYBNH3b2-sxvLEa4zNd9B4ppMgm-W1Ka8ITswI/view" TargetMode="External"/><Relationship Id="rId12" Type="http://schemas.openxmlformats.org/officeDocument/2006/relationships/hyperlink" Target="https://docs.google.com/presentation/d/1PXwvNeb6ivx5ANfwZ8UuMkho5muVjHak8DYfSZnLStU/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UIn-LOU0A1pFk_dbsd4SUu5pWicPA_WtY6O3BcYrolQ/view" TargetMode="External"/><Relationship Id="rId14" Type="http://schemas.openxmlformats.org/officeDocument/2006/relationships/hyperlink" Target="https://docs.google.com/presentation/d/1O0ptYv_u5KQh3dMAt3eyIB2LEMAzc4bczkPwd4wVAbI/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xBuClxyCoGZ44PEXOAtEQ9wP-OrGYLjQ7LNQjrXmVX4/view" TargetMode="External"/><Relationship Id="rId7" Type="http://schemas.openxmlformats.org/officeDocument/2006/relationships/hyperlink" Target="https://docs.google.com/presentation/d/1H8-xGW7pl7Fa3Xa9bRNFWzcMo97tdkQWnvISC8xE9OU/view" TargetMode="External"/><Relationship Id="rId8" Type="http://schemas.openxmlformats.org/officeDocument/2006/relationships/hyperlink" Target="https://docs.google.com/presentation/d/1MPQWugFlCjWn3-jmlesRibs2l8WR6Bxq1L0kJif4nG4/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bbc.co.uk/bitesize/articles/zp8jwnb#zfj27yc" TargetMode="External"/><Relationship Id="rId6" Type="http://schemas.openxmlformats.org/officeDocument/2006/relationships/hyperlink" Target="https://docs.google.com/presentation/d/1xBuClxyCoGZ44PEXOAtEQ9wP-OrGYLjQ7LNQjrXmVX4/view" TargetMode="External"/><Relationship Id="rId7" Type="http://schemas.openxmlformats.org/officeDocument/2006/relationships/hyperlink" Target="https://docs.google.com/presentation/d/1H8-xGW7pl7Fa3Xa9bRNFWzcMo97tdkQWnvISC8xE9OU/view" TargetMode="External"/><Relationship Id="rId8" Type="http://schemas.openxmlformats.org/officeDocument/2006/relationships/hyperlink" Target="https://docs.google.com/presentation/d/1MPQWugFlCjWn3-jmlesRibs2l8WR6Bxq1L0kJif4nG4/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UIn-LOU0A1pFk_dbsd4SUu5pWicPA_WtY6O3BcYrolQ/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{63361B44-63C3-418E-A749-6F18814898AE}</a:tableStyleId>
              </a:tblPr>
              <a:tblGrid>
                <a:gridCol w="1633350"/>
                <a:gridCol w="4045800"/>
                <a:gridCol w="3669725"/>
              </a:tblGrid>
              <a:tr h="2508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Introduction to Globalization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813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In what ways has globalization created both opportunities and challenges for </a:t>
                      </a:r>
                      <a:r>
                        <a:rPr lang="en" sz="1200">
                          <a:latin typeface="Inter"/>
                          <a:ea typeface="Inter"/>
                          <a:cs typeface="Inter"/>
                          <a:sym typeface="Inter"/>
                        </a:rPr>
                        <a:t>societies around the globe?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609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21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6"/>
                        </a:rPr>
                        <a:t>Introduction to Globalization Student Worksheet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7"/>
                        </a:rPr>
                        <a:t>Introduction to Globalization Presentation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8"/>
                        </a:rPr>
                        <a:t>UN Research Portfolio + Exemplars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9"/>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Student Materials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Printed UN Research Portfolio</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12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Globalization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3"/>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998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time to preview the Topic 4 Supporting questions within the </a:t>
                      </a:r>
                      <a:r>
                        <a:rPr lang="en" sz="1200" u="sng">
                          <a:solidFill>
                            <a:schemeClr val="accent5"/>
                          </a:solidFill>
                          <a:latin typeface="Inter"/>
                          <a:ea typeface="Inter"/>
                          <a:cs typeface="Inter"/>
                          <a:sym typeface="Inter"/>
                          <a:hlinkClick r:id="rId14">
                            <a:extLst>
                              <a:ext uri="{A12FA001-AC4F-418D-AE19-62706E023703}">
                                <ahyp:hlinkClr val="tx"/>
                              </a:ext>
                            </a:extLst>
                          </a:hlinkClick>
                        </a:rPr>
                        <a:t>Unit 10 Inquiry Journal</a:t>
                      </a:r>
                      <a:r>
                        <a:rPr lang="en" sz="1200">
                          <a:solidFill>
                            <a:schemeClr val="dk1"/>
                          </a:solidFill>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4</a:t>
                      </a:r>
                      <a:r>
                        <a:rPr lang="en" sz="1200">
                          <a:solidFill>
                            <a:srgbClr val="000000"/>
                          </a:solidFill>
                          <a:latin typeface="Inter"/>
                          <a:ea typeface="Inter"/>
                          <a:cs typeface="Inter"/>
                          <a:sym typeface="Inter"/>
                        </a:rPr>
                        <a:t>:  Supporting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4</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{63361B44-63C3-418E-A749-6F18814898AE}</a:tableStyleId>
              </a:tblPr>
              <a:tblGrid>
                <a:gridCol w="1673200"/>
                <a:gridCol w="4057350"/>
                <a:gridCol w="3702950"/>
              </a:tblGrid>
              <a:tr h="86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Introduction to Globalization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5500">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use the </a:t>
                      </a:r>
                      <a:r>
                        <a:rPr lang="en" sz="1200" u="sng">
                          <a:solidFill>
                            <a:schemeClr val="hlink"/>
                          </a:solidFill>
                          <a:latin typeface="Inter"/>
                          <a:ea typeface="Inter"/>
                          <a:cs typeface="Inter"/>
                          <a:sym typeface="Inter"/>
                          <a:hlinkClick r:id="rId5"/>
                        </a:rPr>
                        <a:t>BBC Bitesize Article about Globalization</a:t>
                      </a:r>
                      <a:r>
                        <a:rPr lang="en" sz="1200">
                          <a:solidFill>
                            <a:schemeClr val="dk1"/>
                          </a:solidFill>
                          <a:latin typeface="Inter"/>
                          <a:ea typeface="Inter"/>
                          <a:cs typeface="Inter"/>
                          <a:sym typeface="Inter"/>
                        </a:rPr>
                        <a:t> for a webquest in which they will read, look at graphics, watch a video, and take a quiz (if desired). Pages 1-2 of the </a:t>
                      </a:r>
                      <a:r>
                        <a:rPr lang="en" sz="1200" u="sng">
                          <a:solidFill>
                            <a:schemeClr val="hlink"/>
                          </a:solidFill>
                          <a:latin typeface="Inter"/>
                          <a:ea typeface="Inter"/>
                          <a:cs typeface="Inter"/>
                          <a:sym typeface="Inter"/>
                          <a:hlinkClick r:id="rId6"/>
                        </a:rPr>
                        <a:t>Introduction to Globalization Student Worksheet</a:t>
                      </a:r>
                      <a:r>
                        <a:rPr lang="en" sz="1200">
                          <a:solidFill>
                            <a:schemeClr val="dk1"/>
                          </a:solidFill>
                          <a:latin typeface="Inter"/>
                          <a:ea typeface="Inter"/>
                          <a:cs typeface="Inter"/>
                          <a:sym typeface="Inter"/>
                        </a:rPr>
                        <a:t> will guide them through the process. Then, have students regroup as a class and lead a class discussion about the positive and negative impacts of globalization using slide 3 of the </a:t>
                      </a:r>
                      <a:r>
                        <a:rPr lang="en" sz="1200" u="sng">
                          <a:solidFill>
                            <a:schemeClr val="hlink"/>
                          </a:solidFill>
                          <a:latin typeface="Inter"/>
                          <a:ea typeface="Inter"/>
                          <a:cs typeface="Inter"/>
                          <a:sym typeface="Inter"/>
                          <a:hlinkClick r:id="rId7"/>
                        </a:rPr>
                        <a:t>Introduction to Globalization Presentation</a:t>
                      </a:r>
                      <a:r>
                        <a:rPr lang="en" sz="1200">
                          <a:solidFill>
                            <a:schemeClr val="dk1"/>
                          </a:solidFill>
                          <a:latin typeface="Inter"/>
                          <a:ea typeface="Inter"/>
                          <a:cs typeface="Inter"/>
                          <a:sym typeface="Inter"/>
                        </a:rPr>
                        <a:t>.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the article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behavior and academic expectations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a:t>
                      </a:r>
                      <a:r>
                        <a:rPr lang="en" sz="1200">
                          <a:solidFill>
                            <a:schemeClr val="dk1"/>
                          </a:solidFill>
                          <a:latin typeface="Inter"/>
                          <a:ea typeface="Inter"/>
                          <a:cs typeface="Inter"/>
                          <a:sym typeface="Inter"/>
                        </a:rPr>
                        <a:t> a class discussion on the impact of globalization</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Navigate to web article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worksheet question on pages 1-2</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discussion about the positive and negative impacts of globalization</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127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Using slides 4-6 of the presentation, introduce the End of Course Assessment Project (Mock UN General Assembly Meeting. For the rest of the unit, students will work in groups to represent different regions of the world and their view on modern issues related to Social &amp; Economic Development, Urbanization, Health &amp; Disease, Climate Change &amp; Environment, and Migration. At the end of each lesson in Topics 3 and 4, students will break out into their regional groups to work on researching case studies from their region and building potential solution plans. These will be brought to the table during their assessment, Mock UN General Assembly Meeting. In this lesson, use page 1 to introduce the project and provide a quick overview. Then, students will complete pages 2 and 3 of the </a:t>
                      </a:r>
                      <a:r>
                        <a:rPr lang="en" sz="1200" u="sng">
                          <a:solidFill>
                            <a:schemeClr val="hlink"/>
                          </a:solidFill>
                          <a:latin typeface="Inter"/>
                          <a:ea typeface="Inter"/>
                          <a:cs typeface="Inter"/>
                          <a:sym typeface="Inter"/>
                          <a:hlinkClick r:id="rId8"/>
                        </a:rPr>
                        <a:t>UN Research Portfolio</a:t>
                      </a:r>
                      <a:r>
                        <a:rPr lang="en" sz="1200">
                          <a:solidFill>
                            <a:schemeClr val="dk1"/>
                          </a:solidFill>
                          <a:latin typeface="Inter"/>
                          <a:ea typeface="Inter"/>
                          <a:cs typeface="Inter"/>
                          <a:sym typeface="Inter"/>
                        </a:rPr>
                        <a: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375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students into seven groups to make up the UN Regional Committees</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slides 4-6 to explain the Assessment Project</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UN Research Portfolio to students</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student work and answer questions as needed</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UN Regional Committee</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which student will be the representative for each of the subcommittees and determine which country each student will focus on in their research</a:t>
                      </a:r>
                      <a:endParaRPr sz="1200">
                        <a:solidFill>
                          <a:schemeClr val="dk1"/>
                        </a:solidFill>
                        <a:latin typeface="Inter"/>
                        <a:ea typeface="Inter"/>
                        <a:cs typeface="Inter"/>
                        <a:sym typeface="Inter"/>
                      </a:endParaRPr>
                    </a:p>
                    <a:p>
                      <a:pPr indent="-228600" lvl="0" marL="304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pages 2 and 3 of the UN Research Portfolio</a:t>
                      </a:r>
                      <a:endParaRPr sz="1200">
                        <a:solidFill>
                          <a:schemeClr val="dk1"/>
                        </a:solidFill>
                        <a:latin typeface="Inter"/>
                        <a:ea typeface="Inter"/>
                        <a:cs typeface="Inter"/>
                        <a:sym typeface="Inter"/>
                      </a:endParaRPr>
                    </a:p>
                  </a:txBody>
                  <a:tcPr marT="60475" marB="60475"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{63361B44-63C3-418E-A749-6F18814898AE}</a:tableStyleId>
              </a:tblPr>
              <a:tblGrid>
                <a:gridCol w="1673200"/>
                <a:gridCol w="4057350"/>
                <a:gridCol w="3702950"/>
              </a:tblGrid>
              <a:tr h="307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8: Introduction to Globalization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0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5"/>
                        </a:rPr>
                        <a:t>“Exit Ticket”</a:t>
                      </a:r>
                      <a:r>
                        <a:rPr lang="en" sz="1200">
                          <a:solidFill>
                            <a:srgbClr val="000000"/>
                          </a:solidFill>
                          <a:latin typeface="Inter"/>
                          <a:ea typeface="Inter"/>
                          <a:cs typeface="Inter"/>
                          <a:sym typeface="Inter"/>
                        </a:rPr>
                        <a:t> in which they reflect on their learnings from the day using the DOK question generation approach. Students should develop questions that will support their </a:t>
                      </a:r>
                      <a:r>
                        <a:rPr lang="en" sz="1200">
                          <a:latin typeface="Inter"/>
                          <a:ea typeface="Inter"/>
                          <a:cs typeface="Inter"/>
                          <a:sym typeface="Inter"/>
                        </a:rPr>
                        <a:t>assessment</a:t>
                      </a:r>
                      <a:r>
                        <a:rPr lang="en" sz="1200">
                          <a:solidFill>
                            <a:srgbClr val="000000"/>
                          </a:solidFill>
                          <a:latin typeface="Inter"/>
                          <a:ea typeface="Inter"/>
                          <a:cs typeface="Inter"/>
                          <a:sym typeface="Inter"/>
                        </a:rPr>
                        <a:t> research in the upcoming class periods.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59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 and review DOK levels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Create DOK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117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2.70 Analyze the short- and long-term economic, political, environmental and social consequences of World War II.</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2.90 Analyze the historical and structural factors that contribute to unequal economic development across the globe, and assess the impact of neocolonialism and international organizations and actors in promoting or hindering economic and social development in at least two different regions of the world.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2.91 Evaluate the impact of technological innovations as well as changing economic and political policies on the world’s population and social order and the Earth’s resources.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2.98 Evaluate the impact of the rise of technological innovations (including advancements in telecommunications) and the extent to which innovation has democratized or centralized power.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2.99 Evaluate the impact of increased industrialization and global economic activities to analyze both the obstacles and proposed solutions to address climate change (e.g., UN Sustainable goals, Paris Climate Agreement), including the intersection of consumption-based modernity and environmental limits.</a:t>
                      </a:r>
                      <a:endParaRPr sz="12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