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C0E2A1C-2C50-4763-834E-9AD99F1D19E2}">
  <a:tblStyle styleId="{CC0E2A1C-2C50-4763-834E-9AD99F1D19E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font" Target="fonts/Halant-regular.fntdata"/><Relationship Id="rId12"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6496029a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6496029a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100fe8f5d_0_2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100fe8f5d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04f0534b06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04f0534b06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6d19c20aee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6d19c20aee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hyperlink" Target="https://upgrader.gapminder.org/t/2020-sustainable-development-misconception-study?tab=q"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hyperlink" Target="https://sdgs.un.org/goals/goal4#overview" TargetMode="External"/><Relationship Id="rId6" Type="http://schemas.openxmlformats.org/officeDocument/2006/relationships/hyperlink" Target="https://unstats.un.org/sdgs/report/2024/unlock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hyperlink" Target="https://unstats.un.org/sdgs/report/2024/unlocking/" TargetMode="External"/><Relationship Id="rId6"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hyperlink" Target="https://www.gapminder.org/dollar-stree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Social &amp; Economic Development</a:t>
            </a:r>
            <a:r>
              <a:rPr lang="en" sz="2000">
                <a:solidFill>
                  <a:schemeClr val="dk1"/>
                </a:solidFill>
                <a:latin typeface="Halant"/>
                <a:ea typeface="Halant"/>
                <a:cs typeface="Halant"/>
                <a:sym typeface="Halant"/>
              </a:rPr>
              <a:t> Guided Notes</a:t>
            </a:r>
            <a:endParaRPr sz="2000">
              <a:solidFill>
                <a:schemeClr val="dk1"/>
              </a:solidFill>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9" name="Google Shape;149;p37"/>
          <p:cNvSpPr txBox="1"/>
          <p:nvPr/>
        </p:nvSpPr>
        <p:spPr>
          <a:xfrm>
            <a:off x="338625" y="883900"/>
            <a:ext cx="71124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following questions while you </a:t>
            </a:r>
            <a:r>
              <a:rPr lang="en" sz="1200">
                <a:solidFill>
                  <a:schemeClr val="dk1"/>
                </a:solidFill>
                <a:latin typeface="Halant"/>
                <a:ea typeface="Halant"/>
                <a:cs typeface="Halant"/>
                <a:sym typeface="Halant"/>
              </a:rPr>
              <a:t>listen</a:t>
            </a:r>
            <a:r>
              <a:rPr lang="en" sz="1200">
                <a:solidFill>
                  <a:schemeClr val="dk1"/>
                </a:solidFill>
                <a:latin typeface="Halant"/>
                <a:ea typeface="Halant"/>
                <a:cs typeface="Halant"/>
                <a:sym typeface="Halant"/>
              </a:rPr>
              <a:t> to the introduction presentation about the UN’s Sustainable Development Goals (SDGs).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Explain how you think social and </a:t>
            </a:r>
            <a:r>
              <a:rPr lang="en" sz="1200">
                <a:solidFill>
                  <a:schemeClr val="dk1"/>
                </a:solidFill>
                <a:latin typeface="Inter"/>
                <a:ea typeface="Inter"/>
                <a:cs typeface="Inter"/>
                <a:sym typeface="Inter"/>
              </a:rPr>
              <a:t>economic development go hand-in-hand when evaluating a country’s progress.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Define the measurements of socioeconomic development in a Say-it-in-6.</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GDP:</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HDI:</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GDI:</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the UN’s Sustainable Development Goals in your own words.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a:t>
            </a:r>
            <a:r>
              <a:rPr lang="en" sz="1200" u="sng">
                <a:solidFill>
                  <a:schemeClr val="hlink"/>
                </a:solidFill>
                <a:latin typeface="Inter"/>
                <a:ea typeface="Inter"/>
                <a:cs typeface="Inter"/>
                <a:sym typeface="Inter"/>
                <a:hlinkClick r:id="rId5"/>
              </a:rPr>
              <a:t>Gapminder website to take a short quiz about misconceptions about the UN’s SDGs.</a:t>
            </a:r>
            <a:r>
              <a:rPr lang="en" sz="1200">
                <a:solidFill>
                  <a:schemeClr val="dk1"/>
                </a:solidFill>
                <a:latin typeface="Inter"/>
                <a:ea typeface="Inter"/>
                <a:cs typeface="Inter"/>
                <a:sym typeface="Inter"/>
              </a:rPr>
              <a:t> Once you click on the link, click on “test yourself” to see what you know! After completing the quiz, click on the small “x” on the top right corner so you can look over your results. Fill out the chart below based on your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50" name="Google Shape;150;p37"/>
          <p:cNvGraphicFramePr/>
          <p:nvPr/>
        </p:nvGraphicFramePr>
        <p:xfrm>
          <a:off x="952500" y="5558425"/>
          <a:ext cx="3000000" cy="3000000"/>
        </p:xfrm>
        <a:graphic>
          <a:graphicData uri="http://schemas.openxmlformats.org/drawingml/2006/table">
            <a:tbl>
              <a:tblPr>
                <a:noFill/>
                <a:tableStyleId>{CC0E2A1C-2C50-4763-834E-9AD99F1D19E2}</a:tableStyleId>
              </a:tblPr>
              <a:tblGrid>
                <a:gridCol w="2933700"/>
                <a:gridCol w="2933700"/>
              </a:tblGrid>
              <a:tr h="236475">
                <a:tc>
                  <a:txBody>
                    <a:bodyPr/>
                    <a:lstStyle/>
                    <a:p>
                      <a:pPr indent="0" lvl="0" marL="0" rtl="0" algn="l">
                        <a:spcBef>
                          <a:spcPts val="0"/>
                        </a:spcBef>
                        <a:spcAft>
                          <a:spcPts val="0"/>
                        </a:spcAft>
                        <a:buNone/>
                      </a:pPr>
                      <a:r>
                        <a:rPr lang="en" sz="1200">
                          <a:latin typeface="Inter"/>
                          <a:ea typeface="Inter"/>
                          <a:cs typeface="Inter"/>
                          <a:sym typeface="Inter"/>
                        </a:rPr>
                        <a:t>What was your score?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______/18</a:t>
                      </a:r>
                      <a:endParaRPr sz="1200">
                        <a:latin typeface="Inter"/>
                        <a:ea typeface="Inter"/>
                        <a:cs typeface="Inter"/>
                        <a:sym typeface="Inter"/>
                      </a:endParaRPr>
                    </a:p>
                  </a:txBody>
                  <a:tcPr marT="91425" marB="91425" marR="91425" marL="91425"/>
                </a:tc>
              </a:tr>
              <a:tr h="2496925">
                <a:tc>
                  <a:txBody>
                    <a:bodyPr/>
                    <a:lstStyle/>
                    <a:p>
                      <a:pPr indent="0" lvl="0" marL="0" rtl="0" algn="l">
                        <a:spcBef>
                          <a:spcPts val="0"/>
                        </a:spcBef>
                        <a:spcAft>
                          <a:spcPts val="0"/>
                        </a:spcAft>
                        <a:buNone/>
                      </a:pPr>
                      <a:r>
                        <a:rPr lang="en" sz="1200">
                          <a:latin typeface="Inter"/>
                          <a:ea typeface="Inter"/>
                          <a:cs typeface="Inter"/>
                          <a:sym typeface="Inter"/>
                        </a:rPr>
                        <a:t>Choose one question you got incorrect that surprised you. Click on the “more” button for that question, and answer the following: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question?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percentage of people get this question wrong?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Read the “About this misconception” section. Summarize it in your own words. What did you learn?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07925">
                <a:tc>
                  <a:txBody>
                    <a:bodyPr/>
                    <a:lstStyle/>
                    <a:p>
                      <a:pPr indent="0" lvl="0" marL="0" rtl="0" algn="l">
                        <a:spcBef>
                          <a:spcPts val="0"/>
                        </a:spcBef>
                        <a:spcAft>
                          <a:spcPts val="0"/>
                        </a:spcAft>
                        <a:buNone/>
                      </a:pPr>
                      <a:r>
                        <a:rPr lang="en" sz="1200">
                          <a:latin typeface="Inter"/>
                          <a:ea typeface="Inter"/>
                          <a:cs typeface="Inter"/>
                          <a:sym typeface="Inter"/>
                        </a:rPr>
                        <a:t>Overall, do you feel like the world is making more or less progress than you thought? Why?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SDG 4: Quality Education</a:t>
            </a:r>
            <a:endParaRPr sz="2000">
              <a:solidFill>
                <a:schemeClr val="dk1"/>
              </a:solidFill>
              <a:latin typeface="Halant"/>
              <a:ea typeface="Halant"/>
              <a:cs typeface="Halant"/>
              <a:sym typeface="Halant"/>
            </a:endParaRPr>
          </a:p>
        </p:txBody>
      </p:sp>
      <p:pic>
        <p:nvPicPr>
          <p:cNvPr id="157" name="Google Shape;157;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8" name="Google Shape;158;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1" name="Google Shape;161;p38"/>
          <p:cNvSpPr txBox="1"/>
          <p:nvPr/>
        </p:nvSpPr>
        <p:spPr>
          <a:xfrm>
            <a:off x="337150" y="655300"/>
            <a:ext cx="7089600" cy="7942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a:t>
            </a:r>
            <a:r>
              <a:rPr lang="en" sz="1200" u="sng">
                <a:solidFill>
                  <a:schemeClr val="hlink"/>
                </a:solidFill>
                <a:latin typeface="Halant"/>
                <a:ea typeface="Halant"/>
                <a:cs typeface="Halant"/>
                <a:sym typeface="Halant"/>
                <a:hlinkClick r:id="rId5"/>
              </a:rPr>
              <a:t>SDG Overview for Goal 4: Ensure Inclusive and Equitable Quality Education and Promote Lifelong Learning Opportunities for All</a:t>
            </a:r>
            <a:r>
              <a:rPr lang="en" sz="1200">
                <a:solidFill>
                  <a:schemeClr val="dk1"/>
                </a:solidFill>
                <a:latin typeface="Halant"/>
                <a:ea typeface="Halant"/>
                <a:cs typeface="Halant"/>
                <a:sym typeface="Halant"/>
              </a:rPr>
              <a:t>, look at the infographic and answer the following question: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data highlighted in the infographic, what two trends/ideas stuck with you the most?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excerpt below from the </a:t>
            </a:r>
            <a:r>
              <a:rPr lang="en" sz="1200" u="sng">
                <a:solidFill>
                  <a:schemeClr val="hlink"/>
                </a:solidFill>
                <a:latin typeface="Halant"/>
                <a:ea typeface="Halant"/>
                <a:cs typeface="Halant"/>
                <a:sym typeface="Halant"/>
                <a:hlinkClick r:id="rId6"/>
              </a:rPr>
              <a:t>2024 UN Sustainable Development Goals Report</a:t>
            </a:r>
            <a:r>
              <a:rPr lang="en" sz="1200">
                <a:solidFill>
                  <a:schemeClr val="dk1"/>
                </a:solidFill>
                <a:latin typeface="Halant"/>
                <a:ea typeface="Halant"/>
                <a:cs typeface="Halant"/>
                <a:sym typeface="Halant"/>
              </a:rPr>
              <a:t> and answer the reflection questions that follow. Then, read more about your SDG by clicking on the Goals Report link and clicking on your assigned SDG icon on the left hand side. Choose one of the graphs or charts that you find most interesting about the progress of that SDG and complete the Quantitative Analysis Graphic Organizer.</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United Nations, 2024 UN Sustainable Development Goals Report- Quality </a:t>
            </a:r>
            <a:r>
              <a:rPr lang="en" sz="1200">
                <a:solidFill>
                  <a:schemeClr val="dk1"/>
                </a:solidFill>
                <a:latin typeface="Halant"/>
                <a:ea typeface="Halant"/>
                <a:cs typeface="Halant"/>
                <a:sym typeface="Halant"/>
              </a:rPr>
              <a:t>Education</a:t>
            </a:r>
            <a:r>
              <a:rPr lang="en" sz="1200">
                <a:solidFill>
                  <a:schemeClr val="dk1"/>
                </a:solidFill>
                <a:latin typeface="Halant"/>
                <a:ea typeface="Halant"/>
                <a:cs typeface="Halant"/>
                <a:sym typeface="Halant"/>
              </a:rPr>
              <a:t>.</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Progress towards Goal 4 has been slow since 2015, with only 58 per cent of students worldwide achieving a minimum proficiency in reading by 2019. Recent assessments reveal a significant decline in math and reading scores in many countries, highlighting a set of factors beyond the COVID-19 pandemic's impact on global education.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Many countries face challenges such as inadequate education infrastructure, teacher shortages and insufficient teacher training. While technology has expanded educational opportunities, it has also widened inequalities, leaving millions of people, especially in marginalized and low-income communities, without access to education.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To meet national 2030 education targets, which have been scaled back compared to the original Goal 4 targets, countries must annually enrol 1.4 million children in early childhood education, admit a new child to school every 2 seconds until 2030 and triple annual progress in primary completion rates.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Accelerating progress could have a catalytic impact on achieving the overall 2030 Agenda. Prioritizing increased education funding, teacher training, and inclusive and accessible schools are essential steps, along with leveraging technology and bridging the digital divide to achieve equitable access to quality education.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that the world is on track to </a:t>
            </a:r>
            <a:r>
              <a:rPr lang="en" sz="1200">
                <a:solidFill>
                  <a:schemeClr val="dk1"/>
                </a:solidFill>
                <a:latin typeface="Inter"/>
                <a:ea typeface="Inter"/>
                <a:cs typeface="Inter"/>
                <a:sym typeface="Inter"/>
              </a:rPr>
              <a:t>accomplish this SDG by 2030? Why or why not?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would be the most impactful course of action to encourage more progress? Why?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3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a:t>
            </a:r>
            <a:endParaRPr b="1" sz="2500">
              <a:solidFill>
                <a:schemeClr val="dk1"/>
              </a:solidFill>
              <a:latin typeface="Plus Jakarta Sans"/>
              <a:ea typeface="Plus Jakarta Sans"/>
              <a:cs typeface="Plus Jakarta Sans"/>
              <a:sym typeface="Plus Jakarta Sans"/>
            </a:endParaRPr>
          </a:p>
        </p:txBody>
      </p:sp>
      <p:sp>
        <p:nvSpPr>
          <p:cNvPr id="167" name="Google Shape;167;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68" name="Google Shape;168;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9" name="Google Shape;169;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0" name="Google Shape;170;p3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1" name="Google Shape;171;p39"/>
          <p:cNvSpPr txBox="1"/>
          <p:nvPr/>
        </p:nvSpPr>
        <p:spPr>
          <a:xfrm>
            <a:off x="468975"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p:txBody>
      </p:sp>
      <p:sp>
        <p:nvSpPr>
          <p:cNvPr id="172" name="Google Shape;172;p39"/>
          <p:cNvSpPr txBox="1"/>
          <p:nvPr/>
        </p:nvSpPr>
        <p:spPr>
          <a:xfrm>
            <a:off x="2379038" y="46179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73" name="Google Shape;173;p39"/>
          <p:cNvSpPr txBox="1"/>
          <p:nvPr/>
        </p:nvSpPr>
        <p:spPr>
          <a:xfrm>
            <a:off x="2905350"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b="1" sz="1800">
              <a:solidFill>
                <a:schemeClr val="dk1"/>
              </a:solidFill>
              <a:latin typeface="Inter"/>
              <a:ea typeface="Inter"/>
              <a:cs typeface="Inter"/>
              <a:sym typeface="Inter"/>
            </a:endParaRPr>
          </a:p>
        </p:txBody>
      </p:sp>
      <p:sp>
        <p:nvSpPr>
          <p:cNvPr id="174" name="Google Shape;174;p39"/>
          <p:cNvSpPr txBox="1"/>
          <p:nvPr/>
        </p:nvSpPr>
        <p:spPr>
          <a:xfrm>
            <a:off x="5341750" y="57364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b="1" sz="1800">
              <a:solidFill>
                <a:schemeClr val="dk1"/>
              </a:solidFill>
              <a:latin typeface="Inter"/>
              <a:ea typeface="Inter"/>
              <a:cs typeface="Inter"/>
              <a:sym typeface="Inter"/>
            </a:endParaRPr>
          </a:p>
        </p:txBody>
      </p:sp>
      <p:sp>
        <p:nvSpPr>
          <p:cNvPr id="175" name="Google Shape;175;p39"/>
          <p:cNvSpPr/>
          <p:nvPr/>
        </p:nvSpPr>
        <p:spPr>
          <a:xfrm rot="-5400000">
            <a:off x="3595113" y="27839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6" name="Google Shape;176;p39"/>
          <p:cNvSpPr txBox="1"/>
          <p:nvPr/>
        </p:nvSpPr>
        <p:spPr>
          <a:xfrm>
            <a:off x="368596" y="82745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p:txBody>
      </p:sp>
      <p:sp>
        <p:nvSpPr>
          <p:cNvPr id="177" name="Google Shape;177;p39"/>
          <p:cNvSpPr txBox="1"/>
          <p:nvPr/>
        </p:nvSpPr>
        <p:spPr>
          <a:xfrm>
            <a:off x="469050" y="23907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p:txBody>
      </p:sp>
      <p:sp>
        <p:nvSpPr>
          <p:cNvPr id="178" name="Google Shape;178;p39"/>
          <p:cNvSpPr txBox="1"/>
          <p:nvPr/>
        </p:nvSpPr>
        <p:spPr>
          <a:xfrm>
            <a:off x="469175" y="34985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p:txBody>
      </p:sp>
      <p:sp>
        <p:nvSpPr>
          <p:cNvPr id="179" name="Google Shape;179;p39"/>
          <p:cNvSpPr txBox="1"/>
          <p:nvPr/>
        </p:nvSpPr>
        <p:spPr>
          <a:xfrm>
            <a:off x="1270825" y="937000"/>
            <a:ext cx="6151500" cy="12591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Choose a graph from the </a:t>
            </a:r>
            <a:r>
              <a:rPr lang="en" sz="1200" u="sng">
                <a:solidFill>
                  <a:srgbClr val="0097A7"/>
                </a:solidFill>
                <a:latin typeface="Plus Jakarta Sans"/>
                <a:ea typeface="Plus Jakarta Sans"/>
                <a:cs typeface="Plus Jakarta Sans"/>
                <a:sym typeface="Plus Jakarta Sans"/>
                <a:hlinkClick r:id="rId5">
                  <a:extLst>
                    <a:ext uri="{A12FA001-AC4F-418D-AE19-62706E023703}">
                      <ahyp:hlinkClr val="tx"/>
                    </a:ext>
                  </a:extLst>
                </a:hlinkClick>
              </a:rPr>
              <a:t>2024 UN SDG Report</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rPr b="1" lang="en" sz="1200">
                <a:latin typeface="Inter"/>
                <a:ea typeface="Inter"/>
                <a:cs typeface="Inter"/>
                <a:sym typeface="Inter"/>
              </a:rPr>
              <a:t>Graph Title: ___________________________________</a:t>
            </a:r>
            <a:endParaRPr b="1" sz="1200">
              <a:latin typeface="Inter"/>
              <a:ea typeface="Inter"/>
              <a:cs typeface="Inter"/>
              <a:sym typeface="Inter"/>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p:txBody>
      </p:sp>
      <p:pic>
        <p:nvPicPr>
          <p:cNvPr id="180" name="Google Shape;180;p39"/>
          <p:cNvPicPr preferRelativeResize="0"/>
          <p:nvPr/>
        </p:nvPicPr>
        <p:blipFill>
          <a:blip r:embed="rId6">
            <a:alphaModFix/>
          </a:blip>
          <a:stretch>
            <a:fillRect/>
          </a:stretch>
        </p:blipFill>
        <p:spPr>
          <a:xfrm>
            <a:off x="249075" y="1013200"/>
            <a:ext cx="990900" cy="990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pic>
        <p:nvPicPr>
          <p:cNvPr id="185" name="Google Shape;185;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6" name="Google Shape;186;p40"/>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Why might rapid economic growth not always lead to improved living conditions for everyone?</a:t>
            </a:r>
            <a:endParaRPr b="1" sz="1700">
              <a:solidFill>
                <a:schemeClr val="dk1"/>
              </a:solidFill>
              <a:latin typeface="Inter"/>
              <a:ea typeface="Inter"/>
              <a:cs typeface="Inter"/>
              <a:sym typeface="Inter"/>
            </a:endParaRPr>
          </a:p>
        </p:txBody>
      </p:sp>
      <p:sp>
        <p:nvSpPr>
          <p:cNvPr id="187" name="Google Shape;187;p40"/>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10: A New Global World</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Exit Ticket - Lesson 9</a:t>
            </a:r>
            <a:endParaRPr sz="1700">
              <a:solidFill>
                <a:schemeClr val="dk1"/>
              </a:solidFill>
              <a:latin typeface="Halant"/>
              <a:ea typeface="Halant"/>
              <a:cs typeface="Halant"/>
              <a:sym typeface="Halant"/>
            </a:endParaRPr>
          </a:p>
        </p:txBody>
      </p:sp>
      <p:pic>
        <p:nvPicPr>
          <p:cNvPr id="188" name="Google Shape;188;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9" name="Google Shape;189;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0" name="Google Shape;190;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1" name="Google Shape;191;p40"/>
          <p:cNvSpPr txBox="1"/>
          <p:nvPr/>
        </p:nvSpPr>
        <p:spPr>
          <a:xfrm>
            <a:off x="219350" y="17019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
        <p:nvSpPr>
          <p:cNvPr id="192" name="Google Shape;192;p40"/>
          <p:cNvSpPr txBox="1"/>
          <p:nvPr/>
        </p:nvSpPr>
        <p:spPr>
          <a:xfrm>
            <a:off x="455300" y="3185975"/>
            <a:ext cx="6861900" cy="7896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With your group, examine the everyday lives of people within one of the countries for your assigned region using </a:t>
            </a:r>
            <a:r>
              <a:rPr lang="en" sz="1200" u="sng">
                <a:solidFill>
                  <a:schemeClr val="accent5"/>
                </a:solidFill>
                <a:latin typeface="Halant"/>
                <a:ea typeface="Halant"/>
                <a:cs typeface="Halant"/>
                <a:sym typeface="Halant"/>
                <a:hlinkClick r:id="rId5">
                  <a:extLst>
                    <a:ext uri="{A12FA001-AC4F-418D-AE19-62706E023703}">
                      <ahyp:hlinkClr val="tx"/>
                    </a:ext>
                  </a:extLst>
                </a:hlinkClick>
              </a:rPr>
              <a:t>Gapminder’s Dollar Street tool</a:t>
            </a:r>
            <a:r>
              <a:rPr lang="en" sz="1200">
                <a:solidFill>
                  <a:schemeClr val="dk1"/>
                </a:solidFill>
                <a:latin typeface="Halant"/>
                <a:ea typeface="Halant"/>
                <a:cs typeface="Halant"/>
                <a:sym typeface="Halant"/>
              </a:rPr>
              <a:t>. This site allows you to explore the homes of families from around the world with different incomes. To select a country, on the top use the drop down menu to change “the world” to the specific country you want to examine.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200000"/>
              </a:lnSpc>
              <a:spcBef>
                <a:spcPts val="0"/>
              </a:spcBef>
              <a:spcAft>
                <a:spcPts val="0"/>
              </a:spcAft>
              <a:buNone/>
            </a:pPr>
            <a:r>
              <a:rPr b="1" lang="en" sz="1200">
                <a:solidFill>
                  <a:schemeClr val="dk1"/>
                </a:solidFill>
                <a:latin typeface="Inter"/>
                <a:ea typeface="Inter"/>
                <a:cs typeface="Inter"/>
                <a:sym typeface="Inter"/>
              </a:rPr>
              <a:t>Country: ______________________	</a:t>
            </a:r>
            <a:endParaRPr b="1" sz="1200">
              <a:solidFill>
                <a:schemeClr val="dk1"/>
              </a:solidFill>
              <a:latin typeface="Inter"/>
              <a:ea typeface="Inter"/>
              <a:cs typeface="Inter"/>
              <a:sym typeface="Inter"/>
            </a:endParaRPr>
          </a:p>
          <a:p>
            <a:pPr indent="0" lvl="0" marL="0" rtl="0" algn="l">
              <a:lnSpc>
                <a:spcPct val="200000"/>
              </a:lnSpc>
              <a:spcBef>
                <a:spcPts val="0"/>
              </a:spcBef>
              <a:spcAft>
                <a:spcPts val="0"/>
              </a:spcAft>
              <a:buNone/>
            </a:pPr>
            <a:r>
              <a:rPr b="1" lang="en" sz="1200">
                <a:solidFill>
                  <a:schemeClr val="dk1"/>
                </a:solidFill>
                <a:latin typeface="Inter"/>
                <a:ea typeface="Inter"/>
                <a:cs typeface="Inter"/>
                <a:sym typeface="Inter"/>
              </a:rPr>
              <a:t>Family: ______________________ 		</a:t>
            </a:r>
            <a:endParaRPr b="1" sz="1200">
              <a:solidFill>
                <a:schemeClr val="dk1"/>
              </a:solidFill>
              <a:latin typeface="Inter"/>
              <a:ea typeface="Inter"/>
              <a:cs typeface="Inter"/>
              <a:sym typeface="Inter"/>
            </a:endParaRPr>
          </a:p>
          <a:p>
            <a:pPr indent="0" lvl="0" marL="0" rtl="0" algn="l">
              <a:lnSpc>
                <a:spcPct val="200000"/>
              </a:lnSpc>
              <a:spcBef>
                <a:spcPts val="0"/>
              </a:spcBef>
              <a:spcAft>
                <a:spcPts val="0"/>
              </a:spcAft>
              <a:buNone/>
            </a:pPr>
            <a:r>
              <a:rPr b="1" lang="en" sz="1200">
                <a:solidFill>
                  <a:schemeClr val="dk1"/>
                </a:solidFill>
                <a:latin typeface="Inter"/>
                <a:ea typeface="Inter"/>
                <a:cs typeface="Inter"/>
                <a:sym typeface="Inter"/>
              </a:rPr>
              <a:t>Monthly Income: 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Answer the following prompt in 3-5 sentences after exploring the site.</a:t>
            </a:r>
            <a:endParaRPr sz="1200">
              <a:solidFill>
                <a:schemeClr val="dk1"/>
              </a:solidFill>
              <a:latin typeface="Halant"/>
              <a:ea typeface="Halant"/>
              <a:cs typeface="Halant"/>
              <a:sym typeface="Halant"/>
            </a:endParaRPr>
          </a:p>
          <a:p>
            <a:pPr indent="0" lvl="0" marL="0" rtl="0" algn="l">
              <a:spcBef>
                <a:spcPts val="0"/>
              </a:spcBef>
              <a:spcAft>
                <a:spcPts val="0"/>
              </a:spcAft>
              <a:buNone/>
            </a:pPr>
            <a:r>
              <a:rPr b="1" lang="en" sz="1200">
                <a:latin typeface="Inter"/>
                <a:ea typeface="Inter"/>
                <a:cs typeface="Inter"/>
                <a:sym typeface="Inter"/>
              </a:rPr>
              <a:t>Thinking back to the overall information about your country, how does the family you looked at compare to the economic growth of the nation?</a:t>
            </a:r>
            <a:endParaRPr b="1" sz="1200">
              <a:latin typeface="Inter"/>
              <a:ea typeface="Inter"/>
              <a:cs typeface="Inter"/>
              <a:sym typeface="Inter"/>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Considering the experience of Maysara and the those show in the stations sources, how has conflict in the Middle East impacted some people in the region?</a:t>
            </a:r>
            <a:endParaRPr b="1" sz="1100">
              <a:solidFill>
                <a:schemeClr val="accent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