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B21663-BFD2-40FC-896A-4103312109F6}">
  <a:tblStyle styleId="{3AB21663-BFD2-40FC-896A-4103312109F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d2160ab9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d2160ab9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d2160ab90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d2160ab9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d2160ab90_0_3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d2160ab90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_mgaNoYBNH3b2-sxvLEa4zNd9B4ppMgm-W1Ka8ITswI/view" TargetMode="External"/><Relationship Id="rId10" Type="http://schemas.openxmlformats.org/officeDocument/2006/relationships/hyperlink" Target="https://docs.google.com/presentation/d/1PXwvNeb6ivx5ANfwZ8UuMkho5muVjHak8DYfSZnLStU/view" TargetMode="External"/><Relationship Id="rId12" Type="http://schemas.openxmlformats.org/officeDocument/2006/relationships/hyperlink" Target="https://docs.google.com/presentation/d/12RPKVDWvwKwgubMQqiUj8uV12Nvk_hY5SoXnngH9Z4Q/view" TargetMode="External"/><Relationship Id="rId9" Type="http://schemas.openxmlformats.org/officeDocument/2006/relationships/hyperlink" Target="https://docs.google.com/presentation/d/1n-YpIbh7Fb6NBWWxB4ykKQHgrKKfD7MDeC8a_xUht5g/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2RPKVDWvwKwgubMQqiUj8uV12Nvk_hY5SoXnngH9Z4Q/view" TargetMode="External"/><Relationship Id="rId7" Type="http://schemas.openxmlformats.org/officeDocument/2006/relationships/hyperlink" Target="https://docs.google.com/presentation/d/1MPQWugFlCjWn3-jmlesRibs2l8WR6Bxq1L0kJif4nG4/view" TargetMode="External"/><Relationship Id="rId8" Type="http://schemas.openxmlformats.org/officeDocument/2006/relationships/hyperlink" Target="https://docs.google.com/presentation/d/1Zzvd4m2C91s9B6s3Ajw8cOoxPP7yq6vQtOK0of3i-UA/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O0ptYv_u5KQh3dMAt3eyIB2LEMAzc4bczkPwd4wVAbI/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{3AB21663-BFD2-40FC-896A-4103312109F6}</a:tableStyleId>
              </a:tblPr>
              <a:tblGrid>
                <a:gridCol w="1633350"/>
                <a:gridCol w="4045800"/>
                <a:gridCol w="3669725"/>
              </a:tblGrid>
              <a:tr h="2508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Urbanization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3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What are the benefits and challenges of urban living in the 21st century?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609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21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Urbanization Student Worksheet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UN Research Portfolio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Materials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UN Research Portfolio</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12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Urban Sprawl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Video Reflection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2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257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explore the impact of urbanization by analyzing interviews and photographs from selected megacities. Through first-person accounts and visual storytelling, students will evaluate the challenges and innovations of high-density urban environments. Then, students will connect their findings to the United Nations SDGs, specifically Goal 11: Sustainable Cities and Communities.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2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a:t>
                      </a:r>
                      <a:r>
                        <a:rPr lang="en" sz="1200" u="sng">
                          <a:solidFill>
                            <a:schemeClr val="hlink"/>
                          </a:solidFill>
                          <a:latin typeface="Inter"/>
                          <a:ea typeface="Inter"/>
                          <a:cs typeface="Inter"/>
                          <a:sym typeface="Inter"/>
                          <a:hlinkClick r:id="rId12"/>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digital access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Give students clear academic and behavior directions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Consider modeling an </a:t>
                      </a:r>
                      <a:r>
                        <a:rPr lang="en" sz="1200">
                          <a:latin typeface="Inter"/>
                          <a:ea typeface="Inter"/>
                          <a:cs typeface="Inter"/>
                          <a:sym typeface="Inter"/>
                        </a:rPr>
                        <a:t>example</a:t>
                      </a:r>
                      <a:r>
                        <a:rPr lang="en" sz="1200">
                          <a:latin typeface="Inter"/>
                          <a:ea typeface="Inter"/>
                          <a:cs typeface="Inter"/>
                          <a:sym typeface="Inter"/>
                        </a:rPr>
                        <a:t> to start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Choose a photographer and megacity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interview and answer questions on page 2</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Choose images and answer questions on page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{3AB21663-BFD2-40FC-896A-4103312109F6}</a:tableStyleId>
              </a:tblPr>
              <a:tblGrid>
                <a:gridCol w="1673200"/>
                <a:gridCol w="4057350"/>
                <a:gridCol w="3702950"/>
              </a:tblGrid>
              <a:tr h="86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Urbanization</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12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read an article discussing the impact of urban sprawl in Mexico. Students will evaluate the degree to which various statements support a claim. This will be completed with a formative assessment and can be found on pages 5-7.</a:t>
                      </a:r>
                      <a:endParaRPr sz="1200">
                        <a:solidFill>
                          <a:schemeClr val="dk1"/>
                        </a:solidFill>
                        <a:highlight>
                          <a:srgbClr val="38E0A4"/>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†This can also be done on the Thinking Nation platform.</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5-7 (or guide to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Urban Sprawl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5150">
                <a:tc rowSpan="2">
                  <a:txBody>
                    <a:bodyPr/>
                    <a:lstStyle/>
                    <a:p>
                      <a:pPr indent="0" lvl="0" marL="0" rtl="0" algn="l">
                        <a:spcBef>
                          <a:spcPts val="0"/>
                        </a:spcBef>
                        <a:spcAft>
                          <a:spcPts val="0"/>
                        </a:spcAft>
                        <a:buNone/>
                      </a:pPr>
                      <a:r>
                        <a:rPr b="1" lang="en" sz="1300">
                          <a:latin typeface="Inter"/>
                          <a:ea typeface="Inter"/>
                          <a:cs typeface="Inter"/>
                          <a:sym typeface="Inter"/>
                        </a:rPr>
                        <a:t>ACTIVITY 3 -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research the urban growth in their assigned UN Region and fill out the Urban Growth page of their UN Research Portfolio (page 8). The research packets (linked on page 4) and the detailed instructions (page 7) can be used to support their work.</a:t>
                      </a: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Organize students into their Regional Committee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pages </a:t>
                      </a:r>
                      <a:r>
                        <a:rPr lang="en" sz="1200">
                          <a:latin typeface="Inter"/>
                          <a:ea typeface="Inter"/>
                          <a:cs typeface="Inter"/>
                          <a:sym typeface="Inter"/>
                        </a:rPr>
                        <a:t>7-8</a:t>
                      </a:r>
                      <a:r>
                        <a:rPr lang="en" sz="1200">
                          <a:solidFill>
                            <a:srgbClr val="000000"/>
                          </a:solidFill>
                          <a:latin typeface="Inter"/>
                          <a:ea typeface="Inter"/>
                          <a:cs typeface="Inter"/>
                          <a:sym typeface="Inter"/>
                        </a:rPr>
                        <a:t> of their UN Research Portfolio</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Work with Regional Committee Group to complete the </a:t>
                      </a:r>
                      <a:r>
                        <a:rPr lang="en" sz="1200">
                          <a:latin typeface="Inter"/>
                          <a:ea typeface="Inter"/>
                          <a:cs typeface="Inter"/>
                          <a:sym typeface="Inter"/>
                        </a:rPr>
                        <a:t>Urban Growth</a:t>
                      </a:r>
                      <a:r>
                        <a:rPr lang="en" sz="1200">
                          <a:solidFill>
                            <a:srgbClr val="000000"/>
                          </a:solidFill>
                          <a:latin typeface="Inter"/>
                          <a:ea typeface="Inter"/>
                          <a:cs typeface="Inter"/>
                          <a:sym typeface="Inter"/>
                        </a:rPr>
                        <a:t> page of the UN Research Portfolio</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{3AB21663-BFD2-40FC-896A-4103312109F6}</a:tableStyleId>
              </a:tblPr>
              <a:tblGrid>
                <a:gridCol w="1673200"/>
                <a:gridCol w="4057350"/>
                <a:gridCol w="3702950"/>
              </a:tblGrid>
              <a:tr h="3435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10: Urbanization</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3825">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10 Inquiry Journal</a:t>
                      </a:r>
                      <a:r>
                        <a:rPr lang="en" sz="1200">
                          <a:solidFill>
                            <a:schemeClr val="dk1"/>
                          </a:solidFill>
                          <a:latin typeface="Inter"/>
                          <a:ea typeface="Inter"/>
                          <a:cs typeface="Inter"/>
                          <a:sym typeface="Inter"/>
                        </a:rPr>
                        <a:t>. Students will use page 8 to answer the Compelling Question for Topic 4. Consider allowing students to use their notes and/or work with a partner.</a:t>
                      </a: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1187350">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10</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4</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01982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2.90 Analyze the historical and structural factors that contribute to unequal economic development across the globe, and assess the impact of neocolonialism and international organizations and actors in promoting or hindering economic and social development in at least two different regions of the world.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2.91 Evaluate the impact of technological innovations as well as changing economic and political policies on the world’s population and social order and the Earth’s resources.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2.99 Evaluate the impact of increased industrialization and global economic activities to analyze both the obstacles and proposed solutions to address climate change (e.g., UN Sustainable goals, Paris Climate Agreement), including the intersection of consumption-based modernity and environmental limits.</a:t>
                      </a:r>
                      <a:endParaRPr sz="12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