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2.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0"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63A8AB62-D6F3-4B88-A404-41031A80E7F5}">
  <a:tblStyle styleId="{63A8AB62-D6F3-4B88-A404-41031A80E7F5}"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272c80720c_0_96: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59" name="Google Shape;59;g3272c80720c_0_9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412e5a59a1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6" name="Google Shape;66;g3412e5a59a1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3112524145_0_19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3112524145_0_19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graphicFrame>
        <p:nvGraphicFramePr>
          <p:cNvPr id="61" name="Google Shape;61;p14"/>
          <p:cNvGraphicFramePr/>
          <p:nvPr/>
        </p:nvGraphicFramePr>
        <p:xfrm>
          <a:off x="0" y="0"/>
          <a:ext cx="3000000" cy="3000000"/>
        </p:xfrm>
        <a:graphic>
          <a:graphicData uri="http://schemas.openxmlformats.org/drawingml/2006/table">
            <a:tbl>
              <a:tblPr bandRow="1" firstRow="1">
                <a:noFill/>
                <a:tableStyleId>{63A8AB62-D6F3-4B88-A404-41031A80E7F5}</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2" name="Google Shape;62;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63" name="Google Shape;63;p14"/>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graphicFrame>
        <p:nvGraphicFramePr>
          <p:cNvPr id="68" name="Google Shape;68;p15"/>
          <p:cNvGraphicFramePr/>
          <p:nvPr/>
        </p:nvGraphicFramePr>
        <p:xfrm>
          <a:off x="0" y="0"/>
          <a:ext cx="3000000" cy="3000000"/>
        </p:xfrm>
        <a:graphic>
          <a:graphicData uri="http://schemas.openxmlformats.org/drawingml/2006/table">
            <a:tbl>
              <a:tblPr bandRow="1" firstRow="1">
                <a:noFill/>
                <a:tableStyleId>{63A8AB62-D6F3-4B88-A404-41031A80E7F5}</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the U.S. government’s policy of forcibly relocating Native Americans from their ancestral lands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Clr>
                          <a:schemeClr val="dk1"/>
                        </a:buClr>
                        <a:buFont typeface="Arial"/>
                        <a:buNone/>
                      </a:pPr>
                      <a:r>
                        <a:rPr lang="en" sz="1500">
                          <a:latin typeface="Inter"/>
                          <a:ea typeface="Inter"/>
                          <a:cs typeface="Inter"/>
                          <a:sym typeface="Inter"/>
                        </a:rPr>
                        <a:t>“Together with the development of the cotton gin, the Louisiana Purchase made possible the opening of new lands to slave cultivation while providing proximate territories for Indian removal.”</a:t>
                      </a:r>
                      <a:endParaRPr sz="1500">
                        <a:latin typeface="Inter"/>
                        <a:ea typeface="Inter"/>
                        <a:cs typeface="Inter"/>
                        <a:sym typeface="Inter"/>
                      </a:endParaRPr>
                    </a:p>
                    <a:p>
                      <a:pPr indent="-323850" lvl="0" marL="457200" rtl="0" algn="r">
                        <a:spcBef>
                          <a:spcPts val="0"/>
                        </a:spcBef>
                        <a:spcAft>
                          <a:spcPts val="0"/>
                        </a:spcAft>
                        <a:buClr>
                          <a:schemeClr val="dk1"/>
                        </a:buClr>
                        <a:buSzPts val="1500"/>
                        <a:buFont typeface="Inter"/>
                        <a:buChar char="-"/>
                      </a:pPr>
                      <a:r>
                        <a:rPr lang="en" sz="1500">
                          <a:latin typeface="Inter"/>
                          <a:ea typeface="Inter"/>
                          <a:cs typeface="Inter"/>
                          <a:sym typeface="Inter"/>
                        </a:rPr>
                        <a:t>Ned Blackhawk, </a:t>
                      </a:r>
                      <a:r>
                        <a:rPr i="1" lang="en" sz="1500">
                          <a:latin typeface="Inter"/>
                          <a:ea typeface="Inter"/>
                          <a:cs typeface="Inter"/>
                          <a:sym typeface="Inter"/>
                        </a:rPr>
                        <a:t>The Rediscovery of America: Native Peoples and the Unmaking of U.S. History</a:t>
                      </a:r>
                      <a:r>
                        <a:rPr lang="en" sz="1500">
                          <a:latin typeface="Inter"/>
                          <a:ea typeface="Inter"/>
                          <a:cs typeface="Inter"/>
                          <a:sym typeface="Inter"/>
                        </a:rPr>
                        <a:t>, 2023.</a:t>
                      </a:r>
                      <a:endParaRPr sz="15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69" name="Google Shape;69;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Indian Removal</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0" name="Google Shape;70;p15"/>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txBox="1"/>
          <p:nvPr/>
        </p:nvSpPr>
        <p:spPr>
          <a:xfrm>
            <a:off x="92100" y="52950"/>
            <a:ext cx="44787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None/>
            </a:pPr>
            <a:r>
              <a:rPr b="1" lang="en" sz="1600">
                <a:latin typeface="Inter"/>
                <a:ea typeface="Inter"/>
                <a:cs typeface="Inter"/>
                <a:sym typeface="Inter"/>
              </a:rPr>
              <a:t>QUOTE ANALYSIS:</a:t>
            </a:r>
            <a:endParaRPr b="1" sz="1600">
              <a:latin typeface="Inter"/>
              <a:ea typeface="Inter"/>
              <a:cs typeface="Inter"/>
              <a:sym typeface="Inter"/>
            </a:endParaRPr>
          </a:p>
          <a:p>
            <a:pPr indent="0" lvl="0" marL="0" rtl="0" algn="l">
              <a:lnSpc>
                <a:spcPct val="90000"/>
              </a:lnSpc>
              <a:spcBef>
                <a:spcPts val="800"/>
              </a:spcBef>
              <a:spcAft>
                <a:spcPts val="0"/>
              </a:spcAft>
              <a:buNone/>
            </a:pPr>
            <a:r>
              <a:rPr lang="en" sz="1600">
                <a:solidFill>
                  <a:schemeClr val="dk1"/>
                </a:solidFill>
                <a:latin typeface="Inter"/>
                <a:ea typeface="Inter"/>
                <a:cs typeface="Inter"/>
                <a:sym typeface="Inter"/>
              </a:rPr>
              <a:t>In 3-5 sentences, answer the following prompt.</a:t>
            </a:r>
            <a:endParaRPr b="1" sz="1600">
              <a:solidFill>
                <a:srgbClr val="000000"/>
              </a:solidFill>
              <a:latin typeface="Inter"/>
              <a:ea typeface="Inter"/>
              <a:cs typeface="Inter"/>
              <a:sym typeface="Inter"/>
            </a:endParaRPr>
          </a:p>
          <a:p>
            <a:pPr indent="0" lvl="0" marL="0" rtl="0" algn="l">
              <a:lnSpc>
                <a:spcPct val="90000"/>
              </a:lnSpc>
              <a:spcBef>
                <a:spcPts val="800"/>
              </a:spcBef>
              <a:spcAft>
                <a:spcPts val="0"/>
              </a:spcAft>
              <a:buNone/>
            </a:pPr>
            <a:r>
              <a:t/>
            </a:r>
            <a:endParaRPr sz="1600">
              <a:latin typeface="Inter"/>
              <a:ea typeface="Inter"/>
              <a:cs typeface="Inter"/>
              <a:sym typeface="Inter"/>
            </a:endParaRPr>
          </a:p>
          <a:p>
            <a:pPr indent="0" lvl="0" marL="0" rtl="0" algn="l">
              <a:lnSpc>
                <a:spcPct val="90000"/>
              </a:lnSpc>
              <a:spcBef>
                <a:spcPts val="800"/>
              </a:spcBef>
              <a:spcAft>
                <a:spcPts val="0"/>
              </a:spcAft>
              <a:buNone/>
            </a:pPr>
            <a:r>
              <a:rPr lang="en" sz="1600">
                <a:latin typeface="Inter"/>
                <a:ea typeface="Inter"/>
                <a:cs typeface="Inter"/>
                <a:sym typeface="Inter"/>
              </a:rPr>
              <a:t>How do the words we use‒such as “Indian” and “Removal”</a:t>
            </a:r>
            <a:r>
              <a:rPr lang="en" sz="1600">
                <a:solidFill>
                  <a:schemeClr val="dk1"/>
                </a:solidFill>
                <a:latin typeface="Inter"/>
                <a:ea typeface="Inter"/>
                <a:cs typeface="Inter"/>
                <a:sym typeface="Inter"/>
              </a:rPr>
              <a:t>‒shape the way we understand historical events?</a:t>
            </a:r>
            <a:endParaRPr sz="1600">
              <a:latin typeface="Inter"/>
              <a:ea typeface="Inter"/>
              <a:cs typeface="Inter"/>
              <a:sym typeface="Inter"/>
            </a:endParaRPr>
          </a:p>
          <a:p>
            <a:pPr indent="0" lvl="0" marL="0" rtl="0" algn="l">
              <a:lnSpc>
                <a:spcPct val="90000"/>
              </a:lnSpc>
              <a:spcBef>
                <a:spcPts val="800"/>
              </a:spcBef>
              <a:spcAft>
                <a:spcPts val="0"/>
              </a:spcAft>
              <a:buNone/>
            </a:pPr>
            <a:r>
              <a:t/>
            </a:r>
            <a:endParaRPr b="1" sz="1900">
              <a:solidFill>
                <a:srgbClr val="E95C3D"/>
              </a:solidFill>
              <a:latin typeface="Inter"/>
              <a:ea typeface="Inter"/>
              <a:cs typeface="Inter"/>
              <a:sym typeface="Inter"/>
            </a:endParaRPr>
          </a:p>
        </p:txBody>
      </p:sp>
      <p:sp>
        <p:nvSpPr>
          <p:cNvPr id="76" name="Google Shape;76;p16"/>
          <p:cNvSpPr/>
          <p:nvPr/>
        </p:nvSpPr>
        <p:spPr>
          <a:xfrm>
            <a:off x="4572000" y="133650"/>
            <a:ext cx="4365300" cy="38811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lnSpc>
                <a:spcPct val="90000"/>
              </a:lnSpc>
              <a:spcBef>
                <a:spcPts val="800"/>
              </a:spcBef>
              <a:spcAft>
                <a:spcPts val="0"/>
              </a:spcAft>
              <a:buClr>
                <a:schemeClr val="dk1"/>
              </a:buClr>
              <a:buSzPts val="1100"/>
              <a:buFont typeface="Arial"/>
              <a:buNone/>
            </a:pPr>
            <a:r>
              <a:rPr b="1" lang="en" sz="1250">
                <a:solidFill>
                  <a:schemeClr val="dk1"/>
                </a:solidFill>
                <a:latin typeface="Inter"/>
                <a:ea typeface="Inter"/>
                <a:cs typeface="Inter"/>
                <a:sym typeface="Inter"/>
              </a:rPr>
              <a:t>“‘Indian’ is for good reason a designation of pride for many native people in the United States today, but when used to describe the diverse individuals and communities who were expelled from their homelands in the nineteenth century, its fanciful and specious [misleading] associations distort our understanding of the past… The label conjures up so many stereotypes that it clouds the mind, making it impossible to see the past clearly…</a:t>
            </a:r>
            <a:endParaRPr b="1" sz="1250">
              <a:solidFill>
                <a:schemeClr val="dk1"/>
              </a:solidFill>
              <a:latin typeface="Inter"/>
              <a:ea typeface="Inter"/>
              <a:cs typeface="Inter"/>
              <a:sym typeface="Inter"/>
            </a:endParaRPr>
          </a:p>
          <a:p>
            <a:pPr indent="0" lvl="0" marL="0" rtl="0" algn="l">
              <a:lnSpc>
                <a:spcPct val="90000"/>
              </a:lnSpc>
              <a:spcBef>
                <a:spcPts val="800"/>
              </a:spcBef>
              <a:spcAft>
                <a:spcPts val="0"/>
              </a:spcAft>
              <a:buNone/>
            </a:pPr>
            <a:r>
              <a:rPr b="1" lang="en" sz="1250">
                <a:solidFill>
                  <a:schemeClr val="dk1"/>
                </a:solidFill>
                <a:latin typeface="Inter"/>
                <a:ea typeface="Inter"/>
                <a:cs typeface="Inter"/>
                <a:sym typeface="Inter"/>
              </a:rPr>
              <a:t>‘Removal’ is equally unfitting for a story about the state-sponsored expulsion of eighty thousand people. It is a ‘soft word,’ said the Massachusetts representative Edward Everett… Then and now, it conveys no sense of coercion or violence. The phrase ‘Indian Removal,’ coined by proponents of the policy… was an unusual construction that left unstated who was removing whom. Where Indians doing it to themselves? The phrase is artfully vague.”</a:t>
            </a:r>
            <a:endParaRPr sz="1250">
              <a:latin typeface="Inter"/>
              <a:ea typeface="Inter"/>
              <a:cs typeface="Inter"/>
              <a:sym typeface="Inter"/>
            </a:endParaRPr>
          </a:p>
        </p:txBody>
      </p:sp>
      <p:sp>
        <p:nvSpPr>
          <p:cNvPr id="77" name="Google Shape;77;p16"/>
          <p:cNvSpPr txBox="1"/>
          <p:nvPr/>
        </p:nvSpPr>
        <p:spPr>
          <a:xfrm>
            <a:off x="2609100" y="4045375"/>
            <a:ext cx="4731900" cy="5172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None/>
            </a:pPr>
            <a:r>
              <a:rPr lang="en" sz="1200">
                <a:solidFill>
                  <a:schemeClr val="dk1"/>
                </a:solidFill>
                <a:latin typeface="Inter"/>
                <a:ea typeface="Inter"/>
                <a:cs typeface="Inter"/>
                <a:sym typeface="Inter"/>
              </a:rPr>
              <a:t>Source: Claudio Saunt, </a:t>
            </a:r>
            <a:r>
              <a:rPr i="1" lang="en" sz="1200">
                <a:solidFill>
                  <a:schemeClr val="dk1"/>
                </a:solidFill>
                <a:latin typeface="Inter"/>
                <a:ea typeface="Inter"/>
                <a:cs typeface="Inter"/>
                <a:sym typeface="Inter"/>
              </a:rPr>
              <a:t>Unworthy Republic: The Dispossession of Native Americans and the Road to Indian Territory</a:t>
            </a:r>
            <a:r>
              <a:rPr lang="en" sz="1200">
                <a:solidFill>
                  <a:schemeClr val="dk1"/>
                </a:solidFill>
                <a:latin typeface="Inter"/>
                <a:ea typeface="Inter"/>
                <a:cs typeface="Inter"/>
                <a:sym typeface="Inter"/>
              </a:rPr>
              <a:t>, 2020.</a:t>
            </a:r>
            <a:endParaRPr sz="1200"/>
          </a:p>
        </p:txBody>
      </p:sp>
      <p:sp>
        <p:nvSpPr>
          <p:cNvPr id="78" name="Google Shape;78;p16"/>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