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A5250E51-6466-4E11-A487-6ABDD394DC99}">
  <a:tblStyle styleId="{A5250E51-6466-4E11-A487-6ABDD394DC99}"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37DE63C1-BBF2-42E3-8206-50332D7CC943}"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272c80720c_0_294: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272c80720c_0_294: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g33b0b610751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g33b0b610751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g32a0e1aa819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8" name="Google Shape;148;g32a0e1aa819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1.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0.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{A5250E51-6466-4E11-A487-6ABDD394DC99}</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22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marR="0" rtl="0" algn="r">
                        <a:spcBef>
                          <a:spcPts val="0"/>
                        </a:spcBef>
                        <a:spcAft>
                          <a:spcPts val="0"/>
                        </a:spcAft>
                        <a:buNone/>
                      </a:pPr>
                      <a:r>
                        <a:t/>
                      </a:r>
                      <a:endParaRPr>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38" name="Google Shape;138;p26"/>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graphicFrame>
        <p:nvGraphicFramePr>
          <p:cNvPr id="143" name="Google Shape;143;p27"/>
          <p:cNvGraphicFramePr/>
          <p:nvPr/>
        </p:nvGraphicFramePr>
        <p:xfrm>
          <a:off x="0" y="0"/>
          <a:ext cx="3000000" cy="3000000"/>
        </p:xfrm>
        <a:graphic>
          <a:graphicData uri="http://schemas.openxmlformats.org/drawingml/2006/table">
            <a:tbl>
              <a:tblPr bandRow="1" firstRow="1">
                <a:noFill/>
                <a:tableStyleId>{A5250E51-6466-4E11-A487-6ABDD394DC99}</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600">
                          <a:latin typeface="Inter"/>
                          <a:ea typeface="Inter"/>
                          <a:cs typeface="Inter"/>
                          <a:sym typeface="Inter"/>
                        </a:rPr>
                        <a:t>refers to the forced westward migration of Native Americans, particularly the Cherokee, from their ancestral lands in the southeastern United States to Indian Territory (present-day Oklahoma) in the 1830s and 1840s. </a:t>
                      </a:r>
                      <a:endParaRPr sz="22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marR="0" rtl="0" algn="l">
                        <a:spcBef>
                          <a:spcPts val="0"/>
                        </a:spcBef>
                        <a:spcAft>
                          <a:spcPts val="0"/>
                        </a:spcAft>
                        <a:buNone/>
                      </a:pPr>
                      <a:r>
                        <a:rPr lang="en">
                          <a:latin typeface="Inter"/>
                          <a:ea typeface="Inter"/>
                          <a:cs typeface="Inter"/>
                          <a:sym typeface="Inter"/>
                        </a:rPr>
                        <a:t>“Murder is murder, and somebody must answer. Somebody must explain the streams of blood that flowed in the Indian country in the summer of 1838. Somebody must explain the 4000 silent graves that mark the trail of the Cherokees to their exile.”</a:t>
                      </a:r>
                      <a:endParaRPr>
                        <a:latin typeface="Inter"/>
                        <a:ea typeface="Inter"/>
                        <a:cs typeface="Inter"/>
                        <a:sym typeface="Inter"/>
                      </a:endParaRPr>
                    </a:p>
                    <a:p>
                      <a:pPr indent="0" lvl="0" marL="0" marR="0" rtl="0" algn="r">
                        <a:spcBef>
                          <a:spcPts val="0"/>
                        </a:spcBef>
                        <a:spcAft>
                          <a:spcPts val="0"/>
                        </a:spcAft>
                        <a:buNone/>
                      </a:pPr>
                      <a:r>
                        <a:rPr lang="en">
                          <a:latin typeface="Inter"/>
                          <a:ea typeface="Inter"/>
                          <a:cs typeface="Inter"/>
                          <a:sym typeface="Inter"/>
                        </a:rPr>
                        <a:t>- Private John G. Burnett, “Birthday Story of Private John G. Burnett,” December 11, 1890.</a:t>
                      </a:r>
                      <a:endParaRPr>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342900" lvl="0" marL="457200" rtl="0" algn="l">
                        <a:spcBef>
                          <a:spcPts val="0"/>
                        </a:spcBef>
                        <a:spcAft>
                          <a:spcPts val="0"/>
                        </a:spcAft>
                        <a:buClr>
                          <a:schemeClr val="dk1"/>
                        </a:buClr>
                        <a:buSzPts val="1800"/>
                        <a:buFont typeface="Inter"/>
                        <a:buChar char="●"/>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144" name="Google Shape;144;p2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Trail of Tears</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45" name="Google Shape;145;p27"/>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28"/>
          <p:cNvSpPr txBox="1"/>
          <p:nvPr>
            <p:ph idx="2" type="body"/>
          </p:nvPr>
        </p:nvSpPr>
        <p:spPr>
          <a:xfrm>
            <a:off x="3541400" y="29200"/>
            <a:ext cx="2239800" cy="497400"/>
          </a:xfrm>
          <a:prstGeom prst="rect">
            <a:avLst/>
          </a:prstGeom>
        </p:spPr>
        <p:txBody>
          <a:bodyPr anchorCtr="0" anchor="t" bIns="34275" lIns="68575" spcFirstLastPara="1" rIns="68575" wrap="square" tIns="34275">
            <a:noAutofit/>
          </a:bodyPr>
          <a:lstStyle/>
          <a:p>
            <a:pPr indent="0" lvl="0" marL="0" rtl="0" algn="l">
              <a:spcBef>
                <a:spcPts val="800"/>
              </a:spcBef>
              <a:spcAft>
                <a:spcPts val="0"/>
              </a:spcAft>
              <a:buNone/>
            </a:pPr>
            <a:r>
              <a:rPr b="1" lang="en" sz="1800">
                <a:latin typeface="Inter"/>
                <a:ea typeface="Inter"/>
                <a:cs typeface="Inter"/>
                <a:sym typeface="Inter"/>
              </a:rPr>
              <a:t>Anticipatory Guide</a:t>
            </a:r>
            <a:endParaRPr b="1" sz="1800">
              <a:latin typeface="Inter"/>
              <a:ea typeface="Inter"/>
              <a:cs typeface="Inter"/>
              <a:sym typeface="Inter"/>
            </a:endParaRPr>
          </a:p>
          <a:p>
            <a:pPr indent="0" lvl="0" marL="0" rtl="0" algn="l">
              <a:spcBef>
                <a:spcPts val="800"/>
              </a:spcBef>
              <a:spcAft>
                <a:spcPts val="0"/>
              </a:spcAft>
              <a:buNone/>
            </a:pPr>
            <a:r>
              <a:t/>
            </a:r>
            <a:endParaRPr sz="1800">
              <a:latin typeface="Inter"/>
              <a:ea typeface="Inter"/>
              <a:cs typeface="Inter"/>
              <a:sym typeface="Inter"/>
            </a:endParaRPr>
          </a:p>
        </p:txBody>
      </p:sp>
      <p:sp>
        <p:nvSpPr>
          <p:cNvPr id="151" name="Google Shape;151;p28"/>
          <p:cNvSpPr txBox="1"/>
          <p:nvPr/>
        </p:nvSpPr>
        <p:spPr>
          <a:xfrm>
            <a:off x="193575" y="360350"/>
            <a:ext cx="8760600" cy="515700"/>
          </a:xfrm>
          <a:prstGeom prst="rect">
            <a:avLst/>
          </a:prstGeom>
          <a:noFill/>
          <a:ln>
            <a:noFill/>
          </a:ln>
        </p:spPr>
        <p:txBody>
          <a:bodyPr anchorCtr="0" anchor="ctr" bIns="91425" lIns="91425" spcFirstLastPara="1" rIns="91425" wrap="square" tIns="91425">
            <a:noAutofit/>
          </a:bodyPr>
          <a:lstStyle/>
          <a:p>
            <a:pPr indent="0" lvl="0" marL="0" rtl="0" algn="ctr">
              <a:lnSpc>
                <a:spcPct val="110000"/>
              </a:lnSpc>
              <a:spcBef>
                <a:spcPts val="1200"/>
              </a:spcBef>
              <a:spcAft>
                <a:spcPts val="1200"/>
              </a:spcAft>
              <a:buNone/>
            </a:pPr>
            <a:r>
              <a:rPr lang="en" sz="1100">
                <a:solidFill>
                  <a:schemeClr val="dk1"/>
                </a:solidFill>
                <a:latin typeface="Inter"/>
                <a:ea typeface="Inter"/>
                <a:cs typeface="Inter"/>
                <a:sym typeface="Inter"/>
              </a:rPr>
              <a:t>In the “Before Lesson” column, write an “A” if you agree or a “D” if you disagree with the statement in the row. Then, using the “After Lesson” Column, reevaluate the statement and write an “A” or a “D” with an explanation to reflect your informed opinion.</a:t>
            </a:r>
            <a:endParaRPr sz="1000">
              <a:solidFill>
                <a:schemeClr val="dk1"/>
              </a:solidFill>
              <a:latin typeface="Inter"/>
              <a:ea typeface="Inter"/>
              <a:cs typeface="Inter"/>
              <a:sym typeface="Inter"/>
            </a:endParaRPr>
          </a:p>
        </p:txBody>
      </p:sp>
      <p:graphicFrame>
        <p:nvGraphicFramePr>
          <p:cNvPr id="152" name="Google Shape;152;p28"/>
          <p:cNvGraphicFramePr/>
          <p:nvPr/>
        </p:nvGraphicFramePr>
        <p:xfrm>
          <a:off x="570900" y="866225"/>
          <a:ext cx="3000000" cy="3000000"/>
        </p:xfrm>
        <a:graphic>
          <a:graphicData uri="http://schemas.openxmlformats.org/drawingml/2006/table">
            <a:tbl>
              <a:tblPr>
                <a:noFill/>
                <a:tableStyleId>{37DE63C1-BBF2-42E3-8206-50332D7CC943}</a:tableStyleId>
              </a:tblPr>
              <a:tblGrid>
                <a:gridCol w="1144500"/>
                <a:gridCol w="3285975"/>
                <a:gridCol w="3799125"/>
              </a:tblGrid>
              <a:tr h="296325">
                <a:tc>
                  <a:txBody>
                    <a:bodyPr/>
                    <a:lstStyle/>
                    <a:p>
                      <a:pPr indent="0" lvl="0" marL="0" rtl="0" algn="ctr">
                        <a:spcBef>
                          <a:spcPts val="0"/>
                        </a:spcBef>
                        <a:spcAft>
                          <a:spcPts val="0"/>
                        </a:spcAft>
                        <a:buNone/>
                      </a:pPr>
                      <a:r>
                        <a:rPr b="1" lang="en" sz="1000">
                          <a:latin typeface="Inter"/>
                          <a:ea typeface="Inter"/>
                          <a:cs typeface="Inter"/>
                          <a:sym typeface="Inter"/>
                        </a:rPr>
                        <a:t>Before Lesson</a:t>
                      </a:r>
                      <a:endParaRPr b="1" sz="1000">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b="1" lang="en" sz="1000">
                          <a:latin typeface="Inter"/>
                          <a:ea typeface="Inter"/>
                          <a:cs typeface="Inter"/>
                          <a:sym typeface="Inter"/>
                        </a:rPr>
                        <a:t>Statement</a:t>
                      </a:r>
                      <a:endParaRPr b="1" sz="1000">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c>
                  <a:txBody>
                    <a:bodyPr/>
                    <a:lstStyle/>
                    <a:p>
                      <a:pPr indent="0" lvl="0" marL="0" rtl="0" algn="ctr">
                        <a:spcBef>
                          <a:spcPts val="0"/>
                        </a:spcBef>
                        <a:spcAft>
                          <a:spcPts val="0"/>
                        </a:spcAft>
                        <a:buNone/>
                      </a:pPr>
                      <a:r>
                        <a:rPr b="1" lang="en" sz="1000">
                          <a:latin typeface="Inter"/>
                          <a:ea typeface="Inter"/>
                          <a:cs typeface="Inter"/>
                          <a:sym typeface="Inter"/>
                        </a:rPr>
                        <a:t>After Lesson</a:t>
                      </a:r>
                      <a:endParaRPr b="1" sz="1000">
                        <a:latin typeface="Inter"/>
                        <a:ea typeface="Inter"/>
                        <a:cs typeface="Inter"/>
                        <a:sym typeface="Inter"/>
                      </a:endParaRPr>
                    </a:p>
                  </a:txBody>
                  <a:tcPr marT="91425" marB="91425" marR="91425" marL="91425">
                    <a:lnB cap="flat" cmpd="sng" w="9525">
                      <a:solidFill>
                        <a:srgbClr val="9E9E9E"/>
                      </a:solidFill>
                      <a:prstDash val="solid"/>
                      <a:round/>
                      <a:headEnd len="sm" w="sm" type="none"/>
                      <a:tailEnd len="sm" w="sm" type="none"/>
                    </a:lnB>
                  </a:tcPr>
                </a:tc>
              </a:tr>
              <a:tr h="402975">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rPr lang="en" sz="1200">
                          <a:latin typeface="Inter"/>
                          <a:ea typeface="Inter"/>
                          <a:cs typeface="Inter"/>
                          <a:sym typeface="Inter"/>
                        </a:rPr>
                        <a:t>Native American tribes agreed to move peacefully during Indian Removal.</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26675">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rPr lang="en" sz="1200">
                          <a:latin typeface="Inter"/>
                          <a:ea typeface="Inter"/>
                          <a:cs typeface="Inter"/>
                          <a:sym typeface="Inter"/>
                        </a:rPr>
                        <a:t>The Trail of Tears only affected the Cherokee tribe.</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33350">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rPr lang="en" sz="1200">
                          <a:latin typeface="Inter"/>
                          <a:ea typeface="Inter"/>
                          <a:cs typeface="Inter"/>
                          <a:sym typeface="Inter"/>
                        </a:rPr>
                        <a:t>Thousands of Native Americans died from </a:t>
                      </a:r>
                      <a:r>
                        <a:rPr lang="en" sz="1200">
                          <a:latin typeface="Inter"/>
                          <a:ea typeface="Inter"/>
                          <a:cs typeface="Inter"/>
                          <a:sym typeface="Inter"/>
                        </a:rPr>
                        <a:t>disease</a:t>
                      </a:r>
                      <a:r>
                        <a:rPr lang="en" sz="1200">
                          <a:latin typeface="Inter"/>
                          <a:ea typeface="Inter"/>
                          <a:cs typeface="Inter"/>
                          <a:sym typeface="Inter"/>
                        </a:rPr>
                        <a:t>, hunger, and cold on the march.</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33350">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rPr lang="en" sz="1200">
                          <a:latin typeface="Inter"/>
                          <a:ea typeface="Inter"/>
                          <a:cs typeface="Inter"/>
                          <a:sym typeface="Inter"/>
                        </a:rPr>
                        <a:t>The U.S. government gave Native Americans sovereignty in Indian Territory.</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426675">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rPr lang="en" sz="1200">
                          <a:solidFill>
                            <a:schemeClr val="dk1"/>
                          </a:solidFill>
                          <a:latin typeface="Inter"/>
                          <a:ea typeface="Inter"/>
                          <a:cs typeface="Inter"/>
                          <a:sym typeface="Inter"/>
                        </a:rPr>
                        <a:t>90% of Cherokee were literate prior to removal.</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r h="568900">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rPr lang="en" sz="1200">
                          <a:latin typeface="Inter"/>
                          <a:ea typeface="Inter"/>
                          <a:cs typeface="Inter"/>
                          <a:sym typeface="Inter"/>
                        </a:rPr>
                        <a:t>The Cherokee Protest Petition stopped the U.S. government from enforcing removal.</a:t>
                      </a:r>
                      <a:endParaRPr sz="1200">
                        <a:latin typeface="Inter"/>
                        <a:ea typeface="Inter"/>
                        <a:cs typeface="Inter"/>
                        <a:sym typeface="Inte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c>
                  <a:txBody>
                    <a:bodyPr/>
                    <a:lstStyle/>
                    <a:p>
                      <a:pPr indent="0" lvl="0" marL="0" rtl="0" algn="l">
                        <a:spcBef>
                          <a:spcPts val="0"/>
                        </a:spcBef>
                        <a:spcAft>
                          <a:spcPts val="0"/>
                        </a:spcAft>
                        <a:buNone/>
                      </a:pPr>
                      <a:r>
                        <a:t/>
                      </a:r>
                      <a:endParaRPr/>
                    </a:p>
                  </a:txBody>
                  <a:tcPr marT="91425" marB="91425" marR="91425" marL="91425">
                    <a:lnL cap="flat" cmpd="sng" w="9525">
                      <a:solidFill>
                        <a:srgbClr val="9E9E9E"/>
                      </a:solidFill>
                      <a:prstDash val="solid"/>
                      <a:round/>
                      <a:headEnd len="sm" w="sm" type="none"/>
                      <a:tailEnd len="sm" w="sm" type="none"/>
                    </a:lnL>
                    <a:lnR cap="flat" cmpd="sng" w="9525">
                      <a:solidFill>
                        <a:srgbClr val="9E9E9E"/>
                      </a:solidFill>
                      <a:prstDash val="solid"/>
                      <a:round/>
                      <a:headEnd len="sm" w="sm" type="none"/>
                      <a:tailEnd len="sm" w="sm" type="none"/>
                    </a:lnR>
                    <a:lnT cap="flat" cmpd="sng" w="9525">
                      <a:solidFill>
                        <a:srgbClr val="9E9E9E"/>
                      </a:solidFill>
                      <a:prstDash val="solid"/>
                      <a:round/>
                      <a:headEnd len="sm" w="sm" type="none"/>
                      <a:tailEnd len="sm" w="sm" type="none"/>
                    </a:lnT>
                    <a:lnB cap="flat" cmpd="sng" w="9525">
                      <a:solidFill>
                        <a:srgbClr val="9E9E9E"/>
                      </a:solidFill>
                      <a:prstDash val="solid"/>
                      <a:round/>
                      <a:headEnd len="sm" w="sm" type="none"/>
                      <a:tailEnd len="sm" w="sm" type="none"/>
                    </a:lnB>
                  </a:tcPr>
                </a:tc>
              </a:tr>
            </a:tbl>
          </a:graphicData>
        </a:graphic>
      </p:graphicFrame>
      <p:sp>
        <p:nvSpPr>
          <p:cNvPr id="153" name="Google Shape;153;p28"/>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