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embeddedFontLst>
    <p:embeddedFont>
      <p:font typeface="Inter"/>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fntdata"/><Relationship Id="rId11" Type="http://schemas.openxmlformats.org/officeDocument/2006/relationships/slide" Target="slides/slide6.xml"/><Relationship Id="rId22" Type="http://schemas.openxmlformats.org/officeDocument/2006/relationships/font" Target="fonts/Inter-boldItalic.fntdata"/><Relationship Id="rId10" Type="http://schemas.openxmlformats.org/officeDocument/2006/relationships/slide" Target="slides/slide5.xml"/><Relationship Id="rId21" Type="http://schemas.openxmlformats.org/officeDocument/2006/relationships/font" Target="fonts/Inter-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Inter-regular.fnt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2d027e9c8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2d027e9c8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36ed511a72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36ed511a72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2d027e9c8b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32d027e9c8b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2d027e9c8b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2d027e9c8b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2d027e9c8b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32d027e9c8b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2d027e9c8b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2d027e9c8b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32d027e9c8b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32d027e9c8b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2d027e9c8b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2d027e9c8b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2d027e9c8b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32d027e9c8b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2d027e9c8b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2d027e9c8b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2d027e9c8b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2d027e9c8b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36ed511a7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36ed511a7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36ed511a72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36ed511a72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slide" Target="/ppt/slides/slide2.xml"/><Relationship Id="rId5" Type="http://schemas.openxmlformats.org/officeDocument/2006/relationships/slide" Target="/ppt/slides/slide5.xml"/><Relationship Id="rId6" Type="http://schemas.openxmlformats.org/officeDocument/2006/relationships/slide" Target="/ppt/slides/slide8.xml"/><Relationship Id="rId7" Type="http://schemas.openxmlformats.org/officeDocument/2006/relationships/slide" Target="/ppt/slides/slide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19.jpg"/><Relationship Id="rId4" Type="http://schemas.openxmlformats.org/officeDocument/2006/relationships/slide" Target="/ppt/slides/slide8.xml"/><Relationship Id="rId5" Type="http://schemas.openxmlformats.org/officeDocument/2006/relationships/image" Target="../media/image13.png"/><Relationship Id="rId6"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2.jpg"/><Relationship Id="rId4" Type="http://schemas.openxmlformats.org/officeDocument/2006/relationships/slide" Target="/ppt/slides/slide13.xml"/><Relationship Id="rId5" Type="http://schemas.openxmlformats.org/officeDocument/2006/relationships/slide" Target="/ppt/slides/slide12.xml"/><Relationship Id="rId6" Type="http://schemas.openxmlformats.org/officeDocument/2006/relationships/slide" Target="/ppt/slides/slide1.xml"/><Relationship Id="rId7" Type="http://schemas.openxmlformats.org/officeDocument/2006/relationships/image" Target="../media/image14.png"/><Relationship Id="rId8"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9.jpg"/><Relationship Id="rId4" Type="http://schemas.openxmlformats.org/officeDocument/2006/relationships/slide" Target="/ppt/slides/slide11.xml"/><Relationship Id="rId5" Type="http://schemas.openxmlformats.org/officeDocument/2006/relationships/image" Target="../media/image14.png"/><Relationship Id="rId6"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9.jpg"/><Relationship Id="rId4" Type="http://schemas.openxmlformats.org/officeDocument/2006/relationships/slide" Target="/ppt/slides/slide11.xml"/><Relationship Id="rId5" Type="http://schemas.openxmlformats.org/officeDocument/2006/relationships/image" Target="../media/image15.png"/><Relationship Id="rId6"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slide" Target="/ppt/slides/slide4.xml"/><Relationship Id="rId5" Type="http://schemas.openxmlformats.org/officeDocument/2006/relationships/slide" Target="/ppt/slides/slide3.xml"/><Relationship Id="rId6" Type="http://schemas.openxmlformats.org/officeDocument/2006/relationships/slide" Target="/ppt/slides/slide1.xml"/><Relationship Id="rId7" Type="http://schemas.openxmlformats.org/officeDocument/2006/relationships/image" Target="../media/image7.png"/><Relationship Id="rId8"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9.jpg"/><Relationship Id="rId4" Type="http://schemas.openxmlformats.org/officeDocument/2006/relationships/slide" Target="/ppt/slides/slide2.xml"/><Relationship Id="rId5" Type="http://schemas.openxmlformats.org/officeDocument/2006/relationships/image" Target="../media/image5.png"/><Relationship Id="rId6"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9.jpg"/><Relationship Id="rId4" Type="http://schemas.openxmlformats.org/officeDocument/2006/relationships/slide" Target="/ppt/slides/slide2.xml"/><Relationship Id="rId5" Type="http://schemas.openxmlformats.org/officeDocument/2006/relationships/image" Target="../media/image7.png"/><Relationship Id="rId6"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2.jpg"/><Relationship Id="rId4" Type="http://schemas.openxmlformats.org/officeDocument/2006/relationships/slide" Target="/ppt/slides/slide7.xml"/><Relationship Id="rId5" Type="http://schemas.openxmlformats.org/officeDocument/2006/relationships/slide" Target="/ppt/slides/slide6.xml"/><Relationship Id="rId6" Type="http://schemas.openxmlformats.org/officeDocument/2006/relationships/slide" Target="/ppt/slides/slide1.xml"/><Relationship Id="rId7" Type="http://schemas.openxmlformats.org/officeDocument/2006/relationships/image" Target="../media/image9.png"/><Relationship Id="rId8"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9.jpg"/><Relationship Id="rId4" Type="http://schemas.openxmlformats.org/officeDocument/2006/relationships/slide" Target="/ppt/slides/slide5.xml"/><Relationship Id="rId5" Type="http://schemas.openxmlformats.org/officeDocument/2006/relationships/image" Target="../media/image11.png"/><Relationship Id="rId6"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9.jpg"/><Relationship Id="rId4" Type="http://schemas.openxmlformats.org/officeDocument/2006/relationships/slide" Target="/ppt/slides/slide5.xml"/><Relationship Id="rId5" Type="http://schemas.openxmlformats.org/officeDocument/2006/relationships/image" Target="../media/image10.png"/><Relationship Id="rId6"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2.jpg"/><Relationship Id="rId4" Type="http://schemas.openxmlformats.org/officeDocument/2006/relationships/slide" Target="/ppt/slides/slide10.xml"/><Relationship Id="rId5" Type="http://schemas.openxmlformats.org/officeDocument/2006/relationships/slide" Target="/ppt/slides/slide9.xml"/><Relationship Id="rId6" Type="http://schemas.openxmlformats.org/officeDocument/2006/relationships/image" Target="../media/image13.png"/><Relationship Id="rId7"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19.jpg"/><Relationship Id="rId4" Type="http://schemas.openxmlformats.org/officeDocument/2006/relationships/slide" Target="/ppt/slides/slide8.xml"/><Relationship Id="rId5" Type="http://schemas.openxmlformats.org/officeDocument/2006/relationships/image" Target="../media/image21.png"/><Relationship Id="rId6"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3" name="Shape 53"/>
        <p:cNvGrpSpPr/>
        <p:nvPr/>
      </p:nvGrpSpPr>
      <p:grpSpPr>
        <a:xfrm>
          <a:off x="0" y="0"/>
          <a:ext cx="0" cy="0"/>
          <a:chOff x="0" y="0"/>
          <a:chExt cx="0" cy="0"/>
        </a:xfrm>
      </p:grpSpPr>
      <p:sp>
        <p:nvSpPr>
          <p:cNvPr id="54" name="Google Shape;54;p13">
            <a:hlinkClick action="ppaction://hlinksldjump" r:id="rId4"/>
          </p:cNvPr>
          <p:cNvSpPr/>
          <p:nvPr/>
        </p:nvSpPr>
        <p:spPr>
          <a:xfrm>
            <a:off x="1807550" y="1321500"/>
            <a:ext cx="634800" cy="1995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3">
            <a:hlinkClick action="ppaction://hlinksldjump" r:id="rId5"/>
          </p:cNvPr>
          <p:cNvSpPr/>
          <p:nvPr/>
        </p:nvSpPr>
        <p:spPr>
          <a:xfrm>
            <a:off x="3018725" y="1489925"/>
            <a:ext cx="453600" cy="1334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13">
            <a:hlinkClick action="ppaction://hlinksldjump" r:id="rId6"/>
          </p:cNvPr>
          <p:cNvSpPr/>
          <p:nvPr/>
        </p:nvSpPr>
        <p:spPr>
          <a:xfrm>
            <a:off x="5629350" y="1489925"/>
            <a:ext cx="453600" cy="1334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3">
            <a:hlinkClick action="ppaction://hlinksldjump" r:id="rId7"/>
          </p:cNvPr>
          <p:cNvSpPr/>
          <p:nvPr/>
        </p:nvSpPr>
        <p:spPr>
          <a:xfrm>
            <a:off x="6617375" y="1321500"/>
            <a:ext cx="634800" cy="1995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3"/>
          <p:cNvSpPr txBox="1"/>
          <p:nvPr/>
        </p:nvSpPr>
        <p:spPr>
          <a:xfrm>
            <a:off x="3183750" y="201300"/>
            <a:ext cx="2737200" cy="406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latin typeface="Inter"/>
                <a:ea typeface="Inter"/>
                <a:cs typeface="Inter"/>
                <a:sym typeface="Inter"/>
              </a:rPr>
              <a:t>Write Name of Your Museum Here</a:t>
            </a:r>
            <a:endParaRPr b="1" sz="1800">
              <a:latin typeface="Inter"/>
              <a:ea typeface="Inter"/>
              <a:cs typeface="Inter"/>
              <a:sym typeface="Inter"/>
            </a:endParaRPr>
          </a:p>
        </p:txBody>
      </p:sp>
      <p:sp>
        <p:nvSpPr>
          <p:cNvPr id="59" name="Google Shape;59;p13"/>
          <p:cNvSpPr/>
          <p:nvPr/>
        </p:nvSpPr>
        <p:spPr>
          <a:xfrm>
            <a:off x="4176225" y="1811750"/>
            <a:ext cx="743100" cy="645000"/>
          </a:xfrm>
          <a:prstGeom prst="rect">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13">
            <a:hlinkClick/>
          </p:cNvPr>
          <p:cNvSpPr txBox="1"/>
          <p:nvPr/>
        </p:nvSpPr>
        <p:spPr>
          <a:xfrm rot="5400000">
            <a:off x="5434675" y="2356400"/>
            <a:ext cx="715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highlight>
                  <a:srgbClr val="B7B7B7"/>
                </a:highlight>
              </a:rPr>
              <a:t>THREE </a:t>
            </a:r>
            <a:endParaRPr b="1" sz="1200">
              <a:highlight>
                <a:srgbClr val="B7B7B7"/>
              </a:highlight>
            </a:endParaRPr>
          </a:p>
        </p:txBody>
      </p:sp>
      <p:sp>
        <p:nvSpPr>
          <p:cNvPr id="61" name="Google Shape;61;p13">
            <a:hlinkClick/>
          </p:cNvPr>
          <p:cNvSpPr txBox="1"/>
          <p:nvPr/>
        </p:nvSpPr>
        <p:spPr>
          <a:xfrm rot="5400000">
            <a:off x="6334325" y="2723749"/>
            <a:ext cx="916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highlight>
                  <a:srgbClr val="B7B7B7"/>
                </a:highlight>
              </a:rPr>
              <a:t>FOUR</a:t>
            </a:r>
            <a:endParaRPr b="1" sz="1800">
              <a:highlight>
                <a:srgbClr val="B7B7B7"/>
              </a:highlight>
            </a:endParaRPr>
          </a:p>
        </p:txBody>
      </p:sp>
      <p:sp>
        <p:nvSpPr>
          <p:cNvPr id="62" name="Google Shape;62;p13"/>
          <p:cNvSpPr txBox="1"/>
          <p:nvPr/>
        </p:nvSpPr>
        <p:spPr>
          <a:xfrm>
            <a:off x="2082750" y="4073900"/>
            <a:ext cx="4978500" cy="770700"/>
          </a:xfrm>
          <a:prstGeom prst="rect">
            <a:avLst/>
          </a:prstGeom>
          <a:solidFill>
            <a:schemeClr val="lt2"/>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Museum Theme: Role of Women</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0" lvl="0" marL="0" rtl="0" algn="l">
              <a:spcBef>
                <a:spcPts val="0"/>
              </a:spcBef>
              <a:spcAft>
                <a:spcPts val="0"/>
              </a:spcAft>
              <a:buNone/>
            </a:pPr>
            <a:r>
              <a:rPr lang="en" sz="1200">
                <a:solidFill>
                  <a:schemeClr val="dk2"/>
                </a:solidFill>
                <a:latin typeface="Inter"/>
                <a:ea typeface="Inter"/>
                <a:cs typeface="Inter"/>
                <a:sym typeface="Inter"/>
              </a:rPr>
              <a:t>Name(s): Exemplar						Class:</a:t>
            </a:r>
            <a:endParaRPr sz="1200">
              <a:solidFill>
                <a:schemeClr val="dk2"/>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7" name="Shape 177"/>
        <p:cNvGrpSpPr/>
        <p:nvPr/>
      </p:nvGrpSpPr>
      <p:grpSpPr>
        <a:xfrm>
          <a:off x="0" y="0"/>
          <a:ext cx="0" cy="0"/>
          <a:chOff x="0" y="0"/>
          <a:chExt cx="0" cy="0"/>
        </a:xfrm>
      </p:grpSpPr>
      <p:sp>
        <p:nvSpPr>
          <p:cNvPr id="178" name="Google Shape;178;p22"/>
          <p:cNvSpPr txBox="1"/>
          <p:nvPr/>
        </p:nvSpPr>
        <p:spPr>
          <a:xfrm>
            <a:off x="120400" y="188750"/>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Women in Combat &amp; Resistance</a:t>
            </a:r>
            <a:endParaRPr sz="2000">
              <a:solidFill>
                <a:schemeClr val="lt2"/>
              </a:solidFill>
              <a:latin typeface="Inter"/>
              <a:ea typeface="Inter"/>
              <a:cs typeface="Inter"/>
              <a:sym typeface="Inter"/>
            </a:endParaRPr>
          </a:p>
        </p:txBody>
      </p:sp>
      <p:sp>
        <p:nvSpPr>
          <p:cNvPr id="179" name="Google Shape;179;p22"/>
          <p:cNvSpPr txBox="1"/>
          <p:nvPr/>
        </p:nvSpPr>
        <p:spPr>
          <a:xfrm>
            <a:off x="120400" y="681250"/>
            <a:ext cx="3798300" cy="145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Inter"/>
                <a:ea typeface="Inter"/>
                <a:cs typeface="Inter"/>
                <a:sym typeface="Inter"/>
              </a:rPr>
              <a:t>While most combat roles were reserved for men, many women directly participated in World War II as soldiers, spies, and resistance fighters. In the Soviet Union, over 800,000 women served in the Red Army, with snipers like Lyudmila Pavlichenko killing hundreds of enemy soldiers. Women played a key role in resistance movements, including Nancy Wake in the French Resistance, who helped smuggle messages and sabotage Nazi operations. In Poland, the Home Army recruited women as couriers and combatants during the Warsaw Uprising.</a:t>
            </a:r>
            <a:endParaRPr sz="1000">
              <a:solidFill>
                <a:schemeClr val="lt2"/>
              </a:solidFill>
              <a:latin typeface="Inter"/>
              <a:ea typeface="Inter"/>
              <a:cs typeface="Inter"/>
              <a:sym typeface="Inter"/>
            </a:endParaRPr>
          </a:p>
        </p:txBody>
      </p:sp>
      <p:sp>
        <p:nvSpPr>
          <p:cNvPr id="180" name="Google Shape;180;p22"/>
          <p:cNvSpPr txBox="1"/>
          <p:nvPr/>
        </p:nvSpPr>
        <p:spPr>
          <a:xfrm>
            <a:off x="6834400" y="1072575"/>
            <a:ext cx="20370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700">
                <a:solidFill>
                  <a:schemeClr val="lt2"/>
                </a:solidFill>
                <a:latin typeface="Inter"/>
                <a:ea typeface="Inter"/>
                <a:cs typeface="Inter"/>
                <a:sym typeface="Inter"/>
              </a:rPr>
              <a:t>"I am not afraid of anything. I am young, and I want to fight for my country." – </a:t>
            </a:r>
            <a:r>
              <a:rPr b="1" lang="en" sz="1700">
                <a:solidFill>
                  <a:schemeClr val="lt2"/>
                </a:solidFill>
                <a:latin typeface="Inter"/>
                <a:ea typeface="Inter"/>
                <a:cs typeface="Inter"/>
                <a:sym typeface="Inter"/>
              </a:rPr>
              <a:t>Lyudmila Pavlichenko, Soviet sniper, World War II</a:t>
            </a:r>
            <a:endParaRPr sz="1800">
              <a:solidFill>
                <a:schemeClr val="lt2"/>
              </a:solidFill>
              <a:latin typeface="Inter"/>
              <a:ea typeface="Inter"/>
              <a:cs typeface="Inter"/>
              <a:sym typeface="Inter"/>
            </a:endParaRPr>
          </a:p>
        </p:txBody>
      </p:sp>
      <p:sp>
        <p:nvSpPr>
          <p:cNvPr id="181" name="Google Shape;181;p22"/>
          <p:cNvSpPr txBox="1"/>
          <p:nvPr/>
        </p:nvSpPr>
        <p:spPr>
          <a:xfrm>
            <a:off x="3782900" y="3657075"/>
            <a:ext cx="26739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Inter"/>
                <a:ea typeface="Inter"/>
                <a:cs typeface="Inter"/>
                <a:sym typeface="Inter"/>
              </a:rPr>
              <a:t>Captions for the two images</a:t>
            </a:r>
            <a:endParaRPr sz="1000">
              <a:solidFill>
                <a:schemeClr val="lt2"/>
              </a:solidFill>
              <a:latin typeface="Inter"/>
              <a:ea typeface="Inter"/>
              <a:cs typeface="Inter"/>
              <a:sym typeface="Inter"/>
            </a:endParaRPr>
          </a:p>
        </p:txBody>
      </p:sp>
      <p:sp>
        <p:nvSpPr>
          <p:cNvPr id="182" name="Google Shape;182;p22">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3" name="Google Shape;183;p22"/>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4</a:t>
            </a:r>
            <a:endParaRPr b="1" sz="1300">
              <a:solidFill>
                <a:schemeClr val="dk1"/>
              </a:solidFill>
              <a:latin typeface="Inter"/>
              <a:ea typeface="Inter"/>
              <a:cs typeface="Inter"/>
              <a:sym typeface="Inter"/>
            </a:endParaRPr>
          </a:p>
        </p:txBody>
      </p:sp>
      <p:pic>
        <p:nvPicPr>
          <p:cNvPr id="184" name="Google Shape;184;p22"/>
          <p:cNvPicPr preferRelativeResize="0"/>
          <p:nvPr/>
        </p:nvPicPr>
        <p:blipFill>
          <a:blip r:embed="rId5">
            <a:alphaModFix/>
          </a:blip>
          <a:stretch>
            <a:fillRect/>
          </a:stretch>
        </p:blipFill>
        <p:spPr>
          <a:xfrm>
            <a:off x="4075000" y="836127"/>
            <a:ext cx="1968500" cy="2559049"/>
          </a:xfrm>
          <a:prstGeom prst="rect">
            <a:avLst/>
          </a:prstGeom>
          <a:noFill/>
          <a:ln>
            <a:noFill/>
          </a:ln>
        </p:spPr>
      </p:pic>
      <p:pic>
        <p:nvPicPr>
          <p:cNvPr id="185" name="Google Shape;185;p22"/>
          <p:cNvPicPr preferRelativeResize="0"/>
          <p:nvPr/>
        </p:nvPicPr>
        <p:blipFill>
          <a:blip r:embed="rId6">
            <a:alphaModFix/>
          </a:blip>
          <a:stretch>
            <a:fillRect/>
          </a:stretch>
        </p:blipFill>
        <p:spPr>
          <a:xfrm>
            <a:off x="825812" y="2548050"/>
            <a:ext cx="2327982" cy="1455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9" name="Shape 189"/>
        <p:cNvGrpSpPr/>
        <p:nvPr/>
      </p:nvGrpSpPr>
      <p:grpSpPr>
        <a:xfrm>
          <a:off x="0" y="0"/>
          <a:ext cx="0" cy="0"/>
          <a:chOff x="0" y="0"/>
          <a:chExt cx="0" cy="0"/>
        </a:xfrm>
      </p:grpSpPr>
      <p:sp>
        <p:nvSpPr>
          <p:cNvPr id="190" name="Google Shape;190;p23">
            <a:hlinkClick action="ppaction://hlinksldjump" r:id="rId4"/>
          </p:cNvPr>
          <p:cNvSpPr/>
          <p:nvPr/>
        </p:nvSpPr>
        <p:spPr>
          <a:xfrm>
            <a:off x="6787225" y="416825"/>
            <a:ext cx="2123400" cy="2807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1" name="Google Shape;191;p23">
            <a:hlinkClick action="ppaction://hlinksldjump" r:id="rId5"/>
          </p:cNvPr>
          <p:cNvSpPr/>
          <p:nvPr/>
        </p:nvSpPr>
        <p:spPr>
          <a:xfrm>
            <a:off x="3476200" y="1274075"/>
            <a:ext cx="3059400" cy="1643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23"/>
          <p:cNvSpPr txBox="1"/>
          <p:nvPr/>
        </p:nvSpPr>
        <p:spPr>
          <a:xfrm>
            <a:off x="951625" y="416825"/>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WOMEN &amp; THE HOLOCAUST</a:t>
            </a:r>
            <a:endParaRPr sz="2000">
              <a:solidFill>
                <a:schemeClr val="lt2"/>
              </a:solidFill>
              <a:latin typeface="Inter"/>
              <a:ea typeface="Inter"/>
              <a:cs typeface="Inter"/>
              <a:sym typeface="Inter"/>
            </a:endParaRPr>
          </a:p>
        </p:txBody>
      </p:sp>
      <p:sp>
        <p:nvSpPr>
          <p:cNvPr id="193" name="Google Shape;193;p23"/>
          <p:cNvSpPr txBox="1"/>
          <p:nvPr/>
        </p:nvSpPr>
        <p:spPr>
          <a:xfrm>
            <a:off x="432550" y="1659450"/>
            <a:ext cx="2280900" cy="116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lt2"/>
                </a:solidFill>
                <a:latin typeface="Inter"/>
                <a:ea typeface="Inter"/>
                <a:cs typeface="Inter"/>
                <a:sym typeface="Inter"/>
              </a:rPr>
              <a:t>How do societal expectations of women influence how we view female resistors and perpetrators of the Holocaust?</a:t>
            </a:r>
            <a:endParaRPr sz="1300">
              <a:solidFill>
                <a:schemeClr val="lt2"/>
              </a:solidFill>
              <a:latin typeface="Inter"/>
              <a:ea typeface="Inter"/>
              <a:cs typeface="Inter"/>
              <a:sym typeface="Inter"/>
            </a:endParaRPr>
          </a:p>
        </p:txBody>
      </p:sp>
      <p:sp>
        <p:nvSpPr>
          <p:cNvPr id="194" name="Google Shape;194;p23"/>
          <p:cNvSpPr txBox="1"/>
          <p:nvPr/>
        </p:nvSpPr>
        <p:spPr>
          <a:xfrm>
            <a:off x="3806500" y="1525750"/>
            <a:ext cx="24537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 related to panel 1</a:t>
            </a:r>
            <a:endParaRPr sz="1200">
              <a:solidFill>
                <a:schemeClr val="dk1"/>
              </a:solidFill>
              <a:latin typeface="Inter"/>
              <a:ea typeface="Inter"/>
              <a:cs typeface="Inter"/>
              <a:sym typeface="Inter"/>
            </a:endParaRPr>
          </a:p>
        </p:txBody>
      </p:sp>
      <p:sp>
        <p:nvSpPr>
          <p:cNvPr id="195" name="Google Shape;195;p23"/>
          <p:cNvSpPr txBox="1"/>
          <p:nvPr/>
        </p:nvSpPr>
        <p:spPr>
          <a:xfrm>
            <a:off x="3806500" y="2556600"/>
            <a:ext cx="24537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Women &amp; Resistance</a:t>
            </a:r>
            <a:endParaRPr sz="1200">
              <a:solidFill>
                <a:schemeClr val="dk1"/>
              </a:solidFill>
              <a:latin typeface="Inter"/>
              <a:ea typeface="Inter"/>
              <a:cs typeface="Inter"/>
              <a:sym typeface="Inter"/>
            </a:endParaRPr>
          </a:p>
        </p:txBody>
      </p:sp>
      <p:sp>
        <p:nvSpPr>
          <p:cNvPr id="196" name="Google Shape;196;p23"/>
          <p:cNvSpPr txBox="1"/>
          <p:nvPr/>
        </p:nvSpPr>
        <p:spPr>
          <a:xfrm>
            <a:off x="6834400" y="1072575"/>
            <a:ext cx="20370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 related to panel 2</a:t>
            </a:r>
            <a:endParaRPr sz="1200">
              <a:solidFill>
                <a:schemeClr val="dk1"/>
              </a:solidFill>
              <a:latin typeface="Inter"/>
              <a:ea typeface="Inter"/>
              <a:cs typeface="Inter"/>
              <a:sym typeface="Inter"/>
            </a:endParaRPr>
          </a:p>
        </p:txBody>
      </p:sp>
      <p:sp>
        <p:nvSpPr>
          <p:cNvPr id="197" name="Google Shape;197;p23"/>
          <p:cNvSpPr txBox="1"/>
          <p:nvPr/>
        </p:nvSpPr>
        <p:spPr>
          <a:xfrm>
            <a:off x="6834400" y="2684875"/>
            <a:ext cx="20370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Female Perpetrators</a:t>
            </a:r>
            <a:endParaRPr sz="1200">
              <a:solidFill>
                <a:schemeClr val="dk1"/>
              </a:solidFill>
              <a:latin typeface="Inter"/>
              <a:ea typeface="Inter"/>
              <a:cs typeface="Inter"/>
              <a:sym typeface="Inter"/>
            </a:endParaRPr>
          </a:p>
        </p:txBody>
      </p:sp>
      <p:sp>
        <p:nvSpPr>
          <p:cNvPr id="198" name="Google Shape;198;p23">
            <a:hlinkClick action="ppaction://hlinksldjump" r:id="rId6"/>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9" name="Google Shape;199;p23"/>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Museum</a:t>
            </a:r>
            <a:endParaRPr b="1" sz="1300">
              <a:solidFill>
                <a:schemeClr val="dk1"/>
              </a:solidFill>
              <a:latin typeface="Inter"/>
              <a:ea typeface="Inter"/>
              <a:cs typeface="Inter"/>
              <a:sym typeface="Inter"/>
            </a:endParaRPr>
          </a:p>
        </p:txBody>
      </p:sp>
      <p:pic>
        <p:nvPicPr>
          <p:cNvPr id="200" name="Google Shape;200;p23"/>
          <p:cNvPicPr preferRelativeResize="0"/>
          <p:nvPr/>
        </p:nvPicPr>
        <p:blipFill>
          <a:blip r:embed="rId7">
            <a:alphaModFix/>
          </a:blip>
          <a:stretch>
            <a:fillRect/>
          </a:stretch>
        </p:blipFill>
        <p:spPr>
          <a:xfrm>
            <a:off x="4004402" y="1292750"/>
            <a:ext cx="1901850" cy="1279000"/>
          </a:xfrm>
          <a:prstGeom prst="rect">
            <a:avLst/>
          </a:prstGeom>
          <a:noFill/>
          <a:ln>
            <a:noFill/>
          </a:ln>
        </p:spPr>
      </p:pic>
      <p:pic>
        <p:nvPicPr>
          <p:cNvPr id="201" name="Google Shape;201;p23"/>
          <p:cNvPicPr preferRelativeResize="0"/>
          <p:nvPr/>
        </p:nvPicPr>
        <p:blipFill>
          <a:blip r:embed="rId8">
            <a:alphaModFix/>
          </a:blip>
          <a:stretch>
            <a:fillRect/>
          </a:stretch>
        </p:blipFill>
        <p:spPr>
          <a:xfrm>
            <a:off x="7028838" y="416824"/>
            <a:ext cx="1648125" cy="23073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05" name="Shape 205"/>
        <p:cNvGrpSpPr/>
        <p:nvPr/>
      </p:nvGrpSpPr>
      <p:grpSpPr>
        <a:xfrm>
          <a:off x="0" y="0"/>
          <a:ext cx="0" cy="0"/>
          <a:chOff x="0" y="0"/>
          <a:chExt cx="0" cy="0"/>
        </a:xfrm>
      </p:grpSpPr>
      <p:sp>
        <p:nvSpPr>
          <p:cNvPr id="206" name="Google Shape;206;p24"/>
          <p:cNvSpPr txBox="1"/>
          <p:nvPr/>
        </p:nvSpPr>
        <p:spPr>
          <a:xfrm>
            <a:off x="120400" y="188750"/>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WOMEN &amp; RESISTANCE</a:t>
            </a:r>
            <a:endParaRPr sz="2000">
              <a:solidFill>
                <a:schemeClr val="lt2"/>
              </a:solidFill>
              <a:latin typeface="Inter"/>
              <a:ea typeface="Inter"/>
              <a:cs typeface="Inter"/>
              <a:sym typeface="Inter"/>
            </a:endParaRPr>
          </a:p>
        </p:txBody>
      </p:sp>
      <p:sp>
        <p:nvSpPr>
          <p:cNvPr id="207" name="Google Shape;207;p24"/>
          <p:cNvSpPr txBox="1"/>
          <p:nvPr/>
        </p:nvSpPr>
        <p:spPr>
          <a:xfrm>
            <a:off x="173000" y="833650"/>
            <a:ext cx="3633600" cy="145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lt2"/>
                </a:solidFill>
                <a:latin typeface="Inter"/>
                <a:ea typeface="Inter"/>
                <a:cs typeface="Inter"/>
                <a:sym typeface="Inter"/>
              </a:rPr>
              <a:t>Women played a pivotal role in resisting the Nazis, both in Germany and in conquered territories. As a result of social stereotypes of women, women tended to be able to move around more openly without raising suspicion. Many women played on these societal expectations; women carried weapons, radios, and messages for the resistance in baby carriages or fake pregnancy pouches, and women such as the Oversteegen sisters seduced Nazis to lure them to their deaths. Others found ways to help save and hide Jewish victims of the Holocaust, including Irena Sendler, who smuggled hundreds of Jewish </a:t>
            </a:r>
            <a:r>
              <a:rPr lang="en" sz="800">
                <a:solidFill>
                  <a:schemeClr val="lt2"/>
                </a:solidFill>
                <a:latin typeface="Inter"/>
                <a:ea typeface="Inter"/>
                <a:cs typeface="Inter"/>
                <a:sym typeface="Inter"/>
              </a:rPr>
              <a:t>children</a:t>
            </a:r>
            <a:r>
              <a:rPr lang="en" sz="800">
                <a:solidFill>
                  <a:schemeClr val="lt2"/>
                </a:solidFill>
                <a:latin typeface="Inter"/>
                <a:ea typeface="Inter"/>
                <a:cs typeface="Inter"/>
                <a:sym typeface="Inter"/>
              </a:rPr>
              <a:t> out of the Warsaw Ghetto.</a:t>
            </a:r>
            <a:endParaRPr sz="800">
              <a:solidFill>
                <a:schemeClr val="lt2"/>
              </a:solidFill>
              <a:latin typeface="Inter"/>
              <a:ea typeface="Inter"/>
              <a:cs typeface="Inter"/>
              <a:sym typeface="Inter"/>
            </a:endParaRPr>
          </a:p>
        </p:txBody>
      </p:sp>
      <p:sp>
        <p:nvSpPr>
          <p:cNvPr id="208" name="Google Shape;208;p24"/>
          <p:cNvSpPr txBox="1"/>
          <p:nvPr/>
        </p:nvSpPr>
        <p:spPr>
          <a:xfrm>
            <a:off x="3979300" y="1525750"/>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209" name="Google Shape;209;p24"/>
          <p:cNvSpPr txBox="1"/>
          <p:nvPr/>
        </p:nvSpPr>
        <p:spPr>
          <a:xfrm>
            <a:off x="6834400" y="1072575"/>
            <a:ext cx="20370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lt2"/>
                </a:solidFill>
                <a:latin typeface="Inter"/>
                <a:ea typeface="Inter"/>
                <a:cs typeface="Inter"/>
                <a:sym typeface="Inter"/>
              </a:rPr>
              <a:t>I didn’t shoot him—one of the men did. I had to keep an eye on my sister and keep a lookout from a vantage point in the woods to see if no one was coming. Truus had met him in an expensive bar, seduced him, and then took him for a walk in the woods. She was like: “Want to go for a stroll?” And of course, he wanted to. Then they ran into someone—which was made to seem a coincidence, but he was one of ours—and that friend said to Truus: “Girl, you know you’re not supposed to be here.” They apologized, turned around, and walked away. And then shots were fired, so that man never knew what hit him. They had already dug the hole, but we weren’t allowed to be there for that part.</a:t>
            </a:r>
            <a:endParaRPr sz="800">
              <a:solidFill>
                <a:schemeClr val="lt2"/>
              </a:solidFill>
              <a:latin typeface="Inter"/>
              <a:ea typeface="Inter"/>
              <a:cs typeface="Inter"/>
              <a:sym typeface="Inter"/>
            </a:endParaRPr>
          </a:p>
          <a:p>
            <a:pPr indent="0" lvl="0" marL="0" rtl="0" algn="l">
              <a:spcBef>
                <a:spcPts val="0"/>
              </a:spcBef>
              <a:spcAft>
                <a:spcPts val="0"/>
              </a:spcAft>
              <a:buNone/>
            </a:pPr>
            <a:r>
              <a:rPr lang="en" sz="800">
                <a:solidFill>
                  <a:schemeClr val="lt2"/>
                </a:solidFill>
                <a:latin typeface="Inter"/>
                <a:ea typeface="Inter"/>
                <a:cs typeface="Inter"/>
                <a:sym typeface="Inter"/>
              </a:rPr>
              <a:t>-Freddie Oversteegen, part of the Dutch Resistance, discussing her and her sister’s role in seducing Nazis to lure them to their deaths.</a:t>
            </a:r>
            <a:endParaRPr sz="800">
              <a:solidFill>
                <a:schemeClr val="lt2"/>
              </a:solidFill>
              <a:latin typeface="Inter"/>
              <a:ea typeface="Inter"/>
              <a:cs typeface="Inter"/>
              <a:sym typeface="Inter"/>
            </a:endParaRPr>
          </a:p>
        </p:txBody>
      </p:sp>
      <p:sp>
        <p:nvSpPr>
          <p:cNvPr id="210" name="Google Shape;210;p24"/>
          <p:cNvSpPr txBox="1"/>
          <p:nvPr/>
        </p:nvSpPr>
        <p:spPr>
          <a:xfrm>
            <a:off x="922925" y="2975825"/>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211" name="Google Shape;211;p24"/>
          <p:cNvSpPr txBox="1"/>
          <p:nvPr/>
        </p:nvSpPr>
        <p:spPr>
          <a:xfrm>
            <a:off x="3782900" y="3504675"/>
            <a:ext cx="26739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lt2"/>
                </a:solidFill>
                <a:latin typeface="Inter"/>
                <a:ea typeface="Inter"/>
                <a:cs typeface="Inter"/>
                <a:sym typeface="Inter"/>
              </a:rPr>
              <a:t>Left: Simone Segouin, part of the French Resistance.</a:t>
            </a:r>
            <a:endParaRPr sz="900">
              <a:solidFill>
                <a:schemeClr val="lt2"/>
              </a:solidFill>
              <a:latin typeface="Inter"/>
              <a:ea typeface="Inter"/>
              <a:cs typeface="Inter"/>
              <a:sym typeface="Inter"/>
            </a:endParaRPr>
          </a:p>
          <a:p>
            <a:pPr indent="0" lvl="0" marL="0" rtl="0" algn="l">
              <a:spcBef>
                <a:spcPts val="0"/>
              </a:spcBef>
              <a:spcAft>
                <a:spcPts val="0"/>
              </a:spcAft>
              <a:buNone/>
            </a:pPr>
            <a:r>
              <a:rPr lang="en" sz="900">
                <a:solidFill>
                  <a:schemeClr val="lt2"/>
                </a:solidFill>
                <a:latin typeface="Inter"/>
                <a:ea typeface="Inter"/>
                <a:cs typeface="Inter"/>
                <a:sym typeface="Inter"/>
              </a:rPr>
              <a:t>Above: Irena Sendler, Polish woman who helped save children from the Warsaw Ghetto.</a:t>
            </a:r>
            <a:endParaRPr sz="900">
              <a:solidFill>
                <a:schemeClr val="lt2"/>
              </a:solidFill>
              <a:latin typeface="Inter"/>
              <a:ea typeface="Inter"/>
              <a:cs typeface="Inter"/>
              <a:sym typeface="Inter"/>
            </a:endParaRPr>
          </a:p>
        </p:txBody>
      </p:sp>
      <p:sp>
        <p:nvSpPr>
          <p:cNvPr id="212" name="Google Shape;212;p24">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3" name="Google Shape;213;p24"/>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3</a:t>
            </a:r>
            <a:endParaRPr b="1" sz="1300">
              <a:solidFill>
                <a:schemeClr val="dk1"/>
              </a:solidFill>
              <a:latin typeface="Inter"/>
              <a:ea typeface="Inter"/>
              <a:cs typeface="Inter"/>
              <a:sym typeface="Inter"/>
            </a:endParaRPr>
          </a:p>
        </p:txBody>
      </p:sp>
      <p:pic>
        <p:nvPicPr>
          <p:cNvPr id="214" name="Google Shape;214;p24"/>
          <p:cNvPicPr preferRelativeResize="0"/>
          <p:nvPr/>
        </p:nvPicPr>
        <p:blipFill>
          <a:blip r:embed="rId5">
            <a:alphaModFix/>
          </a:blip>
          <a:stretch>
            <a:fillRect/>
          </a:stretch>
        </p:blipFill>
        <p:spPr>
          <a:xfrm>
            <a:off x="701000" y="2420300"/>
            <a:ext cx="2664981" cy="1792200"/>
          </a:xfrm>
          <a:prstGeom prst="rect">
            <a:avLst/>
          </a:prstGeom>
          <a:noFill/>
          <a:ln>
            <a:noFill/>
          </a:ln>
        </p:spPr>
      </p:pic>
      <p:pic>
        <p:nvPicPr>
          <p:cNvPr id="215" name="Google Shape;215;p24"/>
          <p:cNvPicPr preferRelativeResize="0"/>
          <p:nvPr/>
        </p:nvPicPr>
        <p:blipFill>
          <a:blip r:embed="rId6">
            <a:alphaModFix/>
          </a:blip>
          <a:stretch>
            <a:fillRect/>
          </a:stretch>
        </p:blipFill>
        <p:spPr>
          <a:xfrm>
            <a:off x="4047546" y="790066"/>
            <a:ext cx="1995025" cy="265119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9" name="Shape 219"/>
        <p:cNvGrpSpPr/>
        <p:nvPr/>
      </p:nvGrpSpPr>
      <p:grpSpPr>
        <a:xfrm>
          <a:off x="0" y="0"/>
          <a:ext cx="0" cy="0"/>
          <a:chOff x="0" y="0"/>
          <a:chExt cx="0" cy="0"/>
        </a:xfrm>
      </p:grpSpPr>
      <p:sp>
        <p:nvSpPr>
          <p:cNvPr id="220" name="Google Shape;220;p25"/>
          <p:cNvSpPr txBox="1"/>
          <p:nvPr/>
        </p:nvSpPr>
        <p:spPr>
          <a:xfrm>
            <a:off x="120400" y="188750"/>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FEMALE PERPETRATORS</a:t>
            </a:r>
            <a:endParaRPr sz="2000">
              <a:solidFill>
                <a:schemeClr val="lt2"/>
              </a:solidFill>
              <a:latin typeface="Inter"/>
              <a:ea typeface="Inter"/>
              <a:cs typeface="Inter"/>
              <a:sym typeface="Inter"/>
            </a:endParaRPr>
          </a:p>
        </p:txBody>
      </p:sp>
      <p:sp>
        <p:nvSpPr>
          <p:cNvPr id="221" name="Google Shape;221;p25"/>
          <p:cNvSpPr txBox="1"/>
          <p:nvPr/>
        </p:nvSpPr>
        <p:spPr>
          <a:xfrm>
            <a:off x="86500" y="699950"/>
            <a:ext cx="3719100" cy="152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700">
                <a:solidFill>
                  <a:schemeClr val="lt2"/>
                </a:solidFill>
                <a:latin typeface="Inter"/>
                <a:ea typeface="Inter"/>
                <a:cs typeface="Inter"/>
                <a:sym typeface="Inter"/>
              </a:rPr>
              <a:t>Women were also complicit as perpetrators and collaborators in the Holocaust, even though genocide is often misconstrued as being something perpetrated solely by men. German women were not only essential in raising their </a:t>
            </a:r>
            <a:r>
              <a:rPr lang="en" sz="700">
                <a:solidFill>
                  <a:schemeClr val="lt2"/>
                </a:solidFill>
                <a:latin typeface="Inter"/>
                <a:ea typeface="Inter"/>
                <a:cs typeface="Inter"/>
                <a:sym typeface="Inter"/>
              </a:rPr>
              <a:t>children</a:t>
            </a:r>
            <a:r>
              <a:rPr lang="en" sz="700">
                <a:solidFill>
                  <a:schemeClr val="lt2"/>
                </a:solidFill>
                <a:latin typeface="Inter"/>
                <a:ea typeface="Inter"/>
                <a:cs typeface="Inter"/>
                <a:sym typeface="Inter"/>
              </a:rPr>
              <a:t> to follow Nazi ideology, but they also actively went east during Nazi expansionism and participated in some of the worst horrors of the regime. German women played key roles in the Holocaust through some jobs that were traditionally female, such nurses, who were instrumental to the success of the genocide of people with disabilities in Germany as well as providing support to doctors in the east. They acted with </a:t>
            </a:r>
            <a:r>
              <a:rPr lang="en" sz="700">
                <a:solidFill>
                  <a:schemeClr val="lt2"/>
                </a:solidFill>
                <a:latin typeface="Inter"/>
                <a:ea typeface="Inter"/>
                <a:cs typeface="Inter"/>
                <a:sym typeface="Inter"/>
              </a:rPr>
              <a:t>cruelty</a:t>
            </a:r>
            <a:r>
              <a:rPr lang="en" sz="700">
                <a:solidFill>
                  <a:schemeClr val="lt2"/>
                </a:solidFill>
                <a:latin typeface="Inter"/>
                <a:ea typeface="Inter"/>
                <a:cs typeface="Inter"/>
                <a:sym typeface="Inter"/>
              </a:rPr>
              <a:t> and violence as SS officer’s wives and even concentration camp guards participated in killings across the east. One of the most notable women was Irma Grese, a female camp guard of Ravensbruck and Auschwitz who was </a:t>
            </a:r>
            <a:r>
              <a:rPr lang="en" sz="700">
                <a:solidFill>
                  <a:schemeClr val="lt2"/>
                </a:solidFill>
                <a:latin typeface="Inter"/>
                <a:ea typeface="Inter"/>
                <a:cs typeface="Inter"/>
                <a:sym typeface="Inter"/>
              </a:rPr>
              <a:t>renowned</a:t>
            </a:r>
            <a:r>
              <a:rPr lang="en" sz="700">
                <a:solidFill>
                  <a:schemeClr val="lt2"/>
                </a:solidFill>
                <a:latin typeface="Inter"/>
                <a:ea typeface="Inter"/>
                <a:cs typeface="Inter"/>
                <a:sym typeface="Inter"/>
              </a:rPr>
              <a:t> for hitting prisoners with her riding crop and committing other cruel forms of torture. </a:t>
            </a:r>
            <a:endParaRPr sz="700">
              <a:solidFill>
                <a:schemeClr val="lt2"/>
              </a:solidFill>
              <a:latin typeface="Inter"/>
              <a:ea typeface="Inter"/>
              <a:cs typeface="Inter"/>
              <a:sym typeface="Inter"/>
            </a:endParaRPr>
          </a:p>
        </p:txBody>
      </p:sp>
      <p:sp>
        <p:nvSpPr>
          <p:cNvPr id="222" name="Google Shape;222;p25"/>
          <p:cNvSpPr txBox="1"/>
          <p:nvPr/>
        </p:nvSpPr>
        <p:spPr>
          <a:xfrm>
            <a:off x="3979300" y="1525750"/>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223" name="Google Shape;223;p25"/>
          <p:cNvSpPr txBox="1"/>
          <p:nvPr/>
        </p:nvSpPr>
        <p:spPr>
          <a:xfrm>
            <a:off x="6834400" y="1072575"/>
            <a:ext cx="20370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lt2"/>
                </a:solidFill>
                <a:latin typeface="Inter"/>
                <a:ea typeface="Inter"/>
                <a:cs typeface="Inter"/>
                <a:sym typeface="Inter"/>
              </a:rPr>
              <a:t>“She was one of the most beautiful women I have ever seen. Her body was perfect in every line, her face clear and angelic, and her blue eyes the gayest, the most innocent eyes one can imagine. And yet Irma Grese was the most depraved, cruel, imaginative pervert I ever came across.”</a:t>
            </a:r>
            <a:endParaRPr sz="900">
              <a:solidFill>
                <a:schemeClr val="lt2"/>
              </a:solidFill>
              <a:latin typeface="Inter"/>
              <a:ea typeface="Inter"/>
              <a:cs typeface="Inter"/>
              <a:sym typeface="Inter"/>
            </a:endParaRPr>
          </a:p>
          <a:p>
            <a:pPr indent="0" lvl="0" marL="0" rtl="0" algn="l">
              <a:spcBef>
                <a:spcPts val="0"/>
              </a:spcBef>
              <a:spcAft>
                <a:spcPts val="0"/>
              </a:spcAft>
              <a:buNone/>
            </a:pPr>
            <a:r>
              <a:rPr lang="en" sz="900">
                <a:solidFill>
                  <a:schemeClr val="lt2"/>
                </a:solidFill>
                <a:latin typeface="Inter"/>
                <a:ea typeface="Inter"/>
                <a:cs typeface="Inter"/>
                <a:sym typeface="Inter"/>
              </a:rPr>
              <a:t>-Dr. Gisella Perl, Jewish gynecologist who worked in the women’s hospital in Auschwitz</a:t>
            </a:r>
            <a:endParaRPr sz="900">
              <a:solidFill>
                <a:schemeClr val="lt2"/>
              </a:solidFill>
              <a:latin typeface="Inter"/>
              <a:ea typeface="Inter"/>
              <a:cs typeface="Inter"/>
              <a:sym typeface="Inter"/>
            </a:endParaRPr>
          </a:p>
        </p:txBody>
      </p:sp>
      <p:sp>
        <p:nvSpPr>
          <p:cNvPr id="224" name="Google Shape;224;p25"/>
          <p:cNvSpPr txBox="1"/>
          <p:nvPr/>
        </p:nvSpPr>
        <p:spPr>
          <a:xfrm>
            <a:off x="922925" y="2975825"/>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225" name="Google Shape;225;p25"/>
          <p:cNvSpPr txBox="1"/>
          <p:nvPr/>
        </p:nvSpPr>
        <p:spPr>
          <a:xfrm>
            <a:off x="3805600" y="3570575"/>
            <a:ext cx="27222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lt2"/>
                </a:solidFill>
                <a:latin typeface="Inter"/>
                <a:ea typeface="Inter"/>
                <a:cs typeface="Inter"/>
                <a:sym typeface="Inter"/>
              </a:rPr>
              <a:t>Above: Irma Grese, concentration camp guard at Auschwitz and Ravensbruck (the all-female camp.)</a:t>
            </a:r>
            <a:endParaRPr sz="800">
              <a:solidFill>
                <a:schemeClr val="lt2"/>
              </a:solidFill>
              <a:latin typeface="Inter"/>
              <a:ea typeface="Inter"/>
              <a:cs typeface="Inter"/>
              <a:sym typeface="Inter"/>
            </a:endParaRPr>
          </a:p>
          <a:p>
            <a:pPr indent="0" lvl="0" marL="0" rtl="0" algn="l">
              <a:spcBef>
                <a:spcPts val="0"/>
              </a:spcBef>
              <a:spcAft>
                <a:spcPts val="0"/>
              </a:spcAft>
              <a:buNone/>
            </a:pPr>
            <a:r>
              <a:rPr lang="en" sz="800">
                <a:solidFill>
                  <a:schemeClr val="lt2"/>
                </a:solidFill>
                <a:latin typeface="Inter"/>
                <a:ea typeface="Inter"/>
                <a:cs typeface="Inter"/>
                <a:sym typeface="Inter"/>
              </a:rPr>
              <a:t>Left: SS officer’s wife Erna Petri, who shot several Jewish children she encountered who escaped from the concentration camp her husband worked at.</a:t>
            </a:r>
            <a:endParaRPr sz="800">
              <a:solidFill>
                <a:schemeClr val="lt2"/>
              </a:solidFill>
              <a:latin typeface="Inter"/>
              <a:ea typeface="Inter"/>
              <a:cs typeface="Inter"/>
              <a:sym typeface="Inter"/>
            </a:endParaRPr>
          </a:p>
        </p:txBody>
      </p:sp>
      <p:sp>
        <p:nvSpPr>
          <p:cNvPr id="226" name="Google Shape;226;p25">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7" name="Google Shape;227;p25"/>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3</a:t>
            </a:r>
            <a:endParaRPr b="1" sz="1300">
              <a:solidFill>
                <a:schemeClr val="dk1"/>
              </a:solidFill>
              <a:latin typeface="Inter"/>
              <a:ea typeface="Inter"/>
              <a:cs typeface="Inter"/>
              <a:sym typeface="Inter"/>
            </a:endParaRPr>
          </a:p>
        </p:txBody>
      </p:sp>
      <p:pic>
        <p:nvPicPr>
          <p:cNvPr id="228" name="Google Shape;228;p25"/>
          <p:cNvPicPr preferRelativeResize="0"/>
          <p:nvPr/>
        </p:nvPicPr>
        <p:blipFill>
          <a:blip r:embed="rId5">
            <a:alphaModFix/>
          </a:blip>
          <a:stretch>
            <a:fillRect/>
          </a:stretch>
        </p:blipFill>
        <p:spPr>
          <a:xfrm>
            <a:off x="4140175" y="848838"/>
            <a:ext cx="1809750" cy="2533650"/>
          </a:xfrm>
          <a:prstGeom prst="rect">
            <a:avLst/>
          </a:prstGeom>
          <a:noFill/>
          <a:ln>
            <a:noFill/>
          </a:ln>
        </p:spPr>
      </p:pic>
      <p:pic>
        <p:nvPicPr>
          <p:cNvPr id="229" name="Google Shape;229;p25"/>
          <p:cNvPicPr preferRelativeResize="0"/>
          <p:nvPr/>
        </p:nvPicPr>
        <p:blipFill>
          <a:blip r:embed="rId6">
            <a:alphaModFix/>
          </a:blip>
          <a:stretch>
            <a:fillRect/>
          </a:stretch>
        </p:blipFill>
        <p:spPr>
          <a:xfrm>
            <a:off x="317888" y="2760075"/>
            <a:ext cx="3341575" cy="11288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6" name="Shape 66"/>
        <p:cNvGrpSpPr/>
        <p:nvPr/>
      </p:nvGrpSpPr>
      <p:grpSpPr>
        <a:xfrm>
          <a:off x="0" y="0"/>
          <a:ext cx="0" cy="0"/>
          <a:chOff x="0" y="0"/>
          <a:chExt cx="0" cy="0"/>
        </a:xfrm>
      </p:grpSpPr>
      <p:sp>
        <p:nvSpPr>
          <p:cNvPr id="67" name="Google Shape;67;p14">
            <a:hlinkClick action="ppaction://hlinksldjump" r:id="rId4"/>
          </p:cNvPr>
          <p:cNvSpPr/>
          <p:nvPr/>
        </p:nvSpPr>
        <p:spPr>
          <a:xfrm>
            <a:off x="6787225" y="416825"/>
            <a:ext cx="2123400" cy="2807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8" name="Google Shape;68;p14">
            <a:hlinkClick action="ppaction://hlinksldjump" r:id="rId5"/>
          </p:cNvPr>
          <p:cNvSpPr/>
          <p:nvPr/>
        </p:nvSpPr>
        <p:spPr>
          <a:xfrm>
            <a:off x="3476200" y="1274075"/>
            <a:ext cx="3059400" cy="1643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4"/>
          <p:cNvSpPr txBox="1"/>
          <p:nvPr/>
        </p:nvSpPr>
        <p:spPr>
          <a:xfrm>
            <a:off x="951625" y="416825"/>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WOMEN AT WAR</a:t>
            </a:r>
            <a:endParaRPr sz="2000">
              <a:solidFill>
                <a:schemeClr val="lt2"/>
              </a:solidFill>
              <a:latin typeface="Inter"/>
              <a:ea typeface="Inter"/>
              <a:cs typeface="Inter"/>
              <a:sym typeface="Inter"/>
            </a:endParaRPr>
          </a:p>
        </p:txBody>
      </p:sp>
      <p:sp>
        <p:nvSpPr>
          <p:cNvPr id="70" name="Google Shape;70;p14"/>
          <p:cNvSpPr txBox="1"/>
          <p:nvPr/>
        </p:nvSpPr>
        <p:spPr>
          <a:xfrm>
            <a:off x="432550" y="1966175"/>
            <a:ext cx="2280900" cy="8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lt2"/>
                </a:solidFill>
                <a:latin typeface="Inter"/>
                <a:ea typeface="Inter"/>
                <a:cs typeface="Inter"/>
                <a:sym typeface="Inter"/>
              </a:rPr>
              <a:t>How were women utilized during WWI that exemplified the idea of total war?</a:t>
            </a:r>
            <a:endParaRPr sz="1300">
              <a:solidFill>
                <a:schemeClr val="lt2"/>
              </a:solidFill>
              <a:latin typeface="Inter"/>
              <a:ea typeface="Inter"/>
              <a:cs typeface="Inter"/>
              <a:sym typeface="Inter"/>
            </a:endParaRPr>
          </a:p>
        </p:txBody>
      </p:sp>
      <p:sp>
        <p:nvSpPr>
          <p:cNvPr id="71" name="Google Shape;71;p14"/>
          <p:cNvSpPr txBox="1"/>
          <p:nvPr/>
        </p:nvSpPr>
        <p:spPr>
          <a:xfrm>
            <a:off x="3806500" y="2480400"/>
            <a:ext cx="24537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Women on the Front</a:t>
            </a:r>
            <a:endParaRPr sz="1200">
              <a:solidFill>
                <a:schemeClr val="dk1"/>
              </a:solidFill>
              <a:latin typeface="Inter"/>
              <a:ea typeface="Inter"/>
              <a:cs typeface="Inter"/>
              <a:sym typeface="Inter"/>
            </a:endParaRPr>
          </a:p>
        </p:txBody>
      </p:sp>
      <p:sp>
        <p:nvSpPr>
          <p:cNvPr id="72" name="Google Shape;72;p14"/>
          <p:cNvSpPr txBox="1"/>
          <p:nvPr/>
        </p:nvSpPr>
        <p:spPr>
          <a:xfrm>
            <a:off x="6834400" y="2684875"/>
            <a:ext cx="20370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Women &amp; Work</a:t>
            </a:r>
            <a:endParaRPr sz="1200">
              <a:solidFill>
                <a:schemeClr val="dk1"/>
              </a:solidFill>
              <a:latin typeface="Inter"/>
              <a:ea typeface="Inter"/>
              <a:cs typeface="Inter"/>
              <a:sym typeface="Inter"/>
            </a:endParaRPr>
          </a:p>
        </p:txBody>
      </p:sp>
      <p:sp>
        <p:nvSpPr>
          <p:cNvPr id="73" name="Google Shape;73;p14">
            <a:hlinkClick action="ppaction://hlinksldjump" r:id="rId6"/>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4" name="Google Shape;74;p14"/>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Museum</a:t>
            </a:r>
            <a:endParaRPr b="1" sz="1300">
              <a:solidFill>
                <a:schemeClr val="dk1"/>
              </a:solidFill>
              <a:latin typeface="Inter"/>
              <a:ea typeface="Inter"/>
              <a:cs typeface="Inter"/>
              <a:sym typeface="Inter"/>
            </a:endParaRPr>
          </a:p>
        </p:txBody>
      </p:sp>
      <p:pic>
        <p:nvPicPr>
          <p:cNvPr id="75" name="Google Shape;75;p14"/>
          <p:cNvPicPr preferRelativeResize="0"/>
          <p:nvPr/>
        </p:nvPicPr>
        <p:blipFill>
          <a:blip r:embed="rId7">
            <a:alphaModFix/>
          </a:blip>
          <a:stretch>
            <a:fillRect/>
          </a:stretch>
        </p:blipFill>
        <p:spPr>
          <a:xfrm>
            <a:off x="7147600" y="513600"/>
            <a:ext cx="1402650" cy="2171275"/>
          </a:xfrm>
          <a:prstGeom prst="rect">
            <a:avLst/>
          </a:prstGeom>
          <a:noFill/>
          <a:ln>
            <a:noFill/>
          </a:ln>
        </p:spPr>
      </p:pic>
      <p:pic>
        <p:nvPicPr>
          <p:cNvPr id="76" name="Google Shape;76;p14"/>
          <p:cNvPicPr preferRelativeResize="0"/>
          <p:nvPr/>
        </p:nvPicPr>
        <p:blipFill>
          <a:blip r:embed="rId8">
            <a:alphaModFix/>
          </a:blip>
          <a:stretch>
            <a:fillRect/>
          </a:stretch>
        </p:blipFill>
        <p:spPr>
          <a:xfrm>
            <a:off x="4178039" y="1274075"/>
            <a:ext cx="1655734" cy="12976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0" name="Shape 80"/>
        <p:cNvGrpSpPr/>
        <p:nvPr/>
      </p:nvGrpSpPr>
      <p:grpSpPr>
        <a:xfrm>
          <a:off x="0" y="0"/>
          <a:ext cx="0" cy="0"/>
          <a:chOff x="0" y="0"/>
          <a:chExt cx="0" cy="0"/>
        </a:xfrm>
      </p:grpSpPr>
      <p:sp>
        <p:nvSpPr>
          <p:cNvPr id="81" name="Google Shape;81;p15"/>
          <p:cNvSpPr txBox="1"/>
          <p:nvPr/>
        </p:nvSpPr>
        <p:spPr>
          <a:xfrm>
            <a:off x="120400" y="188750"/>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WOMEN ON THE FRONTS</a:t>
            </a:r>
            <a:endParaRPr sz="2000">
              <a:solidFill>
                <a:schemeClr val="lt2"/>
              </a:solidFill>
              <a:latin typeface="Inter"/>
              <a:ea typeface="Inter"/>
              <a:cs typeface="Inter"/>
              <a:sym typeface="Inter"/>
            </a:endParaRPr>
          </a:p>
        </p:txBody>
      </p:sp>
      <p:sp>
        <p:nvSpPr>
          <p:cNvPr id="82" name="Google Shape;82;p15"/>
          <p:cNvSpPr txBox="1"/>
          <p:nvPr/>
        </p:nvSpPr>
        <p:spPr>
          <a:xfrm>
            <a:off x="173000" y="833650"/>
            <a:ext cx="3633600" cy="145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lt2"/>
                </a:solidFill>
                <a:latin typeface="Inter"/>
                <a:ea typeface="Inter"/>
                <a:cs typeface="Inter"/>
                <a:sym typeface="Inter"/>
              </a:rPr>
              <a:t>World War I was the first time that American women could formally serve in the military, working in the US Army Nurse Corps as well as joining the Navy as Yeomanettes. They also went overseas as telephone operators and translators that were key for communications. Women played a key role abroad, working in positions that they were </a:t>
            </a:r>
            <a:r>
              <a:rPr lang="en" sz="900">
                <a:solidFill>
                  <a:schemeClr val="lt2"/>
                </a:solidFill>
                <a:latin typeface="Inter"/>
                <a:ea typeface="Inter"/>
                <a:cs typeface="Inter"/>
                <a:sym typeface="Inter"/>
              </a:rPr>
              <a:t>particularly</a:t>
            </a:r>
            <a:r>
              <a:rPr lang="en" sz="900">
                <a:solidFill>
                  <a:schemeClr val="lt2"/>
                </a:solidFill>
                <a:latin typeface="Inter"/>
                <a:ea typeface="Inter"/>
                <a:cs typeface="Inter"/>
                <a:sym typeface="Inter"/>
              </a:rPr>
              <a:t> skilled in that men either could not or did not want to participate in.</a:t>
            </a:r>
            <a:endParaRPr sz="900">
              <a:solidFill>
                <a:schemeClr val="lt2"/>
              </a:solidFill>
              <a:latin typeface="Inter"/>
              <a:ea typeface="Inter"/>
              <a:cs typeface="Inter"/>
              <a:sym typeface="Inter"/>
            </a:endParaRPr>
          </a:p>
        </p:txBody>
      </p:sp>
      <p:sp>
        <p:nvSpPr>
          <p:cNvPr id="83" name="Google Shape;83;p15"/>
          <p:cNvSpPr txBox="1"/>
          <p:nvPr/>
        </p:nvSpPr>
        <p:spPr>
          <a:xfrm>
            <a:off x="3979300" y="1525750"/>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84" name="Google Shape;84;p15"/>
          <p:cNvSpPr txBox="1"/>
          <p:nvPr/>
        </p:nvSpPr>
        <p:spPr>
          <a:xfrm>
            <a:off x="6834400" y="1072575"/>
            <a:ext cx="20370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lt2"/>
                </a:solidFill>
                <a:latin typeface="Inter"/>
                <a:ea typeface="Inter"/>
                <a:cs typeface="Inter"/>
                <a:sym typeface="Inter"/>
              </a:rPr>
              <a:t>“I had just given this poor boy anesthesia when a bomb hit. We were supposed to hit the floor, but he was out and didn’t know what was going on. I took a tray and put it over our heads. It wasn’t because I was brave. I was just scared.”</a:t>
            </a:r>
            <a:endParaRPr sz="1100">
              <a:solidFill>
                <a:schemeClr val="lt2"/>
              </a:solidFill>
              <a:latin typeface="Inter"/>
              <a:ea typeface="Inter"/>
              <a:cs typeface="Inter"/>
              <a:sym typeface="Inter"/>
            </a:endParaRPr>
          </a:p>
          <a:p>
            <a:pPr indent="0" lvl="0" marL="0" rtl="0" algn="l">
              <a:spcBef>
                <a:spcPts val="0"/>
              </a:spcBef>
              <a:spcAft>
                <a:spcPts val="0"/>
              </a:spcAft>
              <a:buNone/>
            </a:pPr>
            <a:r>
              <a:rPr lang="en" sz="1100">
                <a:solidFill>
                  <a:schemeClr val="lt2"/>
                </a:solidFill>
                <a:latin typeface="Inter"/>
                <a:ea typeface="Inter"/>
                <a:cs typeface="Inter"/>
                <a:sym typeface="Inter"/>
              </a:rPr>
              <a:t>-Sophie Gran, Medical Corps anesthesiologist with the A.E.F. in France as part of a Mobile Hospital Unit</a:t>
            </a:r>
            <a:endParaRPr sz="1100">
              <a:solidFill>
                <a:schemeClr val="lt2"/>
              </a:solidFill>
              <a:latin typeface="Inter"/>
              <a:ea typeface="Inter"/>
              <a:cs typeface="Inter"/>
              <a:sym typeface="Inter"/>
            </a:endParaRPr>
          </a:p>
        </p:txBody>
      </p:sp>
      <p:sp>
        <p:nvSpPr>
          <p:cNvPr id="85" name="Google Shape;85;p15"/>
          <p:cNvSpPr txBox="1"/>
          <p:nvPr/>
        </p:nvSpPr>
        <p:spPr>
          <a:xfrm>
            <a:off x="922925" y="2975825"/>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86" name="Google Shape;86;p15"/>
          <p:cNvSpPr txBox="1"/>
          <p:nvPr/>
        </p:nvSpPr>
        <p:spPr>
          <a:xfrm>
            <a:off x="3806600" y="3562700"/>
            <a:ext cx="26739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Inter"/>
                <a:ea typeface="Inter"/>
                <a:cs typeface="Inter"/>
                <a:sym typeface="Inter"/>
              </a:rPr>
              <a:t>Left: American women prepare to leave for the front as part of the Signal Corps.</a:t>
            </a:r>
            <a:endParaRPr sz="1000">
              <a:solidFill>
                <a:schemeClr val="lt2"/>
              </a:solidFill>
              <a:latin typeface="Inter"/>
              <a:ea typeface="Inter"/>
              <a:cs typeface="Inter"/>
              <a:sym typeface="Inter"/>
            </a:endParaRPr>
          </a:p>
          <a:p>
            <a:pPr indent="0" lvl="0" marL="0" rtl="0" algn="l">
              <a:spcBef>
                <a:spcPts val="0"/>
              </a:spcBef>
              <a:spcAft>
                <a:spcPts val="0"/>
              </a:spcAft>
              <a:buNone/>
            </a:pPr>
            <a:r>
              <a:rPr lang="en" sz="1000">
                <a:solidFill>
                  <a:schemeClr val="lt2"/>
                </a:solidFill>
                <a:latin typeface="Inter"/>
                <a:ea typeface="Inter"/>
                <a:cs typeface="Inter"/>
                <a:sym typeface="Inter"/>
              </a:rPr>
              <a:t>Above: Poster to recruit women for the Women’s Army Auxiliary Corps in Britain.</a:t>
            </a:r>
            <a:endParaRPr sz="1000">
              <a:solidFill>
                <a:schemeClr val="lt2"/>
              </a:solidFill>
              <a:latin typeface="Inter"/>
              <a:ea typeface="Inter"/>
              <a:cs typeface="Inter"/>
              <a:sym typeface="Inter"/>
            </a:endParaRPr>
          </a:p>
        </p:txBody>
      </p:sp>
      <p:sp>
        <p:nvSpPr>
          <p:cNvPr id="87" name="Google Shape;87;p15">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8" name="Google Shape;88;p15"/>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1</a:t>
            </a:r>
            <a:endParaRPr b="1" sz="1300">
              <a:solidFill>
                <a:schemeClr val="dk1"/>
              </a:solidFill>
              <a:latin typeface="Inter"/>
              <a:ea typeface="Inter"/>
              <a:cs typeface="Inter"/>
              <a:sym typeface="Inter"/>
            </a:endParaRPr>
          </a:p>
        </p:txBody>
      </p:sp>
      <p:pic>
        <p:nvPicPr>
          <p:cNvPr id="89" name="Google Shape;89;p15"/>
          <p:cNvPicPr preferRelativeResize="0"/>
          <p:nvPr/>
        </p:nvPicPr>
        <p:blipFill>
          <a:blip r:embed="rId5">
            <a:alphaModFix/>
          </a:blip>
          <a:stretch>
            <a:fillRect/>
          </a:stretch>
        </p:blipFill>
        <p:spPr>
          <a:xfrm>
            <a:off x="860125" y="2325925"/>
            <a:ext cx="2382400" cy="1867206"/>
          </a:xfrm>
          <a:prstGeom prst="rect">
            <a:avLst/>
          </a:prstGeom>
          <a:noFill/>
          <a:ln>
            <a:noFill/>
          </a:ln>
        </p:spPr>
      </p:pic>
      <p:pic>
        <p:nvPicPr>
          <p:cNvPr id="90" name="Google Shape;90;p15"/>
          <p:cNvPicPr preferRelativeResize="0"/>
          <p:nvPr/>
        </p:nvPicPr>
        <p:blipFill>
          <a:blip r:embed="rId6">
            <a:alphaModFix/>
          </a:blip>
          <a:stretch>
            <a:fillRect/>
          </a:stretch>
        </p:blipFill>
        <p:spPr>
          <a:xfrm>
            <a:off x="4162775" y="783825"/>
            <a:ext cx="1751363" cy="266368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4" name="Shape 94"/>
        <p:cNvGrpSpPr/>
        <p:nvPr/>
      </p:nvGrpSpPr>
      <p:grpSpPr>
        <a:xfrm>
          <a:off x="0" y="0"/>
          <a:ext cx="0" cy="0"/>
          <a:chOff x="0" y="0"/>
          <a:chExt cx="0" cy="0"/>
        </a:xfrm>
      </p:grpSpPr>
      <p:sp>
        <p:nvSpPr>
          <p:cNvPr id="95" name="Google Shape;95;p16"/>
          <p:cNvSpPr txBox="1"/>
          <p:nvPr/>
        </p:nvSpPr>
        <p:spPr>
          <a:xfrm>
            <a:off x="120400" y="188750"/>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WOMEN &amp; WORK</a:t>
            </a:r>
            <a:endParaRPr sz="2000">
              <a:solidFill>
                <a:schemeClr val="lt2"/>
              </a:solidFill>
              <a:latin typeface="Inter"/>
              <a:ea typeface="Inter"/>
              <a:cs typeface="Inter"/>
              <a:sym typeface="Inter"/>
            </a:endParaRPr>
          </a:p>
        </p:txBody>
      </p:sp>
      <p:sp>
        <p:nvSpPr>
          <p:cNvPr id="96" name="Google Shape;96;p16"/>
          <p:cNvSpPr txBox="1"/>
          <p:nvPr/>
        </p:nvSpPr>
        <p:spPr>
          <a:xfrm>
            <a:off x="173000" y="833650"/>
            <a:ext cx="3633600" cy="145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Inter"/>
                <a:ea typeface="Inter"/>
                <a:cs typeface="Inter"/>
                <a:sym typeface="Inter"/>
              </a:rPr>
              <a:t>World War I was the first total war, meaning that everyone was involved in the war in some way. For many women, this meant going to work in jobs that were traditionally reserved for men, because the men were drafted to fight on the front lines. Women took on jobs in factories, building planes, transportation, offices, and other fields. Women were responsible for producing approximately 80% of the munitions and shells used by the British Army in 1917.</a:t>
            </a:r>
            <a:endParaRPr sz="1000">
              <a:solidFill>
                <a:schemeClr val="lt2"/>
              </a:solidFill>
              <a:latin typeface="Inter"/>
              <a:ea typeface="Inter"/>
              <a:cs typeface="Inter"/>
              <a:sym typeface="Inter"/>
            </a:endParaRPr>
          </a:p>
        </p:txBody>
      </p:sp>
      <p:sp>
        <p:nvSpPr>
          <p:cNvPr id="97" name="Google Shape;97;p16"/>
          <p:cNvSpPr txBox="1"/>
          <p:nvPr/>
        </p:nvSpPr>
        <p:spPr>
          <a:xfrm>
            <a:off x="3979300" y="1525750"/>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98" name="Google Shape;98;p16"/>
          <p:cNvSpPr txBox="1"/>
          <p:nvPr/>
        </p:nvSpPr>
        <p:spPr>
          <a:xfrm>
            <a:off x="6834400" y="1072575"/>
            <a:ext cx="20370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700">
                <a:solidFill>
                  <a:schemeClr val="lt2"/>
                </a:solidFill>
                <a:latin typeface="Inter"/>
                <a:ea typeface="Inter"/>
                <a:cs typeface="Inter"/>
                <a:sym typeface="Inter"/>
              </a:rPr>
              <a:t>“...there was no training. You were put into what they called small shops where they made different sizes of shells and landmines and different things like that…you were just told what you had to do, filling them with TNT…..</a:t>
            </a:r>
            <a:endParaRPr sz="700">
              <a:solidFill>
                <a:schemeClr val="lt2"/>
              </a:solidFill>
              <a:latin typeface="Inter"/>
              <a:ea typeface="Inter"/>
              <a:cs typeface="Inter"/>
              <a:sym typeface="Inter"/>
            </a:endParaRPr>
          </a:p>
          <a:p>
            <a:pPr indent="0" lvl="0" marL="0" rtl="0" algn="l">
              <a:spcBef>
                <a:spcPts val="0"/>
              </a:spcBef>
              <a:spcAft>
                <a:spcPts val="0"/>
              </a:spcAft>
              <a:buNone/>
            </a:pPr>
            <a:r>
              <a:rPr lang="en" sz="700">
                <a:solidFill>
                  <a:schemeClr val="lt2"/>
                </a:solidFill>
                <a:latin typeface="Inter"/>
                <a:ea typeface="Inter"/>
                <a:cs typeface="Inter"/>
                <a:sym typeface="Inter"/>
              </a:rPr>
              <a:t>It was quite heavy work actually because they used to have like a big cement mixer, type of thing and this was hot TNT. The smell was terrible and you had to go to that with something like a watering can, and take it up. There was a chap on it who used to tilt it and fill your big can, and you'd have to carry that to where you were working and then fill the shells from that….</a:t>
            </a:r>
            <a:endParaRPr sz="700">
              <a:solidFill>
                <a:schemeClr val="lt2"/>
              </a:solidFill>
              <a:latin typeface="Inter"/>
              <a:ea typeface="Inter"/>
              <a:cs typeface="Inter"/>
              <a:sym typeface="Inter"/>
            </a:endParaRPr>
          </a:p>
          <a:p>
            <a:pPr indent="0" lvl="0" marL="0" rtl="0" algn="l">
              <a:spcBef>
                <a:spcPts val="0"/>
              </a:spcBef>
              <a:spcAft>
                <a:spcPts val="0"/>
              </a:spcAft>
              <a:buNone/>
            </a:pPr>
            <a:r>
              <a:rPr lang="en" sz="700">
                <a:solidFill>
                  <a:schemeClr val="lt2"/>
                </a:solidFill>
                <a:latin typeface="Inter"/>
                <a:ea typeface="Inter"/>
                <a:cs typeface="Inter"/>
                <a:sym typeface="Inter"/>
              </a:rPr>
              <a:t>I slipped on the floor with one of these big cans and I was covered in TNT. My eyes were concealed and everything, up my nose, it was everywhere….my face then was red and scarred with the hot TNT, you know…”</a:t>
            </a:r>
            <a:endParaRPr sz="700">
              <a:solidFill>
                <a:schemeClr val="lt2"/>
              </a:solidFill>
              <a:latin typeface="Inter"/>
              <a:ea typeface="Inter"/>
              <a:cs typeface="Inter"/>
              <a:sym typeface="Inter"/>
            </a:endParaRPr>
          </a:p>
          <a:p>
            <a:pPr indent="0" lvl="0" marL="0" rtl="0" algn="l">
              <a:spcBef>
                <a:spcPts val="0"/>
              </a:spcBef>
              <a:spcAft>
                <a:spcPts val="0"/>
              </a:spcAft>
              <a:buNone/>
            </a:pPr>
            <a:r>
              <a:rPr lang="en" sz="700">
                <a:solidFill>
                  <a:schemeClr val="lt2"/>
                </a:solidFill>
                <a:latin typeface="Inter"/>
                <a:ea typeface="Inter"/>
                <a:cs typeface="Inter"/>
                <a:sym typeface="Inter"/>
              </a:rPr>
              <a:t>-Gwen Thomas, one of the “canary girls” in the British munitions factories. Canary girls were known for their hair and skin turning yellow because of their exposure to sulphur while producing TNT.</a:t>
            </a:r>
            <a:endParaRPr sz="700">
              <a:solidFill>
                <a:schemeClr val="lt2"/>
              </a:solidFill>
              <a:latin typeface="Inter"/>
              <a:ea typeface="Inter"/>
              <a:cs typeface="Inter"/>
              <a:sym typeface="Inter"/>
            </a:endParaRPr>
          </a:p>
          <a:p>
            <a:pPr indent="0" lvl="0" marL="0" rtl="0" algn="l">
              <a:spcBef>
                <a:spcPts val="0"/>
              </a:spcBef>
              <a:spcAft>
                <a:spcPts val="0"/>
              </a:spcAft>
              <a:buNone/>
            </a:pPr>
            <a:r>
              <a:t/>
            </a:r>
            <a:endParaRPr sz="700">
              <a:solidFill>
                <a:schemeClr val="lt2"/>
              </a:solidFill>
              <a:latin typeface="Inter"/>
              <a:ea typeface="Inter"/>
              <a:cs typeface="Inter"/>
              <a:sym typeface="Inter"/>
            </a:endParaRPr>
          </a:p>
        </p:txBody>
      </p:sp>
      <p:sp>
        <p:nvSpPr>
          <p:cNvPr id="99" name="Google Shape;99;p16"/>
          <p:cNvSpPr txBox="1"/>
          <p:nvPr/>
        </p:nvSpPr>
        <p:spPr>
          <a:xfrm>
            <a:off x="922925" y="2975825"/>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100" name="Google Shape;100;p16"/>
          <p:cNvSpPr txBox="1"/>
          <p:nvPr/>
        </p:nvSpPr>
        <p:spPr>
          <a:xfrm>
            <a:off x="3782900" y="3580875"/>
            <a:ext cx="26739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Inter"/>
                <a:ea typeface="Inter"/>
                <a:cs typeface="Inter"/>
                <a:sym typeface="Inter"/>
              </a:rPr>
              <a:t>Above: A French woman working on a plane.</a:t>
            </a:r>
            <a:endParaRPr sz="1000">
              <a:solidFill>
                <a:schemeClr val="lt2"/>
              </a:solidFill>
              <a:latin typeface="Inter"/>
              <a:ea typeface="Inter"/>
              <a:cs typeface="Inter"/>
              <a:sym typeface="Inter"/>
            </a:endParaRPr>
          </a:p>
          <a:p>
            <a:pPr indent="0" lvl="0" marL="0" rtl="0" algn="l">
              <a:spcBef>
                <a:spcPts val="0"/>
              </a:spcBef>
              <a:spcAft>
                <a:spcPts val="0"/>
              </a:spcAft>
              <a:buNone/>
            </a:pPr>
            <a:r>
              <a:rPr lang="en" sz="1000">
                <a:solidFill>
                  <a:schemeClr val="lt2"/>
                </a:solidFill>
                <a:latin typeface="Inter"/>
                <a:ea typeface="Inter"/>
                <a:cs typeface="Inter"/>
                <a:sym typeface="Inter"/>
              </a:rPr>
              <a:t>Left: Women sorting shells in a munitions factory.</a:t>
            </a:r>
            <a:endParaRPr sz="1000">
              <a:solidFill>
                <a:schemeClr val="lt2"/>
              </a:solidFill>
              <a:latin typeface="Inter"/>
              <a:ea typeface="Inter"/>
              <a:cs typeface="Inter"/>
              <a:sym typeface="Inter"/>
            </a:endParaRPr>
          </a:p>
        </p:txBody>
      </p:sp>
      <p:sp>
        <p:nvSpPr>
          <p:cNvPr id="101" name="Google Shape;101;p16">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2" name="Google Shape;102;p16"/>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1</a:t>
            </a:r>
            <a:endParaRPr b="1" sz="1300">
              <a:solidFill>
                <a:schemeClr val="dk1"/>
              </a:solidFill>
              <a:latin typeface="Inter"/>
              <a:ea typeface="Inter"/>
              <a:cs typeface="Inter"/>
              <a:sym typeface="Inter"/>
            </a:endParaRPr>
          </a:p>
        </p:txBody>
      </p:sp>
      <p:pic>
        <p:nvPicPr>
          <p:cNvPr id="103" name="Google Shape;103;p16"/>
          <p:cNvPicPr preferRelativeResize="0"/>
          <p:nvPr/>
        </p:nvPicPr>
        <p:blipFill>
          <a:blip r:embed="rId5">
            <a:alphaModFix/>
          </a:blip>
          <a:stretch>
            <a:fillRect/>
          </a:stretch>
        </p:blipFill>
        <p:spPr>
          <a:xfrm>
            <a:off x="4207600" y="785975"/>
            <a:ext cx="1753074" cy="2713775"/>
          </a:xfrm>
          <a:prstGeom prst="rect">
            <a:avLst/>
          </a:prstGeom>
          <a:noFill/>
          <a:ln>
            <a:noFill/>
          </a:ln>
        </p:spPr>
      </p:pic>
      <p:pic>
        <p:nvPicPr>
          <p:cNvPr id="104" name="Google Shape;104;p16"/>
          <p:cNvPicPr preferRelativeResize="0"/>
          <p:nvPr/>
        </p:nvPicPr>
        <p:blipFill>
          <a:blip r:embed="rId6">
            <a:alphaModFix/>
          </a:blip>
          <a:stretch>
            <a:fillRect/>
          </a:stretch>
        </p:blipFill>
        <p:spPr>
          <a:xfrm>
            <a:off x="954403" y="2527400"/>
            <a:ext cx="2270397" cy="15409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8" name="Shape 108"/>
        <p:cNvGrpSpPr/>
        <p:nvPr/>
      </p:nvGrpSpPr>
      <p:grpSpPr>
        <a:xfrm>
          <a:off x="0" y="0"/>
          <a:ext cx="0" cy="0"/>
          <a:chOff x="0" y="0"/>
          <a:chExt cx="0" cy="0"/>
        </a:xfrm>
      </p:grpSpPr>
      <p:sp>
        <p:nvSpPr>
          <p:cNvPr id="109" name="Google Shape;109;p17">
            <a:hlinkClick action="ppaction://hlinksldjump" r:id="rId4"/>
          </p:cNvPr>
          <p:cNvSpPr/>
          <p:nvPr/>
        </p:nvSpPr>
        <p:spPr>
          <a:xfrm>
            <a:off x="6787225" y="416825"/>
            <a:ext cx="2123400" cy="2807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0" name="Google Shape;110;p17">
            <a:hlinkClick action="ppaction://hlinksldjump" r:id="rId5"/>
          </p:cNvPr>
          <p:cNvSpPr/>
          <p:nvPr/>
        </p:nvSpPr>
        <p:spPr>
          <a:xfrm>
            <a:off x="3476200" y="1274075"/>
            <a:ext cx="3059400" cy="1643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7"/>
          <p:cNvSpPr txBox="1"/>
          <p:nvPr/>
        </p:nvSpPr>
        <p:spPr>
          <a:xfrm>
            <a:off x="723525" y="416825"/>
            <a:ext cx="46323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WOMEN IN THE INTERWAR YEARS</a:t>
            </a:r>
            <a:endParaRPr sz="2000">
              <a:solidFill>
                <a:schemeClr val="lt2"/>
              </a:solidFill>
              <a:latin typeface="Inter"/>
              <a:ea typeface="Inter"/>
              <a:cs typeface="Inter"/>
              <a:sym typeface="Inter"/>
            </a:endParaRPr>
          </a:p>
        </p:txBody>
      </p:sp>
      <p:sp>
        <p:nvSpPr>
          <p:cNvPr id="112" name="Google Shape;112;p17"/>
          <p:cNvSpPr txBox="1"/>
          <p:nvPr/>
        </p:nvSpPr>
        <p:spPr>
          <a:xfrm>
            <a:off x="432550" y="1717175"/>
            <a:ext cx="2280900" cy="10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lt2"/>
                </a:solidFill>
                <a:latin typeface="Inter"/>
                <a:ea typeface="Inter"/>
                <a:cs typeface="Inter"/>
                <a:sym typeface="Inter"/>
              </a:rPr>
              <a:t>How were women’s roles in societies challenged and reshaped during the interwar period? How successful were women in changing their place in society?</a:t>
            </a:r>
            <a:endParaRPr sz="1200">
              <a:solidFill>
                <a:schemeClr val="lt2"/>
              </a:solidFill>
              <a:latin typeface="Inter"/>
              <a:ea typeface="Inter"/>
              <a:cs typeface="Inter"/>
              <a:sym typeface="Inter"/>
            </a:endParaRPr>
          </a:p>
        </p:txBody>
      </p:sp>
      <p:sp>
        <p:nvSpPr>
          <p:cNvPr id="113" name="Google Shape;113;p17"/>
          <p:cNvSpPr txBox="1"/>
          <p:nvPr/>
        </p:nvSpPr>
        <p:spPr>
          <a:xfrm>
            <a:off x="3806500" y="1525750"/>
            <a:ext cx="24537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 related to panel 1</a:t>
            </a:r>
            <a:endParaRPr sz="1200">
              <a:solidFill>
                <a:schemeClr val="dk1"/>
              </a:solidFill>
              <a:latin typeface="Inter"/>
              <a:ea typeface="Inter"/>
              <a:cs typeface="Inter"/>
              <a:sym typeface="Inter"/>
            </a:endParaRPr>
          </a:p>
        </p:txBody>
      </p:sp>
      <p:sp>
        <p:nvSpPr>
          <p:cNvPr id="114" name="Google Shape;114;p17"/>
          <p:cNvSpPr txBox="1"/>
          <p:nvPr/>
        </p:nvSpPr>
        <p:spPr>
          <a:xfrm>
            <a:off x="3806500" y="2556600"/>
            <a:ext cx="24537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Women’s Suffrage</a:t>
            </a:r>
            <a:endParaRPr sz="1200">
              <a:solidFill>
                <a:schemeClr val="dk1"/>
              </a:solidFill>
              <a:latin typeface="Inter"/>
              <a:ea typeface="Inter"/>
              <a:cs typeface="Inter"/>
              <a:sym typeface="Inter"/>
            </a:endParaRPr>
          </a:p>
        </p:txBody>
      </p:sp>
      <p:sp>
        <p:nvSpPr>
          <p:cNvPr id="115" name="Google Shape;115;p17"/>
          <p:cNvSpPr txBox="1"/>
          <p:nvPr/>
        </p:nvSpPr>
        <p:spPr>
          <a:xfrm>
            <a:off x="6834400" y="2684875"/>
            <a:ext cx="20370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Women in Totalitarian Regimes</a:t>
            </a:r>
            <a:endParaRPr sz="1200">
              <a:solidFill>
                <a:schemeClr val="dk1"/>
              </a:solidFill>
              <a:latin typeface="Inter"/>
              <a:ea typeface="Inter"/>
              <a:cs typeface="Inter"/>
              <a:sym typeface="Inter"/>
            </a:endParaRPr>
          </a:p>
        </p:txBody>
      </p:sp>
      <p:sp>
        <p:nvSpPr>
          <p:cNvPr id="116" name="Google Shape;116;p17">
            <a:hlinkClick action="ppaction://hlinksldjump" r:id="rId6"/>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7" name="Google Shape;117;p17"/>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Museum</a:t>
            </a:r>
            <a:endParaRPr b="1" sz="1300">
              <a:solidFill>
                <a:schemeClr val="dk1"/>
              </a:solidFill>
              <a:latin typeface="Inter"/>
              <a:ea typeface="Inter"/>
              <a:cs typeface="Inter"/>
              <a:sym typeface="Inter"/>
            </a:endParaRPr>
          </a:p>
        </p:txBody>
      </p:sp>
      <p:pic>
        <p:nvPicPr>
          <p:cNvPr id="118" name="Google Shape;118;p17"/>
          <p:cNvPicPr preferRelativeResize="0"/>
          <p:nvPr/>
        </p:nvPicPr>
        <p:blipFill rotWithShape="1">
          <a:blip r:embed="rId7">
            <a:alphaModFix/>
          </a:blip>
          <a:srcRect b="39979" l="0" r="0" t="5172"/>
          <a:stretch/>
        </p:blipFill>
        <p:spPr>
          <a:xfrm>
            <a:off x="4144537" y="1274075"/>
            <a:ext cx="1777626" cy="1354374"/>
          </a:xfrm>
          <a:prstGeom prst="rect">
            <a:avLst/>
          </a:prstGeom>
          <a:noFill/>
          <a:ln>
            <a:noFill/>
          </a:ln>
        </p:spPr>
      </p:pic>
      <p:pic>
        <p:nvPicPr>
          <p:cNvPr id="119" name="Google Shape;119;p17"/>
          <p:cNvPicPr preferRelativeResize="0"/>
          <p:nvPr/>
        </p:nvPicPr>
        <p:blipFill>
          <a:blip r:embed="rId8">
            <a:alphaModFix/>
          </a:blip>
          <a:stretch>
            <a:fillRect/>
          </a:stretch>
        </p:blipFill>
        <p:spPr>
          <a:xfrm>
            <a:off x="7112198" y="492948"/>
            <a:ext cx="1523750" cy="21919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 name="Shape 123"/>
        <p:cNvGrpSpPr/>
        <p:nvPr/>
      </p:nvGrpSpPr>
      <p:grpSpPr>
        <a:xfrm>
          <a:off x="0" y="0"/>
          <a:ext cx="0" cy="0"/>
          <a:chOff x="0" y="0"/>
          <a:chExt cx="0" cy="0"/>
        </a:xfrm>
      </p:grpSpPr>
      <p:sp>
        <p:nvSpPr>
          <p:cNvPr id="124" name="Google Shape;124;p18"/>
          <p:cNvSpPr txBox="1"/>
          <p:nvPr/>
        </p:nvSpPr>
        <p:spPr>
          <a:xfrm>
            <a:off x="120400" y="188750"/>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WOMEN’S SUFFRAGE</a:t>
            </a:r>
            <a:endParaRPr sz="2000">
              <a:solidFill>
                <a:schemeClr val="lt2"/>
              </a:solidFill>
              <a:latin typeface="Inter"/>
              <a:ea typeface="Inter"/>
              <a:cs typeface="Inter"/>
              <a:sym typeface="Inter"/>
            </a:endParaRPr>
          </a:p>
        </p:txBody>
      </p:sp>
      <p:sp>
        <p:nvSpPr>
          <p:cNvPr id="125" name="Google Shape;125;p18"/>
          <p:cNvSpPr txBox="1"/>
          <p:nvPr/>
        </p:nvSpPr>
        <p:spPr>
          <a:xfrm>
            <a:off x="173000" y="757450"/>
            <a:ext cx="3633600" cy="145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Inter"/>
                <a:ea typeface="Inter"/>
                <a:cs typeface="Inter"/>
                <a:sym typeface="Inter"/>
              </a:rPr>
              <a:t>The women’s suffrage movement took off after WWI, in large part due to women’s participation in the war efforts. Not only were they taking on jobs that had previously been dominated by men, but they also participated in the war on the fronts and helped ensure success at home. Women faced significant challenges as they tried to obtain the right to vote, not only from men, but also from other women. Women in numerous states, including the US, the UK, Germany, Austria, </a:t>
            </a:r>
            <a:r>
              <a:rPr lang="en" sz="1000">
                <a:solidFill>
                  <a:schemeClr val="lt2"/>
                </a:solidFill>
                <a:latin typeface="Inter"/>
                <a:ea typeface="Inter"/>
                <a:cs typeface="Inter"/>
                <a:sym typeface="Inter"/>
              </a:rPr>
              <a:t>Canada</a:t>
            </a:r>
            <a:r>
              <a:rPr lang="en" sz="1000">
                <a:solidFill>
                  <a:schemeClr val="lt2"/>
                </a:solidFill>
                <a:latin typeface="Inter"/>
                <a:ea typeface="Inter"/>
                <a:cs typeface="Inter"/>
                <a:sym typeface="Inter"/>
              </a:rPr>
              <a:t>, and the Netherlands.</a:t>
            </a:r>
            <a:endParaRPr sz="1000">
              <a:solidFill>
                <a:schemeClr val="lt2"/>
              </a:solidFill>
              <a:latin typeface="Inter"/>
              <a:ea typeface="Inter"/>
              <a:cs typeface="Inter"/>
              <a:sym typeface="Inter"/>
            </a:endParaRPr>
          </a:p>
        </p:txBody>
      </p:sp>
      <p:sp>
        <p:nvSpPr>
          <p:cNvPr id="126" name="Google Shape;126;p18"/>
          <p:cNvSpPr txBox="1"/>
          <p:nvPr/>
        </p:nvSpPr>
        <p:spPr>
          <a:xfrm>
            <a:off x="3979300" y="1525750"/>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127" name="Google Shape;127;p18"/>
          <p:cNvSpPr txBox="1"/>
          <p:nvPr/>
        </p:nvSpPr>
        <p:spPr>
          <a:xfrm>
            <a:off x="6834400" y="784700"/>
            <a:ext cx="2037000" cy="77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650">
                <a:solidFill>
                  <a:schemeClr val="lt2"/>
                </a:solidFill>
                <a:latin typeface="Inter"/>
                <a:ea typeface="Inter"/>
                <a:cs typeface="Inter"/>
                <a:sym typeface="Inter"/>
              </a:rPr>
              <a:t>“In England, if you could understand it, there is the most pathetic and the most courageous fight going on, because you find the people whom you have been accustomed to look upon as weak and reliant, the people you have always thought leaned upon other people for protection, have stood up and are fighting for themselves. Women have found a new kind of self-respect, a new kind of energy, a new kind of strength: and I think that of all oppressed peoples who might claim your sympathy and support, women who are fighting this fight unknown in the history of humanity before, fighting this fight in the twentieth century for greater powers of self-development, self-expression and self-government, might very well attract the sympathy and the practical help of American people….</a:t>
            </a:r>
            <a:endParaRPr sz="650">
              <a:solidFill>
                <a:schemeClr val="lt2"/>
              </a:solidFill>
              <a:latin typeface="Inter"/>
              <a:ea typeface="Inter"/>
              <a:cs typeface="Inter"/>
              <a:sym typeface="Inter"/>
            </a:endParaRPr>
          </a:p>
          <a:p>
            <a:pPr indent="0" lvl="0" marL="0" rtl="0" algn="l">
              <a:spcBef>
                <a:spcPts val="0"/>
              </a:spcBef>
              <a:spcAft>
                <a:spcPts val="0"/>
              </a:spcAft>
              <a:buNone/>
            </a:pPr>
            <a:r>
              <a:rPr lang="en" sz="650">
                <a:solidFill>
                  <a:schemeClr val="lt2"/>
                </a:solidFill>
                <a:latin typeface="Inter"/>
                <a:ea typeface="Inter"/>
                <a:cs typeface="Inter"/>
                <a:sym typeface="Inter"/>
              </a:rPr>
              <a:t>So here am I. I come in the intervals of prison appearance: I come after having been four times imprisoned under the "Cat and Mouse Act", probably going back to be rearrested as soon as I set my foot on British soil. I come to ask you to help to win this fight. If we win it, this hardest of all fights, then, to be sure, in the future it is going to be made easier for women all over the world to win their fight when their time comes.”</a:t>
            </a:r>
            <a:endParaRPr sz="650">
              <a:solidFill>
                <a:schemeClr val="lt2"/>
              </a:solidFill>
              <a:latin typeface="Inter"/>
              <a:ea typeface="Inter"/>
              <a:cs typeface="Inter"/>
              <a:sym typeface="Inter"/>
            </a:endParaRPr>
          </a:p>
          <a:p>
            <a:pPr indent="0" lvl="0" marL="0" rtl="0" algn="l">
              <a:spcBef>
                <a:spcPts val="0"/>
              </a:spcBef>
              <a:spcAft>
                <a:spcPts val="0"/>
              </a:spcAft>
              <a:buNone/>
            </a:pPr>
            <a:r>
              <a:rPr lang="en" sz="650">
                <a:solidFill>
                  <a:schemeClr val="lt2"/>
                </a:solidFill>
                <a:latin typeface="Inter"/>
                <a:ea typeface="Inter"/>
                <a:cs typeface="Inter"/>
                <a:sym typeface="Inter"/>
              </a:rPr>
              <a:t>-Emmeline Pankhurst, British Suffragette leader, 1913</a:t>
            </a:r>
            <a:endParaRPr sz="650">
              <a:solidFill>
                <a:schemeClr val="lt2"/>
              </a:solidFill>
              <a:latin typeface="Inter"/>
              <a:ea typeface="Inter"/>
              <a:cs typeface="Inter"/>
              <a:sym typeface="Inter"/>
            </a:endParaRPr>
          </a:p>
        </p:txBody>
      </p:sp>
      <p:sp>
        <p:nvSpPr>
          <p:cNvPr id="128" name="Google Shape;128;p18"/>
          <p:cNvSpPr txBox="1"/>
          <p:nvPr/>
        </p:nvSpPr>
        <p:spPr>
          <a:xfrm>
            <a:off x="922925" y="2975825"/>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129" name="Google Shape;129;p18"/>
          <p:cNvSpPr txBox="1"/>
          <p:nvPr/>
        </p:nvSpPr>
        <p:spPr>
          <a:xfrm>
            <a:off x="3782900" y="3580875"/>
            <a:ext cx="26739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Inter"/>
                <a:ea typeface="Inter"/>
                <a:cs typeface="Inter"/>
                <a:sym typeface="Inter"/>
              </a:rPr>
              <a:t>Above: American woman poses with a sign urging President Wilson to allow the vote for women.</a:t>
            </a:r>
            <a:endParaRPr sz="1000">
              <a:solidFill>
                <a:schemeClr val="lt2"/>
              </a:solidFill>
              <a:latin typeface="Inter"/>
              <a:ea typeface="Inter"/>
              <a:cs typeface="Inter"/>
              <a:sym typeface="Inter"/>
            </a:endParaRPr>
          </a:p>
          <a:p>
            <a:pPr indent="0" lvl="0" marL="0" rtl="0" algn="l">
              <a:spcBef>
                <a:spcPts val="0"/>
              </a:spcBef>
              <a:spcAft>
                <a:spcPts val="0"/>
              </a:spcAft>
              <a:buNone/>
            </a:pPr>
            <a:r>
              <a:rPr lang="en" sz="1000">
                <a:solidFill>
                  <a:schemeClr val="lt2"/>
                </a:solidFill>
                <a:latin typeface="Inter"/>
                <a:ea typeface="Inter"/>
                <a:cs typeface="Inter"/>
                <a:sym typeface="Inter"/>
              </a:rPr>
              <a:t>Left: Anti-Suffragette political cartoon.</a:t>
            </a:r>
            <a:endParaRPr sz="1000">
              <a:solidFill>
                <a:schemeClr val="lt2"/>
              </a:solidFill>
              <a:latin typeface="Inter"/>
              <a:ea typeface="Inter"/>
              <a:cs typeface="Inter"/>
              <a:sym typeface="Inter"/>
            </a:endParaRPr>
          </a:p>
        </p:txBody>
      </p:sp>
      <p:sp>
        <p:nvSpPr>
          <p:cNvPr id="130" name="Google Shape;130;p18">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1" name="Google Shape;131;p18"/>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2</a:t>
            </a:r>
            <a:endParaRPr b="1" sz="1300">
              <a:solidFill>
                <a:schemeClr val="dk1"/>
              </a:solidFill>
              <a:latin typeface="Inter"/>
              <a:ea typeface="Inter"/>
              <a:cs typeface="Inter"/>
              <a:sym typeface="Inter"/>
            </a:endParaRPr>
          </a:p>
        </p:txBody>
      </p:sp>
      <p:pic>
        <p:nvPicPr>
          <p:cNvPr id="132" name="Google Shape;132;p18"/>
          <p:cNvPicPr preferRelativeResize="0"/>
          <p:nvPr/>
        </p:nvPicPr>
        <p:blipFill>
          <a:blip r:embed="rId5">
            <a:alphaModFix/>
          </a:blip>
          <a:stretch>
            <a:fillRect/>
          </a:stretch>
        </p:blipFill>
        <p:spPr>
          <a:xfrm>
            <a:off x="4149525" y="784712"/>
            <a:ext cx="1791050" cy="2661901"/>
          </a:xfrm>
          <a:prstGeom prst="rect">
            <a:avLst/>
          </a:prstGeom>
          <a:noFill/>
          <a:ln>
            <a:noFill/>
          </a:ln>
        </p:spPr>
      </p:pic>
      <p:pic>
        <p:nvPicPr>
          <p:cNvPr id="133" name="Google Shape;133;p18"/>
          <p:cNvPicPr preferRelativeResize="0"/>
          <p:nvPr/>
        </p:nvPicPr>
        <p:blipFill rotWithShape="1">
          <a:blip r:embed="rId6">
            <a:alphaModFix/>
          </a:blip>
          <a:srcRect b="39979" l="0" r="0" t="5172"/>
          <a:stretch/>
        </p:blipFill>
        <p:spPr>
          <a:xfrm>
            <a:off x="825775" y="2405075"/>
            <a:ext cx="2396799" cy="18261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7" name="Shape 137"/>
        <p:cNvGrpSpPr/>
        <p:nvPr/>
      </p:nvGrpSpPr>
      <p:grpSpPr>
        <a:xfrm>
          <a:off x="0" y="0"/>
          <a:ext cx="0" cy="0"/>
          <a:chOff x="0" y="0"/>
          <a:chExt cx="0" cy="0"/>
        </a:xfrm>
      </p:grpSpPr>
      <p:sp>
        <p:nvSpPr>
          <p:cNvPr id="138" name="Google Shape;138;p19"/>
          <p:cNvSpPr txBox="1"/>
          <p:nvPr/>
        </p:nvSpPr>
        <p:spPr>
          <a:xfrm>
            <a:off x="-233525" y="204500"/>
            <a:ext cx="48972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WOMEN IN TOTALITARIAN REGIMES</a:t>
            </a:r>
            <a:endParaRPr sz="2000">
              <a:solidFill>
                <a:schemeClr val="lt2"/>
              </a:solidFill>
              <a:latin typeface="Inter"/>
              <a:ea typeface="Inter"/>
              <a:cs typeface="Inter"/>
              <a:sym typeface="Inter"/>
            </a:endParaRPr>
          </a:p>
        </p:txBody>
      </p:sp>
      <p:sp>
        <p:nvSpPr>
          <p:cNvPr id="139" name="Google Shape;139;p19"/>
          <p:cNvSpPr txBox="1"/>
          <p:nvPr/>
        </p:nvSpPr>
        <p:spPr>
          <a:xfrm>
            <a:off x="171875" y="715675"/>
            <a:ext cx="3633600" cy="145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lt2"/>
                </a:solidFill>
                <a:latin typeface="Inter"/>
                <a:ea typeface="Inter"/>
                <a:cs typeface="Inter"/>
                <a:sym typeface="Inter"/>
              </a:rPr>
              <a:t>Women played a key role in the totalitarian regimes that developed during the interwar </a:t>
            </a:r>
            <a:r>
              <a:rPr lang="en" sz="800">
                <a:solidFill>
                  <a:schemeClr val="lt2"/>
                </a:solidFill>
                <a:latin typeface="Inter"/>
                <a:ea typeface="Inter"/>
                <a:cs typeface="Inter"/>
                <a:sym typeface="Inter"/>
              </a:rPr>
              <a:t>years. In Nazi Germany, women were pivotal to the expansion of the “pure” Aryan race and were revered as mothers and wives. German girls were required to participate in the League of German Girls, where they learned the skills to become valuable women in society (most notably as mothers), and Hitler awarded the Mother’s Cross to women who had at least five children for the Reich. In the Soviet Union women also played a key role as the “New Soviet Woman.” This concept focused on women as being both mothers and workers that took part in the communist collective of the regime. Communism stressed the concept of gender equality, although in practice this was not always the case.</a:t>
            </a:r>
            <a:endParaRPr sz="800">
              <a:solidFill>
                <a:schemeClr val="lt2"/>
              </a:solidFill>
              <a:latin typeface="Inter"/>
              <a:ea typeface="Inter"/>
              <a:cs typeface="Inter"/>
              <a:sym typeface="Inter"/>
            </a:endParaRPr>
          </a:p>
        </p:txBody>
      </p:sp>
      <p:sp>
        <p:nvSpPr>
          <p:cNvPr id="140" name="Google Shape;140;p19"/>
          <p:cNvSpPr txBox="1"/>
          <p:nvPr/>
        </p:nvSpPr>
        <p:spPr>
          <a:xfrm>
            <a:off x="3979300" y="1525750"/>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141" name="Google Shape;141;p19"/>
          <p:cNvSpPr txBox="1"/>
          <p:nvPr/>
        </p:nvSpPr>
        <p:spPr>
          <a:xfrm>
            <a:off x="6834400" y="855625"/>
            <a:ext cx="2037000" cy="70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700">
                <a:solidFill>
                  <a:schemeClr val="lt2"/>
                </a:solidFill>
                <a:latin typeface="Inter"/>
                <a:ea typeface="Inter"/>
                <a:cs typeface="Inter"/>
                <a:sym typeface="Inter"/>
              </a:rPr>
              <a:t>“Most historians seem to agree that under the Nazi regime women counted merely as mothers who should bear and rear as many children as possible, and that Nazi </a:t>
            </a:r>
            <a:r>
              <a:rPr lang="en" sz="700">
                <a:solidFill>
                  <a:schemeClr val="lt2"/>
                </a:solidFill>
                <a:latin typeface="Inter"/>
                <a:ea typeface="Inter"/>
                <a:cs typeface="Inter"/>
                <a:sym typeface="Inter"/>
              </a:rPr>
              <a:t>anti feminism</a:t>
            </a:r>
            <a:r>
              <a:rPr lang="en" sz="700">
                <a:solidFill>
                  <a:schemeClr val="lt2"/>
                </a:solidFill>
                <a:latin typeface="Inter"/>
                <a:ea typeface="Inter"/>
                <a:cs typeface="Inter"/>
                <a:sym typeface="Inter"/>
              </a:rPr>
              <a:t> tended to promote, protect, and even finance women as childbearers, housewives, and mothers. It seems necessary to challenge various aspects of this widely held opinion, but </a:t>
            </a:r>
            <a:r>
              <a:rPr lang="en" sz="700">
                <a:solidFill>
                  <a:schemeClr val="lt2"/>
                </a:solidFill>
                <a:latin typeface="Inter"/>
                <a:ea typeface="Inter"/>
                <a:cs typeface="Inter"/>
                <a:sym typeface="Inter"/>
              </a:rPr>
              <a:t>particularly</a:t>
            </a:r>
            <a:r>
              <a:rPr lang="en" sz="700">
                <a:solidFill>
                  <a:schemeClr val="lt2"/>
                </a:solidFill>
                <a:latin typeface="Inter"/>
                <a:ea typeface="Inter"/>
                <a:cs typeface="Inter"/>
                <a:sym typeface="Inter"/>
              </a:rPr>
              <a:t> its </a:t>
            </a:r>
            <a:r>
              <a:rPr lang="en" sz="700">
                <a:solidFill>
                  <a:schemeClr val="lt2"/>
                </a:solidFill>
                <a:latin typeface="Inter"/>
                <a:ea typeface="Inter"/>
                <a:cs typeface="Inter"/>
                <a:sym typeface="Inter"/>
              </a:rPr>
              <a:t>neglect</a:t>
            </a:r>
            <a:r>
              <a:rPr lang="en" sz="700">
                <a:solidFill>
                  <a:schemeClr val="lt2"/>
                </a:solidFill>
                <a:latin typeface="Inter"/>
                <a:ea typeface="Inter"/>
                <a:cs typeface="Inter"/>
                <a:sym typeface="Inter"/>
              </a:rPr>
              <a:t> of racism…</a:t>
            </a:r>
            <a:endParaRPr sz="700">
              <a:solidFill>
                <a:schemeClr val="lt2"/>
              </a:solidFill>
              <a:latin typeface="Inter"/>
              <a:ea typeface="Inter"/>
              <a:cs typeface="Inter"/>
              <a:sym typeface="Inter"/>
            </a:endParaRPr>
          </a:p>
          <a:p>
            <a:pPr indent="0" lvl="0" marL="0" rtl="0" algn="l">
              <a:spcBef>
                <a:spcPts val="0"/>
              </a:spcBef>
              <a:spcAft>
                <a:spcPts val="0"/>
              </a:spcAft>
              <a:buNone/>
            </a:pPr>
            <a:r>
              <a:rPr lang="en" sz="700">
                <a:solidFill>
                  <a:schemeClr val="lt2"/>
                </a:solidFill>
                <a:latin typeface="Inter"/>
                <a:ea typeface="Inter"/>
                <a:cs typeface="Inter"/>
                <a:sym typeface="Inter"/>
              </a:rPr>
              <a:t>Nazis were by no means simply interested in raising the number of childbearing women. They were just as bent on excluding many women from bearing and rearing children- and men from begetting them- with sterilization as their principal deterrent….</a:t>
            </a:r>
            <a:endParaRPr sz="700">
              <a:solidFill>
                <a:schemeClr val="lt2"/>
              </a:solidFill>
              <a:latin typeface="Inter"/>
              <a:ea typeface="Inter"/>
              <a:cs typeface="Inter"/>
              <a:sym typeface="Inter"/>
            </a:endParaRPr>
          </a:p>
          <a:p>
            <a:pPr indent="0" lvl="0" marL="0" rtl="0" algn="l">
              <a:spcBef>
                <a:spcPts val="0"/>
              </a:spcBef>
              <a:spcAft>
                <a:spcPts val="0"/>
              </a:spcAft>
              <a:buNone/>
            </a:pPr>
            <a:r>
              <a:rPr lang="en" sz="700">
                <a:solidFill>
                  <a:schemeClr val="lt2"/>
                </a:solidFill>
                <a:latin typeface="Inter"/>
                <a:ea typeface="Inter"/>
                <a:cs typeface="Inter"/>
                <a:sym typeface="Inter"/>
              </a:rPr>
              <a:t>We should be careful not to term simply ‘sexism’ the demand placed on </a:t>
            </a:r>
            <a:r>
              <a:rPr lang="en" sz="700">
                <a:solidFill>
                  <a:schemeClr val="lt2"/>
                </a:solidFill>
                <a:latin typeface="Inter"/>
                <a:ea typeface="Inter"/>
                <a:cs typeface="Inter"/>
                <a:sym typeface="Inter"/>
              </a:rPr>
              <a:t>ethnically</a:t>
            </a:r>
            <a:r>
              <a:rPr lang="en" sz="700">
                <a:solidFill>
                  <a:schemeClr val="lt2"/>
                </a:solidFill>
                <a:latin typeface="Inter"/>
                <a:ea typeface="Inter"/>
                <a:cs typeface="Inter"/>
                <a:sym typeface="Inter"/>
              </a:rPr>
              <a:t> or socially superior women to have children they may not want, and not to  term </a:t>
            </a:r>
            <a:r>
              <a:rPr lang="en" sz="700">
                <a:solidFill>
                  <a:schemeClr val="lt2"/>
                </a:solidFill>
                <a:latin typeface="Inter"/>
                <a:ea typeface="Inter"/>
                <a:cs typeface="Inter"/>
                <a:sym typeface="Inter"/>
              </a:rPr>
              <a:t>simply</a:t>
            </a:r>
            <a:r>
              <a:rPr lang="en" sz="700">
                <a:solidFill>
                  <a:schemeClr val="lt2"/>
                </a:solidFill>
                <a:latin typeface="Inter"/>
                <a:ea typeface="Inter"/>
                <a:cs typeface="Inter"/>
                <a:sym typeface="Inter"/>
              </a:rPr>
              <a:t> ‘racism’ the ban against ethnically or socially inferior women having children, even though they may want them….”</a:t>
            </a:r>
            <a:endParaRPr sz="700">
              <a:solidFill>
                <a:schemeClr val="lt2"/>
              </a:solidFill>
              <a:latin typeface="Inter"/>
              <a:ea typeface="Inter"/>
              <a:cs typeface="Inter"/>
              <a:sym typeface="Inter"/>
            </a:endParaRPr>
          </a:p>
          <a:p>
            <a:pPr indent="0" lvl="0" marL="0" rtl="0" algn="l">
              <a:spcBef>
                <a:spcPts val="0"/>
              </a:spcBef>
              <a:spcAft>
                <a:spcPts val="0"/>
              </a:spcAft>
              <a:buNone/>
            </a:pPr>
            <a:r>
              <a:rPr lang="en" sz="700">
                <a:solidFill>
                  <a:schemeClr val="lt2"/>
                </a:solidFill>
                <a:latin typeface="Inter"/>
                <a:ea typeface="Inter"/>
                <a:cs typeface="Inter"/>
                <a:sym typeface="Inter"/>
              </a:rPr>
              <a:t>-Gisela Bock, German historian, on the connection between racism and sexism in Nazi Germany </a:t>
            </a:r>
            <a:endParaRPr sz="700">
              <a:solidFill>
                <a:schemeClr val="lt2"/>
              </a:solidFill>
              <a:latin typeface="Inter"/>
              <a:ea typeface="Inter"/>
              <a:cs typeface="Inter"/>
              <a:sym typeface="Inter"/>
            </a:endParaRPr>
          </a:p>
        </p:txBody>
      </p:sp>
      <p:sp>
        <p:nvSpPr>
          <p:cNvPr id="142" name="Google Shape;142;p19"/>
          <p:cNvSpPr txBox="1"/>
          <p:nvPr/>
        </p:nvSpPr>
        <p:spPr>
          <a:xfrm>
            <a:off x="922925" y="2975825"/>
            <a:ext cx="21315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Image</a:t>
            </a:r>
            <a:endParaRPr sz="1200">
              <a:solidFill>
                <a:schemeClr val="dk1"/>
              </a:solidFill>
              <a:latin typeface="Inter"/>
              <a:ea typeface="Inter"/>
              <a:cs typeface="Inter"/>
              <a:sym typeface="Inter"/>
            </a:endParaRPr>
          </a:p>
        </p:txBody>
      </p:sp>
      <p:sp>
        <p:nvSpPr>
          <p:cNvPr id="143" name="Google Shape;143;p19"/>
          <p:cNvSpPr txBox="1"/>
          <p:nvPr/>
        </p:nvSpPr>
        <p:spPr>
          <a:xfrm>
            <a:off x="3805475" y="3570575"/>
            <a:ext cx="26739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lt2"/>
                </a:solidFill>
                <a:latin typeface="Inter"/>
                <a:ea typeface="Inter"/>
                <a:cs typeface="Inter"/>
                <a:sym typeface="Inter"/>
              </a:rPr>
              <a:t>Above: Propaganda from Nazi Germany promoting the ideal picture of German women as mothers.</a:t>
            </a:r>
            <a:endParaRPr sz="800">
              <a:solidFill>
                <a:schemeClr val="lt2"/>
              </a:solidFill>
              <a:latin typeface="Inter"/>
              <a:ea typeface="Inter"/>
              <a:cs typeface="Inter"/>
              <a:sym typeface="Inter"/>
            </a:endParaRPr>
          </a:p>
          <a:p>
            <a:pPr indent="0" lvl="0" marL="0" rtl="0" algn="l">
              <a:spcBef>
                <a:spcPts val="0"/>
              </a:spcBef>
              <a:spcAft>
                <a:spcPts val="0"/>
              </a:spcAft>
              <a:buNone/>
            </a:pPr>
            <a:r>
              <a:rPr lang="en" sz="800">
                <a:solidFill>
                  <a:schemeClr val="lt2"/>
                </a:solidFill>
                <a:latin typeface="Inter"/>
                <a:ea typeface="Inter"/>
                <a:cs typeface="Inter"/>
                <a:sym typeface="Inter"/>
              </a:rPr>
              <a:t>Left: Girls who were part of the League of German Girls, the female part of the Hitler Youth, which was </a:t>
            </a:r>
            <a:r>
              <a:rPr lang="en" sz="800">
                <a:solidFill>
                  <a:schemeClr val="lt2"/>
                </a:solidFill>
                <a:latin typeface="Inter"/>
                <a:ea typeface="Inter"/>
                <a:cs typeface="Inter"/>
                <a:sym typeface="Inter"/>
              </a:rPr>
              <a:t>compulsory</a:t>
            </a:r>
            <a:r>
              <a:rPr lang="en" sz="800">
                <a:solidFill>
                  <a:schemeClr val="lt2"/>
                </a:solidFill>
                <a:latin typeface="Inter"/>
                <a:ea typeface="Inter"/>
                <a:cs typeface="Inter"/>
                <a:sym typeface="Inter"/>
              </a:rPr>
              <a:t> in 1936 for girls over the age of 10.</a:t>
            </a:r>
            <a:endParaRPr sz="800">
              <a:solidFill>
                <a:schemeClr val="lt2"/>
              </a:solidFill>
              <a:latin typeface="Inter"/>
              <a:ea typeface="Inter"/>
              <a:cs typeface="Inter"/>
              <a:sym typeface="Inter"/>
            </a:endParaRPr>
          </a:p>
        </p:txBody>
      </p:sp>
      <p:sp>
        <p:nvSpPr>
          <p:cNvPr id="144" name="Google Shape;144;p19">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5" name="Google Shape;145;p19"/>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2</a:t>
            </a:r>
            <a:endParaRPr b="1" sz="1300">
              <a:solidFill>
                <a:schemeClr val="dk1"/>
              </a:solidFill>
              <a:latin typeface="Inter"/>
              <a:ea typeface="Inter"/>
              <a:cs typeface="Inter"/>
              <a:sym typeface="Inter"/>
            </a:endParaRPr>
          </a:p>
        </p:txBody>
      </p:sp>
      <p:pic>
        <p:nvPicPr>
          <p:cNvPr id="146" name="Google Shape;146;p19"/>
          <p:cNvPicPr preferRelativeResize="0"/>
          <p:nvPr/>
        </p:nvPicPr>
        <p:blipFill>
          <a:blip r:embed="rId5">
            <a:alphaModFix/>
          </a:blip>
          <a:stretch>
            <a:fillRect/>
          </a:stretch>
        </p:blipFill>
        <p:spPr>
          <a:xfrm>
            <a:off x="4154450" y="855613"/>
            <a:ext cx="1781175" cy="2562225"/>
          </a:xfrm>
          <a:prstGeom prst="rect">
            <a:avLst/>
          </a:prstGeom>
          <a:noFill/>
          <a:ln>
            <a:noFill/>
          </a:ln>
        </p:spPr>
      </p:pic>
      <p:pic>
        <p:nvPicPr>
          <p:cNvPr id="147" name="Google Shape;147;p19"/>
          <p:cNvPicPr preferRelativeResize="0"/>
          <p:nvPr/>
        </p:nvPicPr>
        <p:blipFill>
          <a:blip r:embed="rId6">
            <a:alphaModFix/>
          </a:blip>
          <a:stretch>
            <a:fillRect/>
          </a:stretch>
        </p:blipFill>
        <p:spPr>
          <a:xfrm>
            <a:off x="836575" y="2383800"/>
            <a:ext cx="2434296" cy="17922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1" name="Shape 151"/>
        <p:cNvGrpSpPr/>
        <p:nvPr/>
      </p:nvGrpSpPr>
      <p:grpSpPr>
        <a:xfrm>
          <a:off x="0" y="0"/>
          <a:ext cx="0" cy="0"/>
          <a:chOff x="0" y="0"/>
          <a:chExt cx="0" cy="0"/>
        </a:xfrm>
      </p:grpSpPr>
      <p:sp>
        <p:nvSpPr>
          <p:cNvPr id="152" name="Google Shape;152;p20">
            <a:hlinkClick action="ppaction://hlinksldjump" r:id="rId4"/>
          </p:cNvPr>
          <p:cNvSpPr/>
          <p:nvPr/>
        </p:nvSpPr>
        <p:spPr>
          <a:xfrm>
            <a:off x="6787225" y="416825"/>
            <a:ext cx="2123400" cy="2807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3" name="Google Shape;153;p20">
            <a:hlinkClick action="ppaction://hlinksldjump" r:id="rId5"/>
          </p:cNvPr>
          <p:cNvSpPr/>
          <p:nvPr/>
        </p:nvSpPr>
        <p:spPr>
          <a:xfrm>
            <a:off x="3476200" y="1274075"/>
            <a:ext cx="3059400" cy="1643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20"/>
          <p:cNvSpPr txBox="1"/>
          <p:nvPr/>
        </p:nvSpPr>
        <p:spPr>
          <a:xfrm>
            <a:off x="951625" y="416825"/>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WOMEN IN WORLD WAR II</a:t>
            </a:r>
            <a:endParaRPr sz="2000">
              <a:solidFill>
                <a:schemeClr val="lt2"/>
              </a:solidFill>
              <a:latin typeface="Inter"/>
              <a:ea typeface="Inter"/>
              <a:cs typeface="Inter"/>
              <a:sym typeface="Inter"/>
            </a:endParaRPr>
          </a:p>
        </p:txBody>
      </p:sp>
      <p:sp>
        <p:nvSpPr>
          <p:cNvPr id="155" name="Google Shape;155;p20"/>
          <p:cNvSpPr txBox="1"/>
          <p:nvPr/>
        </p:nvSpPr>
        <p:spPr>
          <a:xfrm>
            <a:off x="432550" y="1966175"/>
            <a:ext cx="2280900" cy="8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lt2"/>
                </a:solidFill>
                <a:latin typeface="Inter"/>
                <a:ea typeface="Inter"/>
                <a:cs typeface="Inter"/>
                <a:sym typeface="Inter"/>
              </a:rPr>
              <a:t>Did women experience the war differently from men?</a:t>
            </a:r>
            <a:endParaRPr sz="1300">
              <a:solidFill>
                <a:schemeClr val="lt2"/>
              </a:solidFill>
              <a:latin typeface="Inter"/>
              <a:ea typeface="Inter"/>
              <a:cs typeface="Inter"/>
              <a:sym typeface="Inter"/>
            </a:endParaRPr>
          </a:p>
        </p:txBody>
      </p:sp>
      <p:sp>
        <p:nvSpPr>
          <p:cNvPr id="156" name="Google Shape;156;p20"/>
          <p:cNvSpPr txBox="1"/>
          <p:nvPr/>
        </p:nvSpPr>
        <p:spPr>
          <a:xfrm>
            <a:off x="3806500" y="2513900"/>
            <a:ext cx="2453700" cy="30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Women on the Home Front</a:t>
            </a:r>
            <a:endParaRPr sz="1200">
              <a:solidFill>
                <a:schemeClr val="dk1"/>
              </a:solidFill>
              <a:latin typeface="Inter"/>
              <a:ea typeface="Inter"/>
              <a:cs typeface="Inter"/>
              <a:sym typeface="Inter"/>
            </a:endParaRPr>
          </a:p>
        </p:txBody>
      </p:sp>
      <p:sp>
        <p:nvSpPr>
          <p:cNvPr id="157" name="Google Shape;157;p20"/>
          <p:cNvSpPr txBox="1"/>
          <p:nvPr/>
        </p:nvSpPr>
        <p:spPr>
          <a:xfrm>
            <a:off x="6834400" y="2684875"/>
            <a:ext cx="2037000" cy="48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Women in Combat &amp; Resistance</a:t>
            </a:r>
            <a:endParaRPr sz="1200">
              <a:solidFill>
                <a:schemeClr val="dk1"/>
              </a:solidFill>
              <a:latin typeface="Inter"/>
              <a:ea typeface="Inter"/>
              <a:cs typeface="Inter"/>
              <a:sym typeface="Inter"/>
            </a:endParaRPr>
          </a:p>
        </p:txBody>
      </p:sp>
      <p:sp>
        <p:nvSpPr>
          <p:cNvPr id="158" name="Google Shape;158;p20">
            <a:hlinkClick/>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9" name="Google Shape;159;p20"/>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Museum</a:t>
            </a:r>
            <a:endParaRPr b="1" sz="1300">
              <a:solidFill>
                <a:schemeClr val="dk1"/>
              </a:solidFill>
              <a:latin typeface="Inter"/>
              <a:ea typeface="Inter"/>
              <a:cs typeface="Inter"/>
              <a:sym typeface="Inter"/>
            </a:endParaRPr>
          </a:p>
        </p:txBody>
      </p:sp>
      <p:pic>
        <p:nvPicPr>
          <p:cNvPr id="160" name="Google Shape;160;p20"/>
          <p:cNvPicPr preferRelativeResize="0"/>
          <p:nvPr/>
        </p:nvPicPr>
        <p:blipFill>
          <a:blip r:embed="rId6">
            <a:alphaModFix/>
          </a:blip>
          <a:stretch>
            <a:fillRect/>
          </a:stretch>
        </p:blipFill>
        <p:spPr>
          <a:xfrm>
            <a:off x="7024413" y="530800"/>
            <a:ext cx="1656987" cy="2154075"/>
          </a:xfrm>
          <a:prstGeom prst="rect">
            <a:avLst/>
          </a:prstGeom>
          <a:noFill/>
          <a:ln>
            <a:noFill/>
          </a:ln>
        </p:spPr>
      </p:pic>
      <p:pic>
        <p:nvPicPr>
          <p:cNvPr id="161" name="Google Shape;161;p20"/>
          <p:cNvPicPr preferRelativeResize="0"/>
          <p:nvPr/>
        </p:nvPicPr>
        <p:blipFill>
          <a:blip r:embed="rId7">
            <a:alphaModFix/>
          </a:blip>
          <a:stretch>
            <a:fillRect/>
          </a:stretch>
        </p:blipFill>
        <p:spPr>
          <a:xfrm>
            <a:off x="4134499" y="1349950"/>
            <a:ext cx="1742813" cy="122178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5" name="Shape 165"/>
        <p:cNvGrpSpPr/>
        <p:nvPr/>
      </p:nvGrpSpPr>
      <p:grpSpPr>
        <a:xfrm>
          <a:off x="0" y="0"/>
          <a:ext cx="0" cy="0"/>
          <a:chOff x="0" y="0"/>
          <a:chExt cx="0" cy="0"/>
        </a:xfrm>
      </p:grpSpPr>
      <p:sp>
        <p:nvSpPr>
          <p:cNvPr id="166" name="Google Shape;166;p21"/>
          <p:cNvSpPr txBox="1"/>
          <p:nvPr/>
        </p:nvSpPr>
        <p:spPr>
          <a:xfrm>
            <a:off x="120400" y="188750"/>
            <a:ext cx="40425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lt2"/>
                </a:solidFill>
                <a:latin typeface="Inter"/>
                <a:ea typeface="Inter"/>
                <a:cs typeface="Inter"/>
                <a:sym typeface="Inter"/>
              </a:rPr>
              <a:t>Women on the Home Front</a:t>
            </a:r>
            <a:endParaRPr sz="2000">
              <a:solidFill>
                <a:schemeClr val="lt2"/>
              </a:solidFill>
              <a:latin typeface="Inter"/>
              <a:ea typeface="Inter"/>
              <a:cs typeface="Inter"/>
              <a:sym typeface="Inter"/>
            </a:endParaRPr>
          </a:p>
        </p:txBody>
      </p:sp>
      <p:sp>
        <p:nvSpPr>
          <p:cNvPr id="167" name="Google Shape;167;p21"/>
          <p:cNvSpPr txBox="1"/>
          <p:nvPr/>
        </p:nvSpPr>
        <p:spPr>
          <a:xfrm>
            <a:off x="173000" y="757450"/>
            <a:ext cx="3732600" cy="145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lt2"/>
                </a:solidFill>
                <a:latin typeface="Inter"/>
                <a:ea typeface="Inter"/>
                <a:cs typeface="Inter"/>
                <a:sym typeface="Inter"/>
              </a:rPr>
              <a:t>During World War II, women took on vital roles on the home front as men were sent to fight. In the United States, the Rosie the Riveter campaign encouraged women to work in munitions factories, shipyards, and other war industries, producing tanks, planes, and ammunition. In Britain, the Women's Land Army helped sustain agriculture, while in Germany and Japan, women were mobilized into factory work as the war escalated.</a:t>
            </a:r>
            <a:endParaRPr sz="1100">
              <a:solidFill>
                <a:schemeClr val="lt2"/>
              </a:solidFill>
              <a:latin typeface="Inter"/>
              <a:ea typeface="Inter"/>
              <a:cs typeface="Inter"/>
              <a:sym typeface="Inter"/>
            </a:endParaRPr>
          </a:p>
        </p:txBody>
      </p:sp>
      <p:sp>
        <p:nvSpPr>
          <p:cNvPr id="168" name="Google Shape;168;p21"/>
          <p:cNvSpPr txBox="1"/>
          <p:nvPr/>
        </p:nvSpPr>
        <p:spPr>
          <a:xfrm>
            <a:off x="6834400" y="1072575"/>
            <a:ext cx="2037000" cy="48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Clr>
                <a:schemeClr val="dk1"/>
              </a:buClr>
              <a:buSzPts val="1100"/>
              <a:buFont typeface="Arial"/>
              <a:buNone/>
            </a:pPr>
            <a:r>
              <a:rPr lang="en" sz="1700">
                <a:solidFill>
                  <a:schemeClr val="lt2"/>
                </a:solidFill>
                <a:latin typeface="Inter"/>
                <a:ea typeface="Inter"/>
                <a:cs typeface="Inter"/>
                <a:sym typeface="Inter"/>
              </a:rPr>
              <a:t>"We can do it!" – </a:t>
            </a:r>
            <a:r>
              <a:rPr b="1" lang="en" sz="1700">
                <a:solidFill>
                  <a:schemeClr val="lt2"/>
                </a:solidFill>
                <a:latin typeface="Inter"/>
                <a:ea typeface="Inter"/>
                <a:cs typeface="Inter"/>
                <a:sym typeface="Inter"/>
              </a:rPr>
              <a:t>Rosie the Riveter campaign, U.S. government wartime propaganda (1942)</a:t>
            </a:r>
            <a:endParaRPr b="1" sz="1700">
              <a:solidFill>
                <a:schemeClr val="lt2"/>
              </a:solidFill>
              <a:latin typeface="Inter"/>
              <a:ea typeface="Inter"/>
              <a:cs typeface="Inter"/>
              <a:sym typeface="Inter"/>
            </a:endParaRPr>
          </a:p>
          <a:p>
            <a:pPr indent="0" lvl="0" marL="0" rtl="0" algn="ctr">
              <a:lnSpc>
                <a:spcPct val="100000"/>
              </a:lnSpc>
              <a:spcBef>
                <a:spcPts val="1200"/>
              </a:spcBef>
              <a:spcAft>
                <a:spcPts val="0"/>
              </a:spcAft>
              <a:buNone/>
            </a:pPr>
            <a:r>
              <a:t/>
            </a:r>
            <a:endParaRPr sz="1700">
              <a:solidFill>
                <a:schemeClr val="lt2"/>
              </a:solidFill>
              <a:latin typeface="Inter"/>
              <a:ea typeface="Inter"/>
              <a:cs typeface="Inter"/>
              <a:sym typeface="Inter"/>
            </a:endParaRPr>
          </a:p>
        </p:txBody>
      </p:sp>
      <p:sp>
        <p:nvSpPr>
          <p:cNvPr id="169" name="Google Shape;169;p21"/>
          <p:cNvSpPr txBox="1"/>
          <p:nvPr/>
        </p:nvSpPr>
        <p:spPr>
          <a:xfrm>
            <a:off x="3782900" y="3657075"/>
            <a:ext cx="2673900" cy="48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Inter"/>
                <a:ea typeface="Inter"/>
                <a:cs typeface="Inter"/>
                <a:sym typeface="Inter"/>
              </a:rPr>
              <a:t>Captions for the two images</a:t>
            </a:r>
            <a:endParaRPr sz="1000">
              <a:solidFill>
                <a:schemeClr val="lt2"/>
              </a:solidFill>
              <a:latin typeface="Inter"/>
              <a:ea typeface="Inter"/>
              <a:cs typeface="Inter"/>
              <a:sym typeface="Inter"/>
            </a:endParaRPr>
          </a:p>
        </p:txBody>
      </p:sp>
      <p:sp>
        <p:nvSpPr>
          <p:cNvPr id="170" name="Google Shape;170;p21">
            <a:hlinkClick action="ppaction://hlinksldjump" r:id="rId4"/>
          </p:cNvPr>
          <p:cNvSpPr/>
          <p:nvPr/>
        </p:nvSpPr>
        <p:spPr>
          <a:xfrm>
            <a:off x="6834400" y="3932325"/>
            <a:ext cx="2123400" cy="1030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1" name="Google Shape;171;p21"/>
          <p:cNvSpPr txBox="1"/>
          <p:nvPr/>
        </p:nvSpPr>
        <p:spPr>
          <a:xfrm>
            <a:off x="6999575" y="4270525"/>
            <a:ext cx="1596600" cy="38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Inter"/>
                <a:ea typeface="Inter"/>
                <a:cs typeface="Inter"/>
                <a:sym typeface="Inter"/>
              </a:rPr>
              <a:t>Back to Room 4</a:t>
            </a:r>
            <a:endParaRPr b="1" sz="1300">
              <a:solidFill>
                <a:schemeClr val="dk1"/>
              </a:solidFill>
              <a:latin typeface="Inter"/>
              <a:ea typeface="Inter"/>
              <a:cs typeface="Inter"/>
              <a:sym typeface="Inter"/>
            </a:endParaRPr>
          </a:p>
        </p:txBody>
      </p:sp>
      <p:pic>
        <p:nvPicPr>
          <p:cNvPr id="172" name="Google Shape;172;p21"/>
          <p:cNvPicPr preferRelativeResize="0"/>
          <p:nvPr/>
        </p:nvPicPr>
        <p:blipFill>
          <a:blip r:embed="rId5">
            <a:alphaModFix/>
          </a:blip>
          <a:stretch>
            <a:fillRect/>
          </a:stretch>
        </p:blipFill>
        <p:spPr>
          <a:xfrm>
            <a:off x="4274875" y="833662"/>
            <a:ext cx="1689926" cy="2536986"/>
          </a:xfrm>
          <a:prstGeom prst="rect">
            <a:avLst/>
          </a:prstGeom>
          <a:noFill/>
          <a:ln>
            <a:noFill/>
          </a:ln>
        </p:spPr>
      </p:pic>
      <p:pic>
        <p:nvPicPr>
          <p:cNvPr id="173" name="Google Shape;173;p21"/>
          <p:cNvPicPr preferRelativeResize="0"/>
          <p:nvPr/>
        </p:nvPicPr>
        <p:blipFill>
          <a:blip r:embed="rId6">
            <a:alphaModFix/>
          </a:blip>
          <a:stretch>
            <a:fillRect/>
          </a:stretch>
        </p:blipFill>
        <p:spPr>
          <a:xfrm>
            <a:off x="928098" y="2548054"/>
            <a:ext cx="2123400" cy="148859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