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5"/>
    <p:sldMasterId id="2147483671" r:id="rId6"/>
  </p:sldMasterIdLst>
  <p:notesMasterIdLst>
    <p:notesMasterId r:id="rId7"/>
  </p:notesMasterIdLst>
  <p:sldIdLst>
    <p:sldId id="256" r:id="rId8"/>
    <p:sldId id="257" r:id="rId9"/>
    <p:sldId id="258" r:id="rId10"/>
    <p:sldId id="259" r:id="rId11"/>
    <p:sldId id="260" r:id="rId12"/>
    <p:sldId id="261" r:id="rId13"/>
  </p:sldIdLst>
  <p:sldSz cy="10058400" cx="7772400"/>
  <p:notesSz cx="6858000" cy="9144000"/>
  <p:embeddedFontLst>
    <p:embeddedFont>
      <p:font typeface="Halant"/>
      <p:regular r:id="rId14"/>
      <p:bold r:id="rId15"/>
    </p:embeddedFont>
    <p:embeddedFont>
      <p:font typeface="Inter"/>
      <p:regular r:id="rId16"/>
      <p:bold r:id="rId17"/>
      <p:italic r:id="rId18"/>
      <p:boldItalic r:id="rId19"/>
    </p:embeddedFont>
    <p:embeddedFont>
      <p:font typeface="Plus Jakarta Sans Medium"/>
      <p:regular r:id="rId20"/>
      <p:bold r:id="rId21"/>
      <p:italic r:id="rId22"/>
      <p:boldItalic r:id="rId23"/>
    </p:embeddedFont>
    <p:embeddedFont>
      <p:font typeface="Work Sans"/>
      <p:regular r:id="rId24"/>
      <p:bold r:id="rId25"/>
      <p:italic r:id="rId26"/>
      <p:boldItalic r:id="rId2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441DA58F-365C-4807-914F-435FB814AA03}">
  <a:tblStyle styleId="{441DA58F-365C-4807-914F-435FB814AA03}" styleName="Table_0">
    <a:wholeTbl>
      <a:tcTxStyle>
        <a:font>
          <a:latin typeface="Arial"/>
          <a:ea typeface="Arial"/>
          <a:cs typeface="Arial"/>
        </a:font>
        <a:srgbClr val="000000"/>
      </a:tcTxStyle>
      <a:tcStyle>
        <a:tcBdr>
          <a:left>
            <a:ln cap="flat" cmpd="sng" w="6350">
              <a:solidFill>
                <a:srgbClr val="000000"/>
              </a:solidFill>
              <a:prstDash val="solid"/>
              <a:round/>
              <a:headEnd len="sm" w="sm" type="none"/>
              <a:tailEnd len="sm" w="sm" type="none"/>
            </a:ln>
          </a:left>
          <a:right>
            <a:ln cap="flat" cmpd="sng" w="6350">
              <a:solidFill>
                <a:srgbClr val="000000"/>
              </a:solidFill>
              <a:prstDash val="solid"/>
              <a:round/>
              <a:headEnd len="sm" w="sm" type="none"/>
              <a:tailEnd len="sm" w="sm" type="none"/>
            </a:ln>
          </a:right>
          <a:top>
            <a:ln cap="flat" cmpd="sng" w="6350">
              <a:solidFill>
                <a:srgbClr val="000000"/>
              </a:solidFill>
              <a:prstDash val="solid"/>
              <a:round/>
              <a:headEnd len="sm" w="sm" type="none"/>
              <a:tailEnd len="sm" w="sm" type="none"/>
            </a:ln>
          </a:top>
          <a:bottom>
            <a:ln cap="flat" cmpd="sng" w="6350">
              <a:solidFill>
                <a:srgbClr val="000000"/>
              </a:solidFill>
              <a:prstDash val="solid"/>
              <a:round/>
              <a:headEnd len="sm" w="sm" type="none"/>
              <a:tailEnd len="sm" w="sm" type="none"/>
            </a:ln>
          </a:bottom>
          <a:insideH>
            <a:ln cap="flat" cmpd="sng" w="6350">
              <a:solidFill>
                <a:srgbClr val="000000"/>
              </a:solidFill>
              <a:prstDash val="solid"/>
              <a:round/>
              <a:headEnd len="sm" w="sm" type="none"/>
              <a:tailEnd len="sm" w="sm" type="none"/>
            </a:ln>
          </a:insideH>
          <a:insideV>
            <a:ln cap="flat" cmpd="sng" w="635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28E25DA7-C007-4E21-AD60-61257570E803}" styleName="Table_1">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6CC2D678-FB4F-4EF8-AA3B-958ABB4CC285}" styleName="Table_2">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PlusJakartaSansMedium-regular.fntdata"/><Relationship Id="rId22" Type="http://schemas.openxmlformats.org/officeDocument/2006/relationships/font" Target="fonts/PlusJakartaSansMedium-italic.fntdata"/><Relationship Id="rId21" Type="http://schemas.openxmlformats.org/officeDocument/2006/relationships/font" Target="fonts/PlusJakartaSansMedium-bold.fntdata"/><Relationship Id="rId24" Type="http://schemas.openxmlformats.org/officeDocument/2006/relationships/font" Target="fonts/WorkSans-regular.fntdata"/><Relationship Id="rId23" Type="http://schemas.openxmlformats.org/officeDocument/2006/relationships/font" Target="fonts/PlusJakartaSansMedium-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font" Target="fonts/WorkSans-italic.fntdata"/><Relationship Id="rId25" Type="http://schemas.openxmlformats.org/officeDocument/2006/relationships/font" Target="fonts/WorkSans-bold.fntdata"/><Relationship Id="rId27" Type="http://schemas.openxmlformats.org/officeDocument/2006/relationships/font" Target="fonts/WorkSans-bold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font" Target="fonts/Halant-bold.fntdata"/><Relationship Id="rId14" Type="http://schemas.openxmlformats.org/officeDocument/2006/relationships/font" Target="fonts/Halant-regular.fntdata"/><Relationship Id="rId17" Type="http://schemas.openxmlformats.org/officeDocument/2006/relationships/font" Target="fonts/Inter-bold.fntdata"/><Relationship Id="rId16" Type="http://schemas.openxmlformats.org/officeDocument/2006/relationships/font" Target="fonts/Inter-regular.fntdata"/><Relationship Id="rId19" Type="http://schemas.openxmlformats.org/officeDocument/2006/relationships/font" Target="fonts/Inter-boldItalic.fntdata"/><Relationship Id="rId18" Type="http://schemas.openxmlformats.org/officeDocument/2006/relationships/font" Target="fonts/Inter-italic.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239de1b9a4a_0_5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239de1b9a4a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239de1b9a4a_0_12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239de1b9a4a_0_1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g32593b9faa5_0_17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0" name="Google Shape;120;g32593b9faa5_0_1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32593b9faa5_0_5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32593b9faa5_0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3259865a377_0_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4" name="Google Shape;144;g3259865a377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3259865a377_0_1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3259865a377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56" name="Google Shape;56;p14"/>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57" name="Google Shape;57;p1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60" name="Google Shape;60;p1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3" name="Google Shape;63;p16"/>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64" name="Google Shape;64;p1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7" name="Google Shape;67;p17"/>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8" name="Google Shape;68;p17"/>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9" name="Google Shape;69;p1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72" name="Google Shape;72;p1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75" name="Google Shape;75;p19"/>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76" name="Google Shape;76;p1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79" name="Google Shape;79;p2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83" name="Google Shape;83;p21"/>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84" name="Google Shape;84;p21"/>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85" name="Google Shape;85;p2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88" name="Google Shape;88;p2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91" name="Google Shape;91;p23"/>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92" name="Google Shape;92;p2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1.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52" name="Google Shape;52;p13"/>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53" name="Google Shape;53;p13"/>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image" Target="../media/image8.png"/><Relationship Id="rId5"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7.png"/><Relationship Id="rId4" Type="http://schemas.openxmlformats.org/officeDocument/2006/relationships/hyperlink" Target="https://creativecommons.org/licenses/by-sa/4.0/deed.en" TargetMode="External"/><Relationship Id="rId5" Type="http://schemas.openxmlformats.org/officeDocument/2006/relationships/image" Target="../media/image3.png"/><Relationship Id="rId6"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3.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8" name="Shape 98"/>
        <p:cNvGrpSpPr/>
        <p:nvPr/>
      </p:nvGrpSpPr>
      <p:grpSpPr>
        <a:xfrm>
          <a:off x="0" y="0"/>
          <a:ext cx="0" cy="0"/>
          <a:chOff x="0" y="0"/>
          <a:chExt cx="0" cy="0"/>
        </a:xfrm>
      </p:grpSpPr>
      <p:sp>
        <p:nvSpPr>
          <p:cNvPr id="99" name="Google Shape;99;p25"/>
          <p:cNvSpPr txBox="1"/>
          <p:nvPr/>
        </p:nvSpPr>
        <p:spPr>
          <a:xfrm>
            <a:off x="0" y="0"/>
            <a:ext cx="7772400" cy="8781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600">
                <a:latin typeface="Halant"/>
                <a:ea typeface="Halant"/>
                <a:cs typeface="Halant"/>
                <a:sym typeface="Halant"/>
              </a:rPr>
              <a:t>Socratic Seminar Prep Graphic Organizer</a:t>
            </a:r>
            <a:endParaRPr sz="1600">
              <a:latin typeface="Halant"/>
              <a:ea typeface="Halant"/>
              <a:cs typeface="Halant"/>
              <a:sym typeface="Halant"/>
            </a:endParaRPr>
          </a:p>
          <a:p>
            <a:pPr indent="0" lvl="0" marL="0" rtl="0" algn="ctr">
              <a:spcBef>
                <a:spcPts val="0"/>
              </a:spcBef>
              <a:spcAft>
                <a:spcPts val="0"/>
              </a:spcAft>
              <a:buNone/>
            </a:pPr>
            <a:r>
              <a:rPr lang="en" sz="1800">
                <a:latin typeface="Plus Jakarta Sans Medium"/>
                <a:ea typeface="Plus Jakarta Sans Medium"/>
                <a:cs typeface="Plus Jakarta Sans Medium"/>
                <a:sym typeface="Plus Jakarta Sans Medium"/>
              </a:rPr>
              <a:t>Effects of Europeans in the Americas</a:t>
            </a:r>
            <a:endParaRPr sz="1800">
              <a:latin typeface="Plus Jakarta Sans Medium"/>
              <a:ea typeface="Plus Jakarta Sans Medium"/>
              <a:cs typeface="Plus Jakarta Sans Medium"/>
              <a:sym typeface="Plus Jakarta Sans Medium"/>
            </a:endParaRPr>
          </a:p>
        </p:txBody>
      </p:sp>
      <p:pic>
        <p:nvPicPr>
          <p:cNvPr id="100" name="Google Shape;100;p25"/>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101" name="Google Shape;101;p25"/>
          <p:cNvGraphicFramePr/>
          <p:nvPr/>
        </p:nvGraphicFramePr>
        <p:xfrm>
          <a:off x="459802" y="2030173"/>
          <a:ext cx="3000000" cy="3000000"/>
        </p:xfrm>
        <a:graphic>
          <a:graphicData uri="http://schemas.openxmlformats.org/drawingml/2006/table">
            <a:tbl>
              <a:tblPr bandCol="1" bandRow="1">
                <a:noFill/>
                <a:tableStyleId>{441DA58F-365C-4807-914F-435FB814AA03}</a:tableStyleId>
              </a:tblPr>
              <a:tblGrid>
                <a:gridCol w="1619900"/>
                <a:gridCol w="1427925"/>
                <a:gridCol w="1812150"/>
                <a:gridCol w="1992800"/>
              </a:tblGrid>
              <a:tr h="994250">
                <a:tc>
                  <a:txBody>
                    <a:bodyPr/>
                    <a:lstStyle/>
                    <a:p>
                      <a:pPr indent="0" lvl="0" marL="0" rtl="0" algn="ctr">
                        <a:spcBef>
                          <a:spcPts val="0"/>
                        </a:spcBef>
                        <a:spcAft>
                          <a:spcPts val="0"/>
                        </a:spcAft>
                        <a:buNone/>
                      </a:pPr>
                      <a:r>
                        <a:rPr b="1" lang="en" sz="1000">
                          <a:solidFill>
                            <a:schemeClr val="dk1"/>
                          </a:solidFill>
                          <a:latin typeface="Inter"/>
                          <a:ea typeface="Inter"/>
                          <a:cs typeface="Inter"/>
                          <a:sym typeface="Inter"/>
                        </a:rPr>
                        <a:t>Discussion Question</a:t>
                      </a:r>
                      <a:endParaRPr b="1" sz="1000">
                        <a:solidFill>
                          <a:schemeClr val="dk1"/>
                        </a:solidFill>
                        <a:latin typeface="Inter"/>
                        <a:ea typeface="Inter"/>
                        <a:cs typeface="Inter"/>
                        <a:sym typeface="Inter"/>
                      </a:endParaRPr>
                    </a:p>
                  </a:txBody>
                  <a:tcPr marT="114950" marB="114950" marR="116575" marL="116575">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000">
                          <a:solidFill>
                            <a:schemeClr val="dk1"/>
                          </a:solidFill>
                          <a:latin typeface="Inter"/>
                          <a:ea typeface="Inter"/>
                          <a:cs typeface="Inter"/>
                          <a:sym typeface="Inter"/>
                        </a:rPr>
                        <a:t>Your Claim</a:t>
                      </a:r>
                      <a:br>
                        <a:rPr b="1" lang="en" sz="1000">
                          <a:solidFill>
                            <a:schemeClr val="dk1"/>
                          </a:solidFill>
                          <a:latin typeface="Inter"/>
                          <a:ea typeface="Inter"/>
                          <a:cs typeface="Inter"/>
                          <a:sym typeface="Inter"/>
                        </a:rPr>
                      </a:br>
                      <a:endParaRPr i="1" sz="1000">
                        <a:solidFill>
                          <a:schemeClr val="dk1"/>
                        </a:solidFill>
                        <a:latin typeface="Inter"/>
                        <a:ea typeface="Inter"/>
                        <a:cs typeface="Inter"/>
                        <a:sym typeface="Inter"/>
                      </a:endParaRPr>
                    </a:p>
                  </a:txBody>
                  <a:tcPr marT="114950" marB="114950" marR="116575" marL="116575">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000">
                          <a:solidFill>
                            <a:schemeClr val="dk1"/>
                          </a:solidFill>
                          <a:latin typeface="Inter"/>
                          <a:ea typeface="Inter"/>
                          <a:cs typeface="Inter"/>
                          <a:sym typeface="Inter"/>
                        </a:rPr>
                        <a:t>Textual Evidence</a:t>
                      </a:r>
                      <a:endParaRPr b="1" sz="1000">
                        <a:solidFill>
                          <a:schemeClr val="dk1"/>
                        </a:solidFill>
                        <a:latin typeface="Inter"/>
                        <a:ea typeface="Inter"/>
                        <a:cs typeface="Inter"/>
                        <a:sym typeface="Inter"/>
                      </a:endParaRPr>
                    </a:p>
                    <a:p>
                      <a:pPr indent="0" lvl="0" marL="0" rtl="0" algn="ctr">
                        <a:spcBef>
                          <a:spcPts val="0"/>
                        </a:spcBef>
                        <a:spcAft>
                          <a:spcPts val="0"/>
                        </a:spcAft>
                        <a:buNone/>
                      </a:pPr>
                      <a:r>
                        <a:rPr b="1" lang="en" sz="900">
                          <a:solidFill>
                            <a:schemeClr val="dk1"/>
                          </a:solidFill>
                          <a:latin typeface="Inter"/>
                          <a:ea typeface="Inter"/>
                          <a:cs typeface="Inter"/>
                          <a:sym typeface="Inter"/>
                        </a:rPr>
                        <a:t>(document, author, quotation or paraphrase)</a:t>
                      </a:r>
                      <a:endParaRPr b="1" sz="900">
                        <a:solidFill>
                          <a:schemeClr val="dk1"/>
                        </a:solidFill>
                        <a:latin typeface="Inter"/>
                        <a:ea typeface="Inter"/>
                        <a:cs typeface="Inter"/>
                        <a:sym typeface="Inter"/>
                      </a:endParaRPr>
                    </a:p>
                  </a:txBody>
                  <a:tcPr marT="114950" marB="114950" marR="116575" marL="116575">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000">
                          <a:solidFill>
                            <a:schemeClr val="dk1"/>
                          </a:solidFill>
                          <a:latin typeface="Inter"/>
                          <a:ea typeface="Inter"/>
                          <a:cs typeface="Inter"/>
                          <a:sym typeface="Inter"/>
                        </a:rPr>
                        <a:t>Anticipated Counterclaims</a:t>
                      </a:r>
                      <a:endParaRPr b="1" sz="1000">
                        <a:solidFill>
                          <a:schemeClr val="dk1"/>
                        </a:solidFill>
                        <a:latin typeface="Inter"/>
                        <a:ea typeface="Inter"/>
                        <a:cs typeface="Inter"/>
                        <a:sym typeface="Inter"/>
                      </a:endParaRPr>
                    </a:p>
                    <a:p>
                      <a:pPr indent="0" lvl="0" marL="0" rtl="0" algn="ctr">
                        <a:spcBef>
                          <a:spcPts val="0"/>
                        </a:spcBef>
                        <a:spcAft>
                          <a:spcPts val="0"/>
                        </a:spcAft>
                        <a:buNone/>
                      </a:pPr>
                      <a:r>
                        <a:rPr b="1" lang="en" sz="900">
                          <a:solidFill>
                            <a:schemeClr val="dk1"/>
                          </a:solidFill>
                          <a:latin typeface="Inter"/>
                          <a:ea typeface="Inter"/>
                          <a:cs typeface="Inter"/>
                          <a:sym typeface="Inter"/>
                        </a:rPr>
                        <a:t>(Why might people disagree with your claim?)</a:t>
                      </a:r>
                      <a:endParaRPr b="1" sz="900">
                        <a:solidFill>
                          <a:schemeClr val="dk1"/>
                        </a:solidFill>
                        <a:latin typeface="Inter"/>
                        <a:ea typeface="Inter"/>
                        <a:cs typeface="Inter"/>
                        <a:sym typeface="Inter"/>
                      </a:endParaRPr>
                    </a:p>
                    <a:p>
                      <a:pPr indent="0" lvl="0" marL="0" rtl="0" algn="ctr">
                        <a:spcBef>
                          <a:spcPts val="0"/>
                        </a:spcBef>
                        <a:spcAft>
                          <a:spcPts val="0"/>
                        </a:spcAft>
                        <a:buNone/>
                      </a:pPr>
                      <a:r>
                        <a:rPr b="1" lang="en" sz="900">
                          <a:solidFill>
                            <a:schemeClr val="dk1"/>
                          </a:solidFill>
                          <a:latin typeface="Inter"/>
                          <a:ea typeface="Inter"/>
                          <a:cs typeface="Inter"/>
                          <a:sym typeface="Inter"/>
                        </a:rPr>
                        <a:t>(Write/Answer a minimum of 2 counterclaims in this column).</a:t>
                      </a:r>
                      <a:endParaRPr b="1" sz="900">
                        <a:solidFill>
                          <a:schemeClr val="dk1"/>
                        </a:solidFill>
                        <a:latin typeface="Inter"/>
                        <a:ea typeface="Inter"/>
                        <a:cs typeface="Inter"/>
                        <a:sym typeface="Inter"/>
                      </a:endParaRPr>
                    </a:p>
                  </a:txBody>
                  <a:tcPr marT="114950" marB="114950" marR="116575" marL="116575">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1437300">
                <a:tc>
                  <a:txBody>
                    <a:bodyPr/>
                    <a:lstStyle/>
                    <a:p>
                      <a:pPr indent="0" lvl="0" marL="0" rtl="0" algn="l">
                        <a:spcBef>
                          <a:spcPts val="0"/>
                        </a:spcBef>
                        <a:spcAft>
                          <a:spcPts val="0"/>
                        </a:spcAft>
                        <a:buNone/>
                      </a:pPr>
                      <a:r>
                        <a:rPr lang="en" sz="1100">
                          <a:latin typeface="Inter"/>
                          <a:ea typeface="Inter"/>
                          <a:cs typeface="Inter"/>
                          <a:sym typeface="Inter"/>
                        </a:rPr>
                        <a:t>Do you think the evidence is more compelling that Malinche was a traitor, survivor, or icon? Why?</a:t>
                      </a:r>
                      <a:endParaRPr sz="1100">
                        <a:latin typeface="Inter"/>
                        <a:ea typeface="Inter"/>
                        <a:cs typeface="Inter"/>
                        <a:sym typeface="Inter"/>
                      </a:endParaRPr>
                    </a:p>
                  </a:txBody>
                  <a:tcPr marT="114950" marB="114950" marR="116575" marL="116575">
                    <a:lnT cap="flat" cmpd="sng" w="19050">
                      <a:solidFill>
                        <a:schemeClr val="dk1"/>
                      </a:solidFill>
                      <a:prstDash val="solid"/>
                      <a:round/>
                      <a:headEnd len="sm" w="sm" type="none"/>
                      <a:tailEnd len="sm" w="sm" type="none"/>
                    </a:lnT>
                  </a:tcPr>
                </a:tc>
                <a:tc>
                  <a:txBody>
                    <a:bodyPr/>
                    <a:lstStyle/>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txBody>
                  <a:tcPr marT="114950" marB="114950" marR="116575" marL="116575">
                    <a:lnT cap="flat" cmpd="sng" w="19050">
                      <a:solidFill>
                        <a:schemeClr val="dk1"/>
                      </a:solidFill>
                      <a:prstDash val="solid"/>
                      <a:round/>
                      <a:headEnd len="sm" w="sm" type="none"/>
                      <a:tailEnd len="sm" w="sm" type="none"/>
                    </a:lnT>
                  </a:tcPr>
                </a:tc>
                <a:tc>
                  <a:txBody>
                    <a:bodyPr/>
                    <a:lstStyle/>
                    <a:p>
                      <a:pPr indent="0" lvl="0" marL="0" rtl="0" algn="l">
                        <a:spcBef>
                          <a:spcPts val="0"/>
                        </a:spcBef>
                        <a:spcAft>
                          <a:spcPts val="0"/>
                        </a:spcAft>
                        <a:buNone/>
                      </a:pPr>
                      <a:r>
                        <a:t/>
                      </a:r>
                      <a:endParaRPr sz="1000">
                        <a:latin typeface="Inter"/>
                        <a:ea typeface="Inter"/>
                        <a:cs typeface="Inter"/>
                        <a:sym typeface="Inter"/>
                      </a:endParaRPr>
                    </a:p>
                  </a:txBody>
                  <a:tcPr marT="109725" marB="109725" marR="109725" marL="109725">
                    <a:lnT cap="flat" cmpd="sng" w="19050">
                      <a:solidFill>
                        <a:schemeClr val="dk1"/>
                      </a:solidFill>
                      <a:prstDash val="solid"/>
                      <a:round/>
                      <a:headEnd len="sm" w="sm" type="none"/>
                      <a:tailEnd len="sm" w="sm" type="none"/>
                    </a:lnT>
                  </a:tcPr>
                </a:tc>
                <a:tc>
                  <a:txBody>
                    <a:bodyPr/>
                    <a:lstStyle/>
                    <a:p>
                      <a:pPr indent="0" lvl="0" marL="0" rtl="0" algn="l">
                        <a:spcBef>
                          <a:spcPts val="0"/>
                        </a:spcBef>
                        <a:spcAft>
                          <a:spcPts val="0"/>
                        </a:spcAft>
                        <a:buNone/>
                      </a:pPr>
                      <a:r>
                        <a:t/>
                      </a:r>
                      <a:endParaRPr sz="1000">
                        <a:latin typeface="Inter"/>
                        <a:ea typeface="Inter"/>
                        <a:cs typeface="Inter"/>
                        <a:sym typeface="Inter"/>
                      </a:endParaRPr>
                    </a:p>
                  </a:txBody>
                  <a:tcPr marT="114950" marB="114950" marR="116575" marL="116575">
                    <a:lnT cap="flat" cmpd="sng" w="19050">
                      <a:solidFill>
                        <a:schemeClr val="dk1"/>
                      </a:solidFill>
                      <a:prstDash val="solid"/>
                      <a:round/>
                      <a:headEnd len="sm" w="sm" type="none"/>
                      <a:tailEnd len="sm" w="sm" type="none"/>
                    </a:lnT>
                  </a:tcPr>
                </a:tc>
              </a:tr>
              <a:tr h="1574600">
                <a:tc>
                  <a:txBody>
                    <a:bodyPr/>
                    <a:lstStyle/>
                    <a:p>
                      <a:pPr indent="0" lvl="0" marL="0" rtl="0" algn="l">
                        <a:spcBef>
                          <a:spcPts val="0"/>
                        </a:spcBef>
                        <a:spcAft>
                          <a:spcPts val="0"/>
                        </a:spcAft>
                        <a:buClr>
                          <a:srgbClr val="000000"/>
                        </a:buClr>
                        <a:buSzPts val="1300"/>
                        <a:buFont typeface="Arial"/>
                        <a:buNone/>
                      </a:pPr>
                      <a:r>
                        <a:rPr lang="en" sz="1100">
                          <a:latin typeface="Inter"/>
                          <a:ea typeface="Inter"/>
                          <a:cs typeface="Inter"/>
                          <a:sym typeface="Inter"/>
                        </a:rPr>
                        <a:t>What can be learned about how some people thought of Spanish actions in the Americas based on Bartolome de las Casas’ book?</a:t>
                      </a:r>
                      <a:endParaRPr sz="1100">
                        <a:latin typeface="Inter"/>
                        <a:ea typeface="Inter"/>
                        <a:cs typeface="Inter"/>
                        <a:sym typeface="Inter"/>
                      </a:endParaRPr>
                    </a:p>
                    <a:p>
                      <a:pPr indent="0" lvl="0" marL="0" rtl="0" algn="l">
                        <a:spcBef>
                          <a:spcPts val="0"/>
                        </a:spcBef>
                        <a:spcAft>
                          <a:spcPts val="0"/>
                        </a:spcAft>
                        <a:buClr>
                          <a:srgbClr val="000000"/>
                        </a:buClr>
                        <a:buSzPts val="1300"/>
                        <a:buFont typeface="Arial"/>
                        <a:buNone/>
                      </a:pPr>
                      <a:r>
                        <a:rPr lang="en" sz="1100">
                          <a:latin typeface="Inter"/>
                          <a:ea typeface="Inter"/>
                          <a:cs typeface="Inter"/>
                          <a:sym typeface="Inter"/>
                        </a:rPr>
                        <a:t> (Doc A)</a:t>
                      </a:r>
                      <a:endParaRPr sz="1100">
                        <a:latin typeface="Inter"/>
                        <a:ea typeface="Inter"/>
                        <a:cs typeface="Inter"/>
                        <a:sym typeface="Inter"/>
                      </a:endParaRPr>
                    </a:p>
                  </a:txBody>
                  <a:tcPr marT="114950" marB="114950" marR="116575" marL="116575"/>
                </a:tc>
                <a:tc>
                  <a:txBody>
                    <a:bodyPr/>
                    <a:lstStyle/>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txBody>
                  <a:tcPr marT="114950" marB="114950" marR="116575" marL="116575"/>
                </a:tc>
                <a:tc>
                  <a:txBody>
                    <a:bodyPr/>
                    <a:lstStyle/>
                    <a:p>
                      <a:pPr indent="0" lvl="0" marL="0" rtl="0" algn="l">
                        <a:spcBef>
                          <a:spcPts val="0"/>
                        </a:spcBef>
                        <a:spcAft>
                          <a:spcPts val="0"/>
                        </a:spcAft>
                        <a:buNone/>
                      </a:pPr>
                      <a:r>
                        <a:t/>
                      </a:r>
                      <a:endParaRPr sz="1000">
                        <a:latin typeface="Inter"/>
                        <a:ea typeface="Inter"/>
                        <a:cs typeface="Inter"/>
                        <a:sym typeface="Inter"/>
                      </a:endParaRPr>
                    </a:p>
                  </a:txBody>
                  <a:tcPr marT="114950" marB="114950" marR="116575" marL="116575"/>
                </a:tc>
                <a:tc>
                  <a:txBody>
                    <a:bodyPr/>
                    <a:lstStyle/>
                    <a:p>
                      <a:pPr indent="0" lvl="0" marL="0" rtl="0" algn="l">
                        <a:spcBef>
                          <a:spcPts val="0"/>
                        </a:spcBef>
                        <a:spcAft>
                          <a:spcPts val="0"/>
                        </a:spcAft>
                        <a:buNone/>
                      </a:pPr>
                      <a:r>
                        <a:t/>
                      </a:r>
                      <a:endParaRPr sz="1000">
                        <a:latin typeface="Inter"/>
                        <a:ea typeface="Inter"/>
                        <a:cs typeface="Inter"/>
                        <a:sym typeface="Inter"/>
                      </a:endParaRPr>
                    </a:p>
                  </a:txBody>
                  <a:tcPr marT="114950" marB="114950" marR="116575" marL="116575"/>
                </a:tc>
              </a:tr>
              <a:tr h="1552725">
                <a:tc>
                  <a:txBody>
                    <a:bodyPr/>
                    <a:lstStyle/>
                    <a:p>
                      <a:pPr indent="0" lvl="0" marL="0" rtl="0" algn="l">
                        <a:spcBef>
                          <a:spcPts val="0"/>
                        </a:spcBef>
                        <a:spcAft>
                          <a:spcPts val="0"/>
                        </a:spcAft>
                        <a:buClr>
                          <a:srgbClr val="000000"/>
                        </a:buClr>
                        <a:buSzPts val="1300"/>
                        <a:buFont typeface="Arial"/>
                        <a:buNone/>
                      </a:pPr>
                      <a:r>
                        <a:rPr lang="en" sz="1100">
                          <a:latin typeface="Inter"/>
                          <a:ea typeface="Inter"/>
                          <a:cs typeface="Inter"/>
                          <a:sym typeface="Inter"/>
                        </a:rPr>
                        <a:t>What does Theodore de Bry’s engraving convey about Spanish actions in the Americas? Why does that matter? (Doc A)</a:t>
                      </a:r>
                      <a:endParaRPr sz="1100">
                        <a:latin typeface="Inter"/>
                        <a:ea typeface="Inter"/>
                        <a:cs typeface="Inter"/>
                        <a:sym typeface="Inter"/>
                      </a:endParaRPr>
                    </a:p>
                  </a:txBody>
                  <a:tcPr marT="114950" marB="114950" marR="116575" marL="116575"/>
                </a:tc>
                <a:tc>
                  <a:txBody>
                    <a:bodyPr/>
                    <a:lstStyle/>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txBody>
                  <a:tcPr marT="114950" marB="114950" marR="116575" marL="116575"/>
                </a:tc>
                <a:tc>
                  <a:txBody>
                    <a:bodyPr/>
                    <a:lstStyle/>
                    <a:p>
                      <a:pPr indent="0" lvl="0" marL="0" rtl="0" algn="l">
                        <a:spcBef>
                          <a:spcPts val="0"/>
                        </a:spcBef>
                        <a:spcAft>
                          <a:spcPts val="0"/>
                        </a:spcAft>
                        <a:buNone/>
                      </a:pPr>
                      <a:r>
                        <a:t/>
                      </a:r>
                      <a:endParaRPr sz="1000">
                        <a:latin typeface="Inter"/>
                        <a:ea typeface="Inter"/>
                        <a:cs typeface="Inter"/>
                        <a:sym typeface="Inter"/>
                      </a:endParaRPr>
                    </a:p>
                  </a:txBody>
                  <a:tcPr marT="114950" marB="114950" marR="116575" marL="116575"/>
                </a:tc>
                <a:tc>
                  <a:txBody>
                    <a:bodyPr/>
                    <a:lstStyle/>
                    <a:p>
                      <a:pPr indent="0" lvl="0" marL="0" rtl="0" algn="l">
                        <a:spcBef>
                          <a:spcPts val="0"/>
                        </a:spcBef>
                        <a:spcAft>
                          <a:spcPts val="0"/>
                        </a:spcAft>
                        <a:buNone/>
                      </a:pPr>
                      <a:r>
                        <a:t/>
                      </a:r>
                      <a:endParaRPr sz="1000">
                        <a:latin typeface="Inter"/>
                        <a:ea typeface="Inter"/>
                        <a:cs typeface="Inter"/>
                        <a:sym typeface="Inter"/>
                      </a:endParaRPr>
                    </a:p>
                  </a:txBody>
                  <a:tcPr marT="114950" marB="114950" marR="116575" marL="116575"/>
                </a:tc>
              </a:tr>
            </a:tbl>
          </a:graphicData>
        </a:graphic>
      </p:graphicFrame>
      <p:sp>
        <p:nvSpPr>
          <p:cNvPr id="102" name="Google Shape;102;p25"/>
          <p:cNvSpPr txBox="1"/>
          <p:nvPr/>
        </p:nvSpPr>
        <p:spPr>
          <a:xfrm>
            <a:off x="194563" y="878100"/>
            <a:ext cx="7383300" cy="576000"/>
          </a:xfrm>
          <a:prstGeom prst="rect">
            <a:avLst/>
          </a:prstGeom>
          <a:noFill/>
          <a:ln>
            <a:noFill/>
          </a:ln>
        </p:spPr>
        <p:txBody>
          <a:bodyPr anchorCtr="0" anchor="t" bIns="102250" lIns="102250" spcFirstLastPara="1" rIns="102250" wrap="square" tIns="102250">
            <a:spAutoFit/>
          </a:bodyPr>
          <a:lstStyle/>
          <a:p>
            <a:pPr indent="0" lvl="0" marL="0" rtl="0" algn="l">
              <a:spcBef>
                <a:spcPts val="0"/>
              </a:spcBef>
              <a:spcAft>
                <a:spcPts val="0"/>
              </a:spcAft>
              <a:buNone/>
            </a:pPr>
            <a:r>
              <a:rPr b="1" lang="en" sz="1200">
                <a:solidFill>
                  <a:srgbClr val="000000"/>
                </a:solidFill>
                <a:latin typeface="Inter"/>
                <a:ea typeface="Inter"/>
                <a:cs typeface="Inter"/>
                <a:sym typeface="Inter"/>
              </a:rPr>
              <a:t>Directions:  </a:t>
            </a:r>
            <a:r>
              <a:rPr lang="en" sz="1200">
                <a:solidFill>
                  <a:srgbClr val="000000"/>
                </a:solidFill>
                <a:latin typeface="Inter"/>
                <a:ea typeface="Inter"/>
                <a:cs typeface="Inter"/>
                <a:sym typeface="Inter"/>
              </a:rPr>
              <a:t>Brainstorm answers to the questions below. Remember to support your claims with clear textual evidence and note the source of the evidence for easy reference during the </a:t>
            </a:r>
            <a:r>
              <a:rPr lang="en" sz="1200">
                <a:solidFill>
                  <a:srgbClr val="000000"/>
                </a:solidFill>
                <a:latin typeface="Inter"/>
                <a:ea typeface="Inter"/>
                <a:cs typeface="Inter"/>
                <a:sym typeface="Inter"/>
              </a:rPr>
              <a:t>seminar</a:t>
            </a:r>
            <a:r>
              <a:rPr lang="en" sz="1200">
                <a:solidFill>
                  <a:srgbClr val="000000"/>
                </a:solidFill>
                <a:latin typeface="Inter"/>
                <a:ea typeface="Inter"/>
                <a:cs typeface="Inter"/>
                <a:sym typeface="Inter"/>
              </a:rPr>
              <a:t>.</a:t>
            </a:r>
            <a:endParaRPr sz="1600">
              <a:latin typeface="Inter"/>
              <a:ea typeface="Inter"/>
              <a:cs typeface="Inter"/>
              <a:sym typeface="Inter"/>
            </a:endParaRPr>
          </a:p>
        </p:txBody>
      </p:sp>
      <p:sp>
        <p:nvSpPr>
          <p:cNvPr id="103" name="Google Shape;103;p25"/>
          <p:cNvSpPr txBox="1"/>
          <p:nvPr/>
        </p:nvSpPr>
        <p:spPr>
          <a:xfrm>
            <a:off x="1273232" y="1481216"/>
            <a:ext cx="5226000" cy="387900"/>
          </a:xfrm>
          <a:prstGeom prst="rect">
            <a:avLst/>
          </a:prstGeom>
          <a:noFill/>
          <a:ln cap="flat" cmpd="sng" w="19050">
            <a:solidFill>
              <a:srgbClr val="CCCCCC"/>
            </a:solidFill>
            <a:prstDash val="solid"/>
            <a:round/>
            <a:headEnd len="sm" w="sm" type="none"/>
            <a:tailEnd len="sm" w="sm" type="none"/>
          </a:ln>
        </p:spPr>
        <p:txBody>
          <a:bodyPr anchorCtr="0" anchor="t" bIns="91425" lIns="109725" spcFirstLastPara="1" rIns="109725" wrap="square" tIns="109725">
            <a:spAutoFit/>
          </a:bodyPr>
          <a:lstStyle/>
          <a:p>
            <a:pPr indent="0" lvl="0" marL="0" rtl="0" algn="ctr">
              <a:spcBef>
                <a:spcPts val="0"/>
              </a:spcBef>
              <a:spcAft>
                <a:spcPts val="0"/>
              </a:spcAft>
              <a:buNone/>
            </a:pPr>
            <a:r>
              <a:rPr lang="en" sz="1200">
                <a:latin typeface="Inter"/>
                <a:ea typeface="Inter"/>
                <a:cs typeface="Inter"/>
                <a:sym typeface="Inter"/>
              </a:rPr>
              <a:t>Group 1 Questions (To Be Completed by </a:t>
            </a:r>
            <a:r>
              <a:rPr b="1" lang="en" sz="1200">
                <a:latin typeface="Inter"/>
                <a:ea typeface="Inter"/>
                <a:cs typeface="Inter"/>
                <a:sym typeface="Inter"/>
              </a:rPr>
              <a:t>All Students</a:t>
            </a:r>
            <a:r>
              <a:rPr lang="en" sz="1200">
                <a:latin typeface="Inter"/>
                <a:ea typeface="Inter"/>
                <a:cs typeface="Inter"/>
                <a:sym typeface="Inter"/>
              </a:rPr>
              <a:t>)</a:t>
            </a:r>
            <a:endParaRPr sz="1200">
              <a:latin typeface="Inter"/>
              <a:ea typeface="Inter"/>
              <a:cs typeface="Inter"/>
              <a:sym typeface="Inter"/>
            </a:endParaRPr>
          </a:p>
        </p:txBody>
      </p:sp>
      <p:graphicFrame>
        <p:nvGraphicFramePr>
          <p:cNvPr id="104" name="Google Shape;104;p25"/>
          <p:cNvGraphicFramePr/>
          <p:nvPr/>
        </p:nvGraphicFramePr>
        <p:xfrm>
          <a:off x="467225" y="7835600"/>
          <a:ext cx="3000000" cy="3000000"/>
        </p:xfrm>
        <a:graphic>
          <a:graphicData uri="http://schemas.openxmlformats.org/drawingml/2006/table">
            <a:tbl>
              <a:tblPr>
                <a:noFill/>
                <a:tableStyleId>{28E25DA7-C007-4E21-AD60-61257570E803}</a:tableStyleId>
              </a:tblPr>
              <a:tblGrid>
                <a:gridCol w="495275"/>
                <a:gridCol w="6342675"/>
              </a:tblGrid>
              <a:tr h="1819200">
                <a:tc>
                  <a:txBody>
                    <a:bodyPr/>
                    <a:lstStyle/>
                    <a:p>
                      <a:pPr indent="0" lvl="0" marL="0" rtl="0" algn="l">
                        <a:spcBef>
                          <a:spcPts val="0"/>
                        </a:spcBef>
                        <a:spcAft>
                          <a:spcPts val="0"/>
                        </a:spcAft>
                        <a:buNone/>
                      </a:pPr>
                      <a:r>
                        <a:t/>
                      </a:r>
                      <a:endParaRPr sz="1000">
                        <a:solidFill>
                          <a:srgbClr val="000000"/>
                        </a:solidFill>
                        <a:latin typeface="Inter"/>
                        <a:ea typeface="Inter"/>
                        <a:cs typeface="Inter"/>
                        <a:sym typeface="Inter"/>
                      </a:endParaRPr>
                    </a:p>
                  </a:txBody>
                  <a:tcPr marT="91425" marB="91425" marR="91425" marL="91425">
                    <a:lnR cap="flat" cmpd="sng" w="9525">
                      <a:solidFill>
                        <a:srgbClr val="9E9E9E">
                          <a:alpha val="0"/>
                        </a:srgbClr>
                      </a:solidFill>
                      <a:prstDash val="solid"/>
                      <a:round/>
                      <a:headEnd len="sm" w="sm" type="none"/>
                      <a:tailEnd len="sm" w="sm" type="none"/>
                    </a:lnR>
                  </a:tcPr>
                </a:tc>
                <a:tc>
                  <a:txBody>
                    <a:bodyPr/>
                    <a:lstStyle/>
                    <a:p>
                      <a:pPr indent="0" lvl="0" marL="0" rtl="0" algn="l">
                        <a:spcBef>
                          <a:spcPts val="0"/>
                        </a:spcBef>
                        <a:spcAft>
                          <a:spcPts val="0"/>
                        </a:spcAft>
                        <a:buNone/>
                      </a:pPr>
                      <a:r>
                        <a:rPr lang="en" sz="1000">
                          <a:solidFill>
                            <a:srgbClr val="000000"/>
                          </a:solidFill>
                          <a:latin typeface="Inter"/>
                          <a:ea typeface="Inter"/>
                          <a:cs typeface="Inter"/>
                          <a:sym typeface="Inter"/>
                        </a:rPr>
                        <a:t>Part of historical thinking is having empathy, or understanding the past on its own terms. Thus, in reflecting on the prompt and documents related to </a:t>
                      </a:r>
                      <a:r>
                        <a:rPr lang="en" sz="1000">
                          <a:latin typeface="Inter"/>
                          <a:ea typeface="Inter"/>
                          <a:cs typeface="Inter"/>
                          <a:sym typeface="Inter"/>
                        </a:rPr>
                        <a:t>the effects of Europeans in the Americas</a:t>
                      </a:r>
                      <a:r>
                        <a:rPr lang="en" sz="1000">
                          <a:solidFill>
                            <a:srgbClr val="000000"/>
                          </a:solidFill>
                          <a:latin typeface="Inter"/>
                          <a:ea typeface="Inter"/>
                          <a:cs typeface="Inter"/>
                          <a:sym typeface="Inter"/>
                        </a:rPr>
                        <a:t>, </a:t>
                      </a:r>
                      <a:r>
                        <a:rPr lang="en" sz="1000">
                          <a:solidFill>
                            <a:srgbClr val="000000"/>
                          </a:solidFill>
                          <a:latin typeface="Inter"/>
                          <a:ea typeface="Inter"/>
                          <a:cs typeface="Inter"/>
                          <a:sym typeface="Inter"/>
                        </a:rPr>
                        <a:t>think about something you analyzed that gave you a glimpse into the past. </a:t>
                      </a:r>
                      <a:r>
                        <a:rPr b="1" lang="en" sz="1000">
                          <a:solidFill>
                            <a:srgbClr val="000000"/>
                          </a:solidFill>
                          <a:latin typeface="Inter"/>
                          <a:ea typeface="Inter"/>
                          <a:cs typeface="Inter"/>
                          <a:sym typeface="Inter"/>
                        </a:rPr>
                        <a:t>Below, transcribe a quote from one of the documents that gave you a better understanding of that historical context, explaining why in your own words.</a:t>
                      </a:r>
                      <a:endParaRPr b="1" sz="1000">
                        <a:solidFill>
                          <a:srgbClr val="000000"/>
                        </a:solidFill>
                        <a:latin typeface="Inter"/>
                        <a:ea typeface="Inter"/>
                        <a:cs typeface="Inter"/>
                        <a:sym typeface="Inter"/>
                      </a:endParaRPr>
                    </a:p>
                  </a:txBody>
                  <a:tcPr marT="91425" marB="91425" marR="91425" marL="91425">
                    <a:lnL cap="flat" cmpd="sng" w="9525">
                      <a:solidFill>
                        <a:srgbClr val="9E9E9E">
                          <a:alpha val="0"/>
                        </a:srgbClr>
                      </a:solidFill>
                      <a:prstDash val="solid"/>
                      <a:round/>
                      <a:headEnd len="sm" w="sm" type="none"/>
                      <a:tailEnd len="sm" w="sm" type="none"/>
                    </a:lnL>
                  </a:tcPr>
                </a:tc>
              </a:tr>
            </a:tbl>
          </a:graphicData>
        </a:graphic>
      </p:graphicFrame>
      <p:pic>
        <p:nvPicPr>
          <p:cNvPr id="105" name="Google Shape;105;p25"/>
          <p:cNvPicPr preferRelativeResize="0"/>
          <p:nvPr/>
        </p:nvPicPr>
        <p:blipFill>
          <a:blip r:embed="rId4">
            <a:alphaModFix/>
          </a:blip>
          <a:stretch>
            <a:fillRect/>
          </a:stretch>
        </p:blipFill>
        <p:spPr>
          <a:xfrm>
            <a:off x="525501" y="7965125"/>
            <a:ext cx="482275" cy="4823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9" name="Shape 109"/>
        <p:cNvGrpSpPr/>
        <p:nvPr/>
      </p:nvGrpSpPr>
      <p:grpSpPr>
        <a:xfrm>
          <a:off x="0" y="0"/>
          <a:ext cx="0" cy="0"/>
          <a:chOff x="0" y="0"/>
          <a:chExt cx="0" cy="0"/>
        </a:xfrm>
      </p:grpSpPr>
      <p:pic>
        <p:nvPicPr>
          <p:cNvPr id="110" name="Google Shape;110;p2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11" name="Google Shape;111;p2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12" name="Google Shape;112;p2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13" name="Google Shape;113;p26"/>
          <p:cNvSpPr txBox="1"/>
          <p:nvPr/>
        </p:nvSpPr>
        <p:spPr>
          <a:xfrm>
            <a:off x="0" y="0"/>
            <a:ext cx="7772400" cy="8781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600">
                <a:latin typeface="Halant"/>
                <a:ea typeface="Halant"/>
                <a:cs typeface="Halant"/>
                <a:sym typeface="Halant"/>
              </a:rPr>
              <a:t>Socratic Seminar Prep Graphic Organizer</a:t>
            </a:r>
            <a:endParaRPr sz="1600">
              <a:latin typeface="Halant"/>
              <a:ea typeface="Halant"/>
              <a:cs typeface="Halant"/>
              <a:sym typeface="Halant"/>
            </a:endParaRPr>
          </a:p>
          <a:p>
            <a:pPr indent="0" lvl="0" marL="0" rtl="0" algn="ctr">
              <a:spcBef>
                <a:spcPts val="0"/>
              </a:spcBef>
              <a:spcAft>
                <a:spcPts val="0"/>
              </a:spcAft>
              <a:buNone/>
            </a:pPr>
            <a:r>
              <a:rPr lang="en" sz="1800">
                <a:solidFill>
                  <a:schemeClr val="dk1"/>
                </a:solidFill>
                <a:latin typeface="Plus Jakarta Sans Medium"/>
                <a:ea typeface="Plus Jakarta Sans Medium"/>
                <a:cs typeface="Plus Jakarta Sans Medium"/>
                <a:sym typeface="Plus Jakarta Sans Medium"/>
              </a:rPr>
              <a:t>Effects of Europeans in the Americas</a:t>
            </a:r>
            <a:endParaRPr sz="1800">
              <a:solidFill>
                <a:schemeClr val="dk1"/>
              </a:solidFill>
              <a:latin typeface="Plus Jakarta Sans Medium"/>
              <a:ea typeface="Plus Jakarta Sans Medium"/>
              <a:cs typeface="Plus Jakarta Sans Medium"/>
              <a:sym typeface="Plus Jakarta Sans Medium"/>
            </a:endParaRPr>
          </a:p>
        </p:txBody>
      </p:sp>
      <p:sp>
        <p:nvSpPr>
          <p:cNvPr id="114" name="Google Shape;114;p26"/>
          <p:cNvSpPr txBox="1"/>
          <p:nvPr/>
        </p:nvSpPr>
        <p:spPr>
          <a:xfrm>
            <a:off x="1273207" y="1017779"/>
            <a:ext cx="5226000" cy="403200"/>
          </a:xfrm>
          <a:prstGeom prst="rect">
            <a:avLst/>
          </a:prstGeom>
          <a:noFill/>
          <a:ln cap="flat" cmpd="sng" w="19050">
            <a:solidFill>
              <a:srgbClr val="CCCCCC"/>
            </a:solidFill>
            <a:prstDash val="solid"/>
            <a:round/>
            <a:headEnd len="sm" w="sm" type="none"/>
            <a:tailEnd len="sm" w="sm" type="none"/>
          </a:ln>
        </p:spPr>
        <p:txBody>
          <a:bodyPr anchorCtr="0" anchor="t" bIns="109725" lIns="109725" spcFirstLastPara="1" rIns="109725" wrap="square" tIns="91425">
            <a:spAutoFit/>
          </a:bodyPr>
          <a:lstStyle/>
          <a:p>
            <a:pPr indent="0" lvl="0" marL="0" rtl="0" algn="ctr">
              <a:spcBef>
                <a:spcPts val="0"/>
              </a:spcBef>
              <a:spcAft>
                <a:spcPts val="0"/>
              </a:spcAft>
              <a:buNone/>
            </a:pPr>
            <a:r>
              <a:rPr lang="en" sz="1300">
                <a:latin typeface="Inter"/>
                <a:ea typeface="Inter"/>
                <a:cs typeface="Inter"/>
                <a:sym typeface="Inter"/>
              </a:rPr>
              <a:t>Group 2 Questions (To Be Completed by </a:t>
            </a:r>
            <a:r>
              <a:rPr b="1" lang="en" sz="1300">
                <a:latin typeface="Inter"/>
                <a:ea typeface="Inter"/>
                <a:cs typeface="Inter"/>
                <a:sym typeface="Inter"/>
              </a:rPr>
              <a:t>All Students</a:t>
            </a:r>
            <a:r>
              <a:rPr lang="en" sz="1300">
                <a:latin typeface="Inter"/>
                <a:ea typeface="Inter"/>
                <a:cs typeface="Inter"/>
                <a:sym typeface="Inter"/>
              </a:rPr>
              <a:t>)</a:t>
            </a:r>
            <a:endParaRPr sz="1300">
              <a:latin typeface="Inter"/>
              <a:ea typeface="Inter"/>
              <a:cs typeface="Inter"/>
              <a:sym typeface="Inter"/>
            </a:endParaRPr>
          </a:p>
        </p:txBody>
      </p:sp>
      <p:graphicFrame>
        <p:nvGraphicFramePr>
          <p:cNvPr id="115" name="Google Shape;115;p26"/>
          <p:cNvGraphicFramePr/>
          <p:nvPr/>
        </p:nvGraphicFramePr>
        <p:xfrm>
          <a:off x="467277" y="1560660"/>
          <a:ext cx="3000000" cy="3000000"/>
        </p:xfrm>
        <a:graphic>
          <a:graphicData uri="http://schemas.openxmlformats.org/drawingml/2006/table">
            <a:tbl>
              <a:tblPr bandCol="1" bandRow="1">
                <a:noFill/>
                <a:tableStyleId>{441DA58F-365C-4807-914F-435FB814AA03}</a:tableStyleId>
              </a:tblPr>
              <a:tblGrid>
                <a:gridCol w="1500275"/>
                <a:gridCol w="1528150"/>
                <a:gridCol w="1770575"/>
                <a:gridCol w="2038950"/>
              </a:tblGrid>
              <a:tr h="1029800">
                <a:tc>
                  <a:txBody>
                    <a:bodyPr/>
                    <a:lstStyle/>
                    <a:p>
                      <a:pPr indent="0" lvl="0" marL="0" rtl="0" algn="ctr">
                        <a:spcBef>
                          <a:spcPts val="0"/>
                        </a:spcBef>
                        <a:spcAft>
                          <a:spcPts val="0"/>
                        </a:spcAft>
                        <a:buNone/>
                      </a:pPr>
                      <a:r>
                        <a:rPr b="1" lang="en" sz="1000">
                          <a:solidFill>
                            <a:schemeClr val="dk1"/>
                          </a:solidFill>
                          <a:latin typeface="Inter"/>
                          <a:ea typeface="Inter"/>
                          <a:cs typeface="Inter"/>
                          <a:sym typeface="Inter"/>
                        </a:rPr>
                        <a:t>Discussion Question</a:t>
                      </a:r>
                      <a:endParaRPr b="1" sz="1000">
                        <a:solidFill>
                          <a:schemeClr val="dk1"/>
                        </a:solidFill>
                        <a:latin typeface="Inter"/>
                        <a:ea typeface="Inter"/>
                        <a:cs typeface="Inter"/>
                        <a:sym typeface="Inter"/>
                      </a:endParaRPr>
                    </a:p>
                  </a:txBody>
                  <a:tcPr marT="109725" marB="109725" marR="109725" marL="109725">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000">
                          <a:solidFill>
                            <a:schemeClr val="dk1"/>
                          </a:solidFill>
                          <a:latin typeface="Inter"/>
                          <a:ea typeface="Inter"/>
                          <a:cs typeface="Inter"/>
                          <a:sym typeface="Inter"/>
                        </a:rPr>
                        <a:t>Your </a:t>
                      </a:r>
                      <a:r>
                        <a:rPr b="1" lang="en" sz="1000">
                          <a:solidFill>
                            <a:schemeClr val="dk1"/>
                          </a:solidFill>
                          <a:latin typeface="Inter"/>
                          <a:ea typeface="Inter"/>
                          <a:cs typeface="Inter"/>
                          <a:sym typeface="Inter"/>
                        </a:rPr>
                        <a:t>Cl</a:t>
                      </a:r>
                      <a:r>
                        <a:rPr b="1" lang="en" sz="1000">
                          <a:solidFill>
                            <a:schemeClr val="dk1"/>
                          </a:solidFill>
                          <a:latin typeface="Inter"/>
                          <a:ea typeface="Inter"/>
                          <a:cs typeface="Inter"/>
                          <a:sym typeface="Inter"/>
                        </a:rPr>
                        <a:t>aim</a:t>
                      </a:r>
                      <a:br>
                        <a:rPr b="1" lang="en" sz="1000">
                          <a:solidFill>
                            <a:schemeClr val="dk1"/>
                          </a:solidFill>
                          <a:latin typeface="Inter"/>
                          <a:ea typeface="Inter"/>
                          <a:cs typeface="Inter"/>
                          <a:sym typeface="Inter"/>
                        </a:rPr>
                      </a:br>
                      <a:endParaRPr i="1" sz="1000">
                        <a:solidFill>
                          <a:schemeClr val="dk1"/>
                        </a:solidFill>
                        <a:latin typeface="Inter"/>
                        <a:ea typeface="Inter"/>
                        <a:cs typeface="Inter"/>
                        <a:sym typeface="Inter"/>
                      </a:endParaRPr>
                    </a:p>
                  </a:txBody>
                  <a:tcPr marT="109725" marB="109725" marR="109725" marL="109725">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000">
                          <a:solidFill>
                            <a:schemeClr val="dk1"/>
                          </a:solidFill>
                          <a:latin typeface="Inter"/>
                          <a:ea typeface="Inter"/>
                          <a:cs typeface="Inter"/>
                          <a:sym typeface="Inter"/>
                        </a:rPr>
                        <a:t>Textual Evidence</a:t>
                      </a:r>
                      <a:endParaRPr b="1" sz="1000">
                        <a:solidFill>
                          <a:schemeClr val="dk1"/>
                        </a:solidFill>
                        <a:latin typeface="Inter"/>
                        <a:ea typeface="Inter"/>
                        <a:cs typeface="Inter"/>
                        <a:sym typeface="Inter"/>
                      </a:endParaRPr>
                    </a:p>
                    <a:p>
                      <a:pPr indent="0" lvl="0" marL="0" rtl="0" algn="ctr">
                        <a:spcBef>
                          <a:spcPts val="0"/>
                        </a:spcBef>
                        <a:spcAft>
                          <a:spcPts val="0"/>
                        </a:spcAft>
                        <a:buNone/>
                      </a:pPr>
                      <a:r>
                        <a:rPr b="1" lang="en" sz="900">
                          <a:solidFill>
                            <a:schemeClr val="dk1"/>
                          </a:solidFill>
                          <a:latin typeface="Inter"/>
                          <a:ea typeface="Inter"/>
                          <a:cs typeface="Inter"/>
                          <a:sym typeface="Inter"/>
                        </a:rPr>
                        <a:t>(document, author, quotation or paraphrase)</a:t>
                      </a:r>
                      <a:endParaRPr b="1" sz="900">
                        <a:solidFill>
                          <a:schemeClr val="dk1"/>
                        </a:solidFill>
                        <a:latin typeface="Inter"/>
                        <a:ea typeface="Inter"/>
                        <a:cs typeface="Inter"/>
                        <a:sym typeface="Inter"/>
                      </a:endParaRPr>
                    </a:p>
                  </a:txBody>
                  <a:tcPr marT="109725" marB="109725" marR="109725" marL="109725">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000">
                          <a:solidFill>
                            <a:schemeClr val="dk1"/>
                          </a:solidFill>
                          <a:latin typeface="Inter"/>
                          <a:ea typeface="Inter"/>
                          <a:cs typeface="Inter"/>
                          <a:sym typeface="Inter"/>
                        </a:rPr>
                        <a:t>Anticipated Counterclaims</a:t>
                      </a:r>
                      <a:endParaRPr b="1" sz="1000">
                        <a:solidFill>
                          <a:schemeClr val="dk1"/>
                        </a:solidFill>
                        <a:latin typeface="Inter"/>
                        <a:ea typeface="Inter"/>
                        <a:cs typeface="Inter"/>
                        <a:sym typeface="Inter"/>
                      </a:endParaRPr>
                    </a:p>
                    <a:p>
                      <a:pPr indent="0" lvl="0" marL="0" rtl="0" algn="ctr">
                        <a:spcBef>
                          <a:spcPts val="0"/>
                        </a:spcBef>
                        <a:spcAft>
                          <a:spcPts val="0"/>
                        </a:spcAft>
                        <a:buNone/>
                      </a:pPr>
                      <a:r>
                        <a:rPr b="1" lang="en" sz="900">
                          <a:solidFill>
                            <a:schemeClr val="dk1"/>
                          </a:solidFill>
                          <a:latin typeface="Inter"/>
                          <a:ea typeface="Inter"/>
                          <a:cs typeface="Inter"/>
                          <a:sym typeface="Inter"/>
                        </a:rPr>
                        <a:t>(Why might people disagree with your claim?)</a:t>
                      </a:r>
                      <a:endParaRPr b="1" sz="900">
                        <a:solidFill>
                          <a:schemeClr val="dk1"/>
                        </a:solidFill>
                        <a:latin typeface="Inter"/>
                        <a:ea typeface="Inter"/>
                        <a:cs typeface="Inter"/>
                        <a:sym typeface="Inter"/>
                      </a:endParaRPr>
                    </a:p>
                    <a:p>
                      <a:pPr indent="0" lvl="0" marL="0" rtl="0" algn="ctr">
                        <a:spcBef>
                          <a:spcPts val="0"/>
                        </a:spcBef>
                        <a:spcAft>
                          <a:spcPts val="0"/>
                        </a:spcAft>
                        <a:buNone/>
                      </a:pPr>
                      <a:r>
                        <a:rPr b="1" lang="en" sz="900">
                          <a:solidFill>
                            <a:schemeClr val="dk1"/>
                          </a:solidFill>
                          <a:latin typeface="Inter"/>
                          <a:ea typeface="Inter"/>
                          <a:cs typeface="Inter"/>
                          <a:sym typeface="Inter"/>
                        </a:rPr>
                        <a:t>(Write/Answer a minimum of 2 counterclaims in this column).</a:t>
                      </a:r>
                      <a:endParaRPr b="1" sz="900">
                        <a:solidFill>
                          <a:schemeClr val="dk1"/>
                        </a:solidFill>
                        <a:latin typeface="Inter"/>
                        <a:ea typeface="Inter"/>
                        <a:cs typeface="Inter"/>
                        <a:sym typeface="Inter"/>
                      </a:endParaRPr>
                    </a:p>
                  </a:txBody>
                  <a:tcPr marT="109725" marB="109725" marR="109725" marL="109725">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1450600">
                <a:tc>
                  <a:txBody>
                    <a:bodyPr/>
                    <a:lstStyle/>
                    <a:p>
                      <a:pPr indent="0" lvl="0" marL="0" rtl="0" algn="l">
                        <a:spcBef>
                          <a:spcPts val="0"/>
                        </a:spcBef>
                        <a:spcAft>
                          <a:spcPts val="0"/>
                        </a:spcAft>
                        <a:buNone/>
                      </a:pPr>
                      <a:r>
                        <a:rPr lang="en" sz="1100">
                          <a:latin typeface="Inter"/>
                          <a:ea typeface="Inter"/>
                          <a:cs typeface="Inter"/>
                          <a:sym typeface="Inter"/>
                        </a:rPr>
                        <a:t>How did the transmitting of disease shape Europeans’ impact on the Americas? (Doc B)</a:t>
                      </a:r>
                      <a:endParaRPr sz="1100">
                        <a:latin typeface="Inter"/>
                        <a:ea typeface="Inter"/>
                        <a:cs typeface="Inter"/>
                        <a:sym typeface="Inter"/>
                      </a:endParaRPr>
                    </a:p>
                  </a:txBody>
                  <a:tcPr marT="109725" marB="109725" marR="109725" marL="109725">
                    <a:lnL cap="flat" cmpd="sng" w="6350">
                      <a:solidFill>
                        <a:srgbClr val="000000"/>
                      </a:solidFill>
                      <a:prstDash val="solid"/>
                      <a:round/>
                      <a:headEnd len="sm" w="sm" type="none"/>
                      <a:tailEnd len="sm" w="sm" type="none"/>
                    </a:lnL>
                    <a:lnR cap="flat" cmpd="sng" w="6350">
                      <a:solidFill>
                        <a:srgbClr val="000000"/>
                      </a:solidFill>
                      <a:prstDash val="solid"/>
                      <a:round/>
                      <a:headEnd len="sm" w="sm" type="none"/>
                      <a:tailEnd len="sm" w="sm" type="none"/>
                    </a:lnR>
                    <a:lnT cap="flat" cmpd="sng" w="19050">
                      <a:solidFill>
                        <a:schemeClr val="dk1"/>
                      </a:solidFill>
                      <a:prstDash val="solid"/>
                      <a:round/>
                      <a:headEnd len="sm" w="sm" type="none"/>
                      <a:tailEnd len="sm" w="sm" type="none"/>
                    </a:lnT>
                    <a:lnB cap="flat" cmpd="sng" w="63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txBody>
                  <a:tcPr marT="109725" marB="109725" marR="109725" marL="109725">
                    <a:lnL cap="flat" cmpd="sng" w="6350">
                      <a:solidFill>
                        <a:srgbClr val="000000"/>
                      </a:solidFill>
                      <a:prstDash val="solid"/>
                      <a:round/>
                      <a:headEnd len="sm" w="sm" type="none"/>
                      <a:tailEnd len="sm" w="sm" type="none"/>
                    </a:lnL>
                    <a:lnT cap="flat" cmpd="sng" w="19050">
                      <a:solidFill>
                        <a:schemeClr val="dk1"/>
                      </a:solidFill>
                      <a:prstDash val="solid"/>
                      <a:round/>
                      <a:headEnd len="sm" w="sm" type="none"/>
                      <a:tailEnd len="sm" w="sm" type="none"/>
                    </a:lnT>
                  </a:tcPr>
                </a:tc>
                <a:tc>
                  <a:txBody>
                    <a:bodyPr/>
                    <a:lstStyle/>
                    <a:p>
                      <a:pPr indent="0" lvl="0" marL="0" rtl="0" algn="l">
                        <a:spcBef>
                          <a:spcPts val="0"/>
                        </a:spcBef>
                        <a:spcAft>
                          <a:spcPts val="0"/>
                        </a:spcAft>
                        <a:buNone/>
                      </a:pPr>
                      <a:r>
                        <a:t/>
                      </a:r>
                      <a:endParaRPr sz="1000">
                        <a:latin typeface="Inter"/>
                        <a:ea typeface="Inter"/>
                        <a:cs typeface="Inter"/>
                        <a:sym typeface="Inter"/>
                      </a:endParaRPr>
                    </a:p>
                  </a:txBody>
                  <a:tcPr marT="109725" marB="109725" marR="109725" marL="109725">
                    <a:lnT cap="flat" cmpd="sng" w="19050">
                      <a:solidFill>
                        <a:schemeClr val="dk1"/>
                      </a:solidFill>
                      <a:prstDash val="solid"/>
                      <a:round/>
                      <a:headEnd len="sm" w="sm" type="none"/>
                      <a:tailEnd len="sm" w="sm" type="none"/>
                    </a:lnT>
                  </a:tcPr>
                </a:tc>
                <a:tc>
                  <a:txBody>
                    <a:bodyPr/>
                    <a:lstStyle/>
                    <a:p>
                      <a:pPr indent="0" lvl="0" marL="0" rtl="0" algn="l">
                        <a:spcBef>
                          <a:spcPts val="0"/>
                        </a:spcBef>
                        <a:spcAft>
                          <a:spcPts val="0"/>
                        </a:spcAft>
                        <a:buNone/>
                      </a:pPr>
                      <a:r>
                        <a:t/>
                      </a:r>
                      <a:endParaRPr sz="1000">
                        <a:latin typeface="Inter"/>
                        <a:ea typeface="Inter"/>
                        <a:cs typeface="Inter"/>
                        <a:sym typeface="Inter"/>
                      </a:endParaRPr>
                    </a:p>
                  </a:txBody>
                  <a:tcPr marT="109725" marB="109725" marR="109725" marL="109725">
                    <a:lnT cap="flat" cmpd="sng" w="19050">
                      <a:solidFill>
                        <a:schemeClr val="dk1"/>
                      </a:solidFill>
                      <a:prstDash val="solid"/>
                      <a:round/>
                      <a:headEnd len="sm" w="sm" type="none"/>
                      <a:tailEnd len="sm" w="sm" type="none"/>
                    </a:lnT>
                  </a:tcPr>
                </a:tc>
              </a:tr>
              <a:tr h="1289850">
                <a:tc>
                  <a:txBody>
                    <a:bodyPr/>
                    <a:lstStyle/>
                    <a:p>
                      <a:pPr indent="0" lvl="0" marL="0" rtl="0" algn="l">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Make a case for the most important item exchanged between Europe and the Americas. (Doc C)</a:t>
                      </a:r>
                      <a:endParaRPr sz="1100">
                        <a:latin typeface="Inter"/>
                        <a:ea typeface="Inter"/>
                        <a:cs typeface="Inter"/>
                        <a:sym typeface="Inter"/>
                      </a:endParaRPr>
                    </a:p>
                  </a:txBody>
                  <a:tcPr marT="109725" marB="109725" marR="109725" marL="109725">
                    <a:lnL cap="flat" cmpd="sng" w="6350">
                      <a:solidFill>
                        <a:srgbClr val="000000"/>
                      </a:solidFill>
                      <a:prstDash val="solid"/>
                      <a:round/>
                      <a:headEnd len="sm" w="sm" type="none"/>
                      <a:tailEnd len="sm" w="sm" type="none"/>
                    </a:lnL>
                    <a:lnR cap="flat" cmpd="sng" w="6350">
                      <a:solidFill>
                        <a:srgbClr val="000000"/>
                      </a:solidFill>
                      <a:prstDash val="solid"/>
                      <a:round/>
                      <a:headEnd len="sm" w="sm" type="none"/>
                      <a:tailEnd len="sm" w="sm" type="none"/>
                    </a:lnR>
                    <a:lnT cap="flat" cmpd="sng" w="6350">
                      <a:solidFill>
                        <a:srgbClr val="000000"/>
                      </a:solidFill>
                      <a:prstDash val="solid"/>
                      <a:round/>
                      <a:headEnd len="sm" w="sm" type="none"/>
                      <a:tailEnd len="sm" w="sm" type="none"/>
                    </a:lnT>
                    <a:lnB cap="flat" cmpd="sng" w="63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txBody>
                  <a:tcPr marT="109725" marB="109725" marR="109725" marL="109725">
                    <a:lnL cap="flat" cmpd="sng" w="6350">
                      <a:solidFill>
                        <a:srgbClr val="000000"/>
                      </a:solidFill>
                      <a:prstDash val="solid"/>
                      <a:round/>
                      <a:headEnd len="sm" w="sm" type="none"/>
                      <a:tailEnd len="sm" w="sm" type="none"/>
                    </a:lnL>
                  </a:tcPr>
                </a:tc>
                <a:tc>
                  <a:txBody>
                    <a:bodyPr/>
                    <a:lstStyle/>
                    <a:p>
                      <a:pPr indent="0" lvl="0" marL="0" rtl="0" algn="l">
                        <a:spcBef>
                          <a:spcPts val="0"/>
                        </a:spcBef>
                        <a:spcAft>
                          <a:spcPts val="0"/>
                        </a:spcAft>
                        <a:buNone/>
                      </a:pPr>
                      <a:r>
                        <a:t/>
                      </a:r>
                      <a:endParaRPr sz="1000">
                        <a:latin typeface="Inter"/>
                        <a:ea typeface="Inter"/>
                        <a:cs typeface="Inter"/>
                        <a:sym typeface="Inter"/>
                      </a:endParaRPr>
                    </a:p>
                  </a:txBody>
                  <a:tcPr marT="109725" marB="109725" marR="109725" marL="109725"/>
                </a:tc>
                <a:tc>
                  <a:txBody>
                    <a:bodyPr/>
                    <a:lstStyle/>
                    <a:p>
                      <a:pPr indent="0" lvl="0" marL="0" rtl="0" algn="l">
                        <a:spcBef>
                          <a:spcPts val="0"/>
                        </a:spcBef>
                        <a:spcAft>
                          <a:spcPts val="0"/>
                        </a:spcAft>
                        <a:buNone/>
                      </a:pPr>
                      <a:r>
                        <a:t/>
                      </a:r>
                      <a:endParaRPr sz="1000">
                        <a:latin typeface="Inter"/>
                        <a:ea typeface="Inter"/>
                        <a:cs typeface="Inter"/>
                        <a:sym typeface="Inter"/>
                      </a:endParaRPr>
                    </a:p>
                  </a:txBody>
                  <a:tcPr marT="109725" marB="109725" marR="109725" marL="109725"/>
                </a:tc>
              </a:tr>
              <a:tr h="1419875">
                <a:tc>
                  <a:txBody>
                    <a:bodyPr/>
                    <a:lstStyle/>
                    <a:p>
                      <a:pPr indent="0" lvl="0" marL="0" rtl="0" algn="l">
                        <a:spcBef>
                          <a:spcPts val="0"/>
                        </a:spcBef>
                        <a:spcAft>
                          <a:spcPts val="0"/>
                        </a:spcAft>
                        <a:buClr>
                          <a:srgbClr val="000000"/>
                        </a:buClr>
                        <a:buSzPts val="1200"/>
                        <a:buFont typeface="Arial"/>
                        <a:buNone/>
                      </a:pPr>
                      <a:r>
                        <a:rPr lang="en" sz="1100">
                          <a:latin typeface="Inter"/>
                          <a:ea typeface="Inter"/>
                          <a:cs typeface="Inter"/>
                          <a:sym typeface="Inter"/>
                        </a:rPr>
                        <a:t>Explain the difference between intended and unintended impact as it relates to Europeans’ impact on American </a:t>
                      </a:r>
                      <a:r>
                        <a:rPr lang="en" sz="1100">
                          <a:latin typeface="Inter"/>
                          <a:ea typeface="Inter"/>
                          <a:cs typeface="Inter"/>
                          <a:sym typeface="Inter"/>
                        </a:rPr>
                        <a:t>Indigenous</a:t>
                      </a:r>
                      <a:r>
                        <a:rPr lang="en" sz="1100">
                          <a:latin typeface="Inter"/>
                          <a:ea typeface="Inter"/>
                          <a:cs typeface="Inter"/>
                          <a:sym typeface="Inter"/>
                        </a:rPr>
                        <a:t> people.</a:t>
                      </a:r>
                      <a:endParaRPr sz="1100">
                        <a:latin typeface="Inter"/>
                        <a:ea typeface="Inter"/>
                        <a:cs typeface="Inter"/>
                        <a:sym typeface="Inter"/>
                      </a:endParaRPr>
                    </a:p>
                  </a:txBody>
                  <a:tcPr marT="109725" marB="109725" marR="109725" marL="109725">
                    <a:lnL cap="flat" cmpd="sng" w="6350">
                      <a:solidFill>
                        <a:srgbClr val="000000"/>
                      </a:solidFill>
                      <a:prstDash val="solid"/>
                      <a:round/>
                      <a:headEnd len="sm" w="sm" type="none"/>
                      <a:tailEnd len="sm" w="sm" type="none"/>
                    </a:lnL>
                    <a:lnR cap="flat" cmpd="sng" w="6350">
                      <a:solidFill>
                        <a:srgbClr val="000000"/>
                      </a:solidFill>
                      <a:prstDash val="solid"/>
                      <a:round/>
                      <a:headEnd len="sm" w="sm" type="none"/>
                      <a:tailEnd len="sm" w="sm" type="none"/>
                    </a:lnR>
                    <a:lnT cap="flat" cmpd="sng" w="6350">
                      <a:solidFill>
                        <a:srgbClr val="000000"/>
                      </a:solidFill>
                      <a:prstDash val="solid"/>
                      <a:round/>
                      <a:headEnd len="sm" w="sm" type="none"/>
                      <a:tailEnd len="sm" w="sm" type="none"/>
                    </a:lnT>
                    <a:lnB cap="flat" cmpd="sng" w="63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txBody>
                  <a:tcPr marT="109725" marB="109725" marR="109725" marL="109725">
                    <a:lnL cap="flat" cmpd="sng" w="6350">
                      <a:solidFill>
                        <a:srgbClr val="000000"/>
                      </a:solidFill>
                      <a:prstDash val="solid"/>
                      <a:round/>
                      <a:headEnd len="sm" w="sm" type="none"/>
                      <a:tailEnd len="sm" w="sm" type="none"/>
                    </a:lnL>
                  </a:tcPr>
                </a:tc>
                <a:tc>
                  <a:txBody>
                    <a:bodyPr/>
                    <a:lstStyle/>
                    <a:p>
                      <a:pPr indent="0" lvl="0" marL="0" rtl="0" algn="l">
                        <a:spcBef>
                          <a:spcPts val="0"/>
                        </a:spcBef>
                        <a:spcAft>
                          <a:spcPts val="0"/>
                        </a:spcAft>
                        <a:buNone/>
                      </a:pPr>
                      <a:r>
                        <a:t/>
                      </a:r>
                      <a:endParaRPr sz="1000">
                        <a:latin typeface="Inter"/>
                        <a:ea typeface="Inter"/>
                        <a:cs typeface="Inter"/>
                        <a:sym typeface="Inter"/>
                      </a:endParaRPr>
                    </a:p>
                  </a:txBody>
                  <a:tcPr marT="109725" marB="109725" marR="109725" marL="109725"/>
                </a:tc>
                <a:tc>
                  <a:txBody>
                    <a:bodyPr/>
                    <a:lstStyle/>
                    <a:p>
                      <a:pPr indent="0" lvl="0" marL="0" rtl="0" algn="l">
                        <a:spcBef>
                          <a:spcPts val="0"/>
                        </a:spcBef>
                        <a:spcAft>
                          <a:spcPts val="0"/>
                        </a:spcAft>
                        <a:buNone/>
                      </a:pPr>
                      <a:r>
                        <a:t/>
                      </a:r>
                      <a:endParaRPr sz="1000">
                        <a:latin typeface="Inter"/>
                        <a:ea typeface="Inter"/>
                        <a:cs typeface="Inter"/>
                        <a:sym typeface="Inter"/>
                      </a:endParaRPr>
                    </a:p>
                  </a:txBody>
                  <a:tcPr marT="109725" marB="109725" marR="109725" marL="109725"/>
                </a:tc>
              </a:tr>
            </a:tbl>
          </a:graphicData>
        </a:graphic>
      </p:graphicFrame>
      <p:graphicFrame>
        <p:nvGraphicFramePr>
          <p:cNvPr id="116" name="Google Shape;116;p26"/>
          <p:cNvGraphicFramePr/>
          <p:nvPr/>
        </p:nvGraphicFramePr>
        <p:xfrm>
          <a:off x="466350" y="7190925"/>
          <a:ext cx="3000000" cy="3000000"/>
        </p:xfrm>
        <a:graphic>
          <a:graphicData uri="http://schemas.openxmlformats.org/drawingml/2006/table">
            <a:tbl>
              <a:tblPr>
                <a:noFill/>
                <a:tableStyleId>{28E25DA7-C007-4E21-AD60-61257570E803}</a:tableStyleId>
              </a:tblPr>
              <a:tblGrid>
                <a:gridCol w="513050"/>
                <a:gridCol w="6324900"/>
              </a:tblGrid>
              <a:tr h="1911875">
                <a:tc>
                  <a:txBody>
                    <a:bodyPr/>
                    <a:lstStyle/>
                    <a:p>
                      <a:pPr indent="0" lvl="0" marL="0" rtl="0" algn="l">
                        <a:spcBef>
                          <a:spcPts val="0"/>
                        </a:spcBef>
                        <a:spcAft>
                          <a:spcPts val="0"/>
                        </a:spcAft>
                        <a:buNone/>
                      </a:pPr>
                      <a:r>
                        <a:t/>
                      </a:r>
                      <a:endParaRPr sz="1200">
                        <a:solidFill>
                          <a:srgbClr val="000000"/>
                        </a:solidFill>
                        <a:latin typeface="Inter"/>
                        <a:ea typeface="Inter"/>
                        <a:cs typeface="Inter"/>
                        <a:sym typeface="Inter"/>
                      </a:endParaRPr>
                    </a:p>
                  </a:txBody>
                  <a:tcPr marT="91425" marB="91425" marR="91425" marL="91425">
                    <a:lnR cap="flat" cmpd="sng" w="9525">
                      <a:solidFill>
                        <a:srgbClr val="9E9E9E">
                          <a:alpha val="0"/>
                        </a:srgbClr>
                      </a:solidFill>
                      <a:prstDash val="solid"/>
                      <a:round/>
                      <a:headEnd len="sm" w="sm" type="none"/>
                      <a:tailEnd len="sm" w="sm" type="none"/>
                    </a:lnR>
                  </a:tcPr>
                </a:tc>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How did the arrival of Europeans affect Indigenous American populations and how did Indigenous populations exhibit agency within the resulting intercultural interactions?</a:t>
                      </a:r>
                      <a:r>
                        <a:rPr lang="en" sz="1200">
                          <a:latin typeface="Inter"/>
                          <a:ea typeface="Inter"/>
                          <a:cs typeface="Inter"/>
                          <a:sym typeface="Inter"/>
                        </a:rPr>
                        <a:t> </a:t>
                      </a:r>
                      <a:r>
                        <a:rPr lang="en" sz="1200">
                          <a:solidFill>
                            <a:srgbClr val="000000"/>
                          </a:solidFill>
                          <a:latin typeface="Inter"/>
                          <a:ea typeface="Inter"/>
                          <a:cs typeface="Inter"/>
                          <a:sym typeface="Inter"/>
                        </a:rPr>
                        <a:t>(</a:t>
                      </a:r>
                      <a:r>
                        <a:rPr b="1" lang="en" sz="1200">
                          <a:solidFill>
                            <a:srgbClr val="000000"/>
                          </a:solidFill>
                          <a:latin typeface="Inter"/>
                          <a:ea typeface="Inter"/>
                          <a:cs typeface="Inter"/>
                          <a:sym typeface="Inter"/>
                        </a:rPr>
                        <a:t>Both groups</a:t>
                      </a:r>
                      <a:r>
                        <a:rPr lang="en" sz="1200">
                          <a:solidFill>
                            <a:srgbClr val="000000"/>
                          </a:solidFill>
                          <a:latin typeface="Inter"/>
                          <a:ea typeface="Inter"/>
                          <a:cs typeface="Inter"/>
                          <a:sym typeface="Inter"/>
                        </a:rPr>
                        <a:t> will answer this question during the seminar). </a:t>
                      </a:r>
                      <a:endParaRPr sz="1200"/>
                    </a:p>
                  </a:txBody>
                  <a:tcPr marT="91425" marB="91425" marR="91425" marL="91425">
                    <a:lnL cap="flat" cmpd="sng" w="9525">
                      <a:solidFill>
                        <a:srgbClr val="9E9E9E">
                          <a:alpha val="0"/>
                        </a:srgbClr>
                      </a:solidFill>
                      <a:prstDash val="solid"/>
                      <a:round/>
                      <a:headEnd len="sm" w="sm" type="none"/>
                      <a:tailEnd len="sm" w="sm" type="none"/>
                    </a:lnL>
                  </a:tcPr>
                </a:tc>
              </a:tr>
            </a:tbl>
          </a:graphicData>
        </a:graphic>
      </p:graphicFrame>
      <p:pic>
        <p:nvPicPr>
          <p:cNvPr id="117" name="Google Shape;117;p26"/>
          <p:cNvPicPr preferRelativeResize="0"/>
          <p:nvPr/>
        </p:nvPicPr>
        <p:blipFill>
          <a:blip r:embed="rId4">
            <a:alphaModFix/>
          </a:blip>
          <a:stretch>
            <a:fillRect/>
          </a:stretch>
        </p:blipFill>
        <p:spPr>
          <a:xfrm>
            <a:off x="510900" y="7190925"/>
            <a:ext cx="508550" cy="5085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1" name="Shape 121"/>
        <p:cNvGrpSpPr/>
        <p:nvPr/>
      </p:nvGrpSpPr>
      <p:grpSpPr>
        <a:xfrm>
          <a:off x="0" y="0"/>
          <a:ext cx="0" cy="0"/>
          <a:chOff x="0" y="0"/>
          <a:chExt cx="0" cy="0"/>
        </a:xfrm>
      </p:grpSpPr>
      <p:sp>
        <p:nvSpPr>
          <p:cNvPr id="122" name="Google Shape;122;p27"/>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A</a:t>
            </a:r>
            <a:endParaRPr sz="1900">
              <a:latin typeface="Halant"/>
              <a:ea typeface="Halant"/>
              <a:cs typeface="Halant"/>
              <a:sym typeface="Halant"/>
            </a:endParaRPr>
          </a:p>
        </p:txBody>
      </p:sp>
      <p:pic>
        <p:nvPicPr>
          <p:cNvPr id="123" name="Google Shape;123;p2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24" name="Google Shape;124;p2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25" name="Google Shape;125;p2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26" name="Google Shape;126;p27"/>
          <p:cNvGraphicFramePr/>
          <p:nvPr/>
        </p:nvGraphicFramePr>
        <p:xfrm>
          <a:off x="442650" y="699375"/>
          <a:ext cx="3000000" cy="3000000"/>
        </p:xfrm>
        <a:graphic>
          <a:graphicData uri="http://schemas.openxmlformats.org/drawingml/2006/table">
            <a:tbl>
              <a:tblPr>
                <a:noFill/>
                <a:tableStyleId>{6CC2D678-FB4F-4EF8-AA3B-958ABB4CC285}</a:tableStyleId>
              </a:tblPr>
              <a:tblGrid>
                <a:gridCol w="3429000"/>
                <a:gridCol w="3429000"/>
              </a:tblGrid>
              <a:tr h="1291250">
                <a:tc gridSpan="2">
                  <a:txBody>
                    <a:bodyPr/>
                    <a:lstStyle/>
                    <a:p>
                      <a:pPr indent="0" lvl="0" marL="0" rtl="0" algn="l">
                        <a:spcBef>
                          <a:spcPts val="0"/>
                        </a:spcBef>
                        <a:spcAft>
                          <a:spcPts val="0"/>
                        </a:spcAft>
                        <a:buNone/>
                      </a:pPr>
                      <a:r>
                        <a:rPr lang="en" sz="1200">
                          <a:latin typeface="Halant"/>
                          <a:ea typeface="Halant"/>
                          <a:cs typeface="Halant"/>
                          <a:sym typeface="Halant"/>
                        </a:rPr>
                        <a:t>Source: Theodore de Bry (images) and Bartolome de las Casas (text). </a:t>
                      </a:r>
                      <a:r>
                        <a:rPr i="1" lang="en" sz="1200">
                          <a:latin typeface="Halant"/>
                          <a:ea typeface="Halant"/>
                          <a:cs typeface="Halant"/>
                          <a:sym typeface="Halant"/>
                        </a:rPr>
                        <a:t>A Short Account of the Destruction of the Indies,</a:t>
                      </a:r>
                      <a:r>
                        <a:rPr lang="en" sz="1200">
                          <a:latin typeface="Halant"/>
                          <a:ea typeface="Halant"/>
                          <a:cs typeface="Halant"/>
                          <a:sym typeface="Halant"/>
                        </a:rPr>
                        <a:t> 1598.</a:t>
                      </a:r>
                      <a:endParaRPr sz="1200">
                        <a:latin typeface="Halant"/>
                        <a:ea typeface="Halant"/>
                        <a:cs typeface="Halant"/>
                        <a:sym typeface="Halant"/>
                      </a:endParaRPr>
                    </a:p>
                    <a:p>
                      <a:pPr indent="0" lvl="0" marL="0" rtl="0" algn="l">
                        <a:spcBef>
                          <a:spcPts val="0"/>
                        </a:spcBef>
                        <a:spcAft>
                          <a:spcPts val="0"/>
                        </a:spcAft>
                        <a:buNone/>
                      </a:pPr>
                      <a:r>
                        <a:t/>
                      </a:r>
                      <a:endParaRPr sz="1200">
                        <a:latin typeface="Work Sans"/>
                        <a:ea typeface="Work Sans"/>
                        <a:cs typeface="Work Sans"/>
                        <a:sym typeface="Work Sans"/>
                      </a:endParaRPr>
                    </a:p>
                    <a:p>
                      <a:pPr indent="0" lvl="0" marL="0" rtl="0" algn="l">
                        <a:spcBef>
                          <a:spcPts val="0"/>
                        </a:spcBef>
                        <a:spcAft>
                          <a:spcPts val="0"/>
                        </a:spcAft>
                        <a:buNone/>
                      </a:pPr>
                      <a:r>
                        <a:rPr lang="en" sz="1000">
                          <a:latin typeface="Inter"/>
                          <a:ea typeface="Inter"/>
                          <a:cs typeface="Inter"/>
                          <a:sym typeface="Inter"/>
                        </a:rPr>
                        <a:t>Note: Theodore de Bry was Dutch and was forced out of Spanish-controlled southern Netherlands because he was protestant in a Catholic-dominated area. He settled in Frankfurt, Germany, and completed a set of engravings for the Frankfurt edition (1598) of the Spaniard Bartolome de las Casas’ book describing Spanish atrocities in the Americas.</a:t>
                      </a:r>
                      <a:endParaRPr sz="1200">
                        <a:latin typeface="Inter"/>
                        <a:ea typeface="Inter"/>
                        <a:cs typeface="Inter"/>
                        <a:sym typeface="Inter"/>
                      </a:endParaRPr>
                    </a:p>
                  </a:txBody>
                  <a:tcPr marT="109725" marB="109725"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hMerge="1"/>
              </a:tr>
              <a:tr h="2652425">
                <a:tc>
                  <a:txBody>
                    <a:bodyPr/>
                    <a:lstStyle/>
                    <a:p>
                      <a:pPr indent="0" lvl="0" marL="0" rtl="0" algn="l">
                        <a:spcBef>
                          <a:spcPts val="0"/>
                        </a:spcBef>
                        <a:spcAft>
                          <a:spcPts val="0"/>
                        </a:spcAft>
                        <a:buNone/>
                      </a:pPr>
                      <a:r>
                        <a:t/>
                      </a:r>
                      <a:endParaRPr sz="1200">
                        <a:latin typeface="Work Sans"/>
                        <a:ea typeface="Work Sans"/>
                        <a:cs typeface="Work Sans"/>
                        <a:sym typeface="Work Sans"/>
                      </a:endParaRPr>
                    </a:p>
                  </a:txBody>
                  <a:tcPr marT="91450" marB="91450" marR="91450" marL="9145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t/>
                      </a:r>
                      <a:endParaRPr sz="1000">
                        <a:latin typeface="Work Sans"/>
                        <a:ea typeface="Work Sans"/>
                        <a:cs typeface="Work Sans"/>
                        <a:sym typeface="Work Sans"/>
                      </a:endParaRPr>
                    </a:p>
                  </a:txBody>
                  <a:tcPr marT="91450" marB="91450" marR="91450" marL="9145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969025">
                <a:tc gridSpan="2">
                  <a:txBody>
                    <a:bodyPr/>
                    <a:lstStyle/>
                    <a:p>
                      <a:pPr indent="0" lvl="0" marL="0" rtl="0" algn="l">
                        <a:spcBef>
                          <a:spcPts val="0"/>
                        </a:spcBef>
                        <a:spcAft>
                          <a:spcPts val="0"/>
                        </a:spcAft>
                        <a:buNone/>
                      </a:pPr>
                      <a:r>
                        <a:rPr lang="en" sz="1200">
                          <a:latin typeface="Inter"/>
                          <a:ea typeface="Inter"/>
                          <a:cs typeface="Inter"/>
                          <a:sym typeface="Inter"/>
                        </a:rPr>
                        <a:t>It was upon these gentle lambs, imbued by the Creator with all the qualities we have mentioned, that from the very first day they clapped eyes on them the Spanish fell like ravening wolves upon the fold, or like tigers and savage lions who have not eaten meat for days… When the Spanish first journeyed there, the </a:t>
                      </a:r>
                      <a:r>
                        <a:rPr lang="en" sz="1200">
                          <a:latin typeface="Inter"/>
                          <a:ea typeface="Inter"/>
                          <a:cs typeface="Inter"/>
                          <a:sym typeface="Inter"/>
                        </a:rPr>
                        <a:t>Indigenous</a:t>
                      </a:r>
                      <a:r>
                        <a:rPr lang="en" sz="1200">
                          <a:latin typeface="Inter"/>
                          <a:ea typeface="Inter"/>
                          <a:cs typeface="Inter"/>
                          <a:sym typeface="Inter"/>
                        </a:rPr>
                        <a:t> population of the island of Hispaniola stood at some three million; today only two hundred survive. The native population… was wiped out by force, a policy adopted by the Spaniards.</a:t>
                      </a:r>
                      <a:endParaRPr sz="1200">
                        <a:latin typeface="Inter"/>
                        <a:ea typeface="Inter"/>
                        <a:cs typeface="Inter"/>
                        <a:sym typeface="Inter"/>
                      </a:endParaRPr>
                    </a:p>
                  </a:txBody>
                  <a:tcPr marT="109725" marB="109725"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hMerge="1"/>
              </a:tr>
            </a:tbl>
          </a:graphicData>
        </a:graphic>
      </p:graphicFrame>
      <p:pic>
        <p:nvPicPr>
          <p:cNvPr id="127" name="Google Shape;127;p27"/>
          <p:cNvPicPr preferRelativeResize="0"/>
          <p:nvPr/>
        </p:nvPicPr>
        <p:blipFill>
          <a:blip r:embed="rId4">
            <a:alphaModFix/>
          </a:blip>
          <a:stretch>
            <a:fillRect/>
          </a:stretch>
        </p:blipFill>
        <p:spPr>
          <a:xfrm>
            <a:off x="580125" y="2164075"/>
            <a:ext cx="3171825" cy="2400300"/>
          </a:xfrm>
          <a:prstGeom prst="rect">
            <a:avLst/>
          </a:prstGeom>
          <a:noFill/>
          <a:ln>
            <a:noFill/>
          </a:ln>
        </p:spPr>
      </p:pic>
      <p:pic>
        <p:nvPicPr>
          <p:cNvPr id="128" name="Google Shape;128;p27"/>
          <p:cNvPicPr preferRelativeResize="0"/>
          <p:nvPr/>
        </p:nvPicPr>
        <p:blipFill>
          <a:blip r:embed="rId5">
            <a:alphaModFix/>
          </a:blip>
          <a:stretch>
            <a:fillRect/>
          </a:stretch>
        </p:blipFill>
        <p:spPr>
          <a:xfrm>
            <a:off x="4003850" y="2154550"/>
            <a:ext cx="3038475" cy="24193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2" name="Shape 132"/>
        <p:cNvGrpSpPr/>
        <p:nvPr/>
      </p:nvGrpSpPr>
      <p:grpSpPr>
        <a:xfrm>
          <a:off x="0" y="0"/>
          <a:ext cx="0" cy="0"/>
          <a:chOff x="0" y="0"/>
          <a:chExt cx="0" cy="0"/>
        </a:xfrm>
      </p:grpSpPr>
      <p:sp>
        <p:nvSpPr>
          <p:cNvPr id="133" name="Google Shape;133;p28"/>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B</a:t>
            </a:r>
            <a:endParaRPr sz="1900">
              <a:latin typeface="Halant"/>
              <a:ea typeface="Halant"/>
              <a:cs typeface="Halant"/>
              <a:sym typeface="Halant"/>
            </a:endParaRPr>
          </a:p>
        </p:txBody>
      </p:sp>
      <p:graphicFrame>
        <p:nvGraphicFramePr>
          <p:cNvPr id="134" name="Google Shape;134;p28"/>
          <p:cNvGraphicFramePr/>
          <p:nvPr/>
        </p:nvGraphicFramePr>
        <p:xfrm>
          <a:off x="419100" y="730850"/>
          <a:ext cx="3000000" cy="3000000"/>
        </p:xfrm>
        <a:graphic>
          <a:graphicData uri="http://schemas.openxmlformats.org/drawingml/2006/table">
            <a:tbl>
              <a:tblPr>
                <a:noFill/>
                <a:tableStyleId>{6CC2D678-FB4F-4EF8-AA3B-958ABB4CC285}</a:tableStyleId>
              </a:tblPr>
              <a:tblGrid>
                <a:gridCol w="1260350"/>
                <a:gridCol w="1286850"/>
                <a:gridCol w="4387000"/>
              </a:tblGrid>
              <a:tr h="1464925">
                <a:tc gridSpan="2">
                  <a:txBody>
                    <a:bodyPr/>
                    <a:lstStyle/>
                    <a:p>
                      <a:pPr indent="0" lvl="0" marL="0" rtl="0" algn="l">
                        <a:spcBef>
                          <a:spcPts val="0"/>
                        </a:spcBef>
                        <a:spcAft>
                          <a:spcPts val="0"/>
                        </a:spcAft>
                        <a:buNone/>
                      </a:pPr>
                      <a:r>
                        <a:rPr lang="en" sz="1200">
                          <a:latin typeface="Halant"/>
                          <a:ea typeface="Halant"/>
                          <a:cs typeface="Halant"/>
                          <a:sym typeface="Halant"/>
                        </a:rPr>
                        <a:t>Source: Drawing accompanying text in Book XII of the Florentine Codex, 1540–1585. </a:t>
                      </a:r>
                      <a:endParaRPr sz="1200">
                        <a:latin typeface="Halant"/>
                        <a:ea typeface="Halant"/>
                        <a:cs typeface="Halant"/>
                        <a:sym typeface="Halant"/>
                      </a:endParaRPr>
                    </a:p>
                    <a:p>
                      <a:pPr indent="0" lvl="0" marL="0" rtl="0" algn="l">
                        <a:spcBef>
                          <a:spcPts val="0"/>
                        </a:spcBef>
                        <a:spcAft>
                          <a:spcPts val="0"/>
                        </a:spcAft>
                        <a:buNone/>
                      </a:pPr>
                      <a:r>
                        <a:t/>
                      </a:r>
                      <a:endParaRPr sz="1200">
                        <a:latin typeface="Work Sans"/>
                        <a:ea typeface="Work Sans"/>
                        <a:cs typeface="Work Sans"/>
                        <a:sym typeface="Work Sans"/>
                      </a:endParaRPr>
                    </a:p>
                    <a:p>
                      <a:pPr indent="0" lvl="0" marL="0" rtl="0" algn="l">
                        <a:spcBef>
                          <a:spcPts val="0"/>
                        </a:spcBef>
                        <a:spcAft>
                          <a:spcPts val="0"/>
                        </a:spcAft>
                        <a:buNone/>
                      </a:pPr>
                      <a:r>
                        <a:rPr lang="en" sz="1000">
                          <a:latin typeface="Inter"/>
                          <a:ea typeface="Inter"/>
                          <a:cs typeface="Inter"/>
                          <a:sym typeface="Inter"/>
                        </a:rPr>
                        <a:t>Note: The Florentine Codex gets its name because its 12 volumes are now held in the Laurentian Library in Florence, Italy. It was written by Nahuas in their language (Nahuatl) but supervised by Spanish Franciscan friar Bernardino de Sahagún. This context means that historians must investigate its accuracy in portraying Indigenous life.</a:t>
                      </a:r>
                      <a:endParaRPr sz="1000">
                        <a:latin typeface="Inter"/>
                        <a:ea typeface="Inter"/>
                        <a:cs typeface="Inter"/>
                        <a:sym typeface="Inter"/>
                      </a:endParaRPr>
                    </a:p>
                  </a:txBody>
                  <a:tcPr marT="109725" marB="109725"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hMerge="1"/>
                <a:tc>
                  <a:txBody>
                    <a:bodyPr/>
                    <a:lstStyle/>
                    <a:p>
                      <a:pPr indent="0" lvl="0" marL="0" rtl="0" algn="l">
                        <a:spcBef>
                          <a:spcPts val="0"/>
                        </a:spcBef>
                        <a:spcAft>
                          <a:spcPts val="0"/>
                        </a:spcAft>
                        <a:buNone/>
                      </a:pPr>
                      <a:r>
                        <a:t/>
                      </a:r>
                      <a:endParaRPr sz="1200">
                        <a:latin typeface="Halant"/>
                        <a:ea typeface="Halant"/>
                        <a:cs typeface="Halant"/>
                        <a:sym typeface="Halant"/>
                      </a:endParaRPr>
                    </a:p>
                  </a:txBody>
                  <a:tcPr marT="109725" marB="109725" marR="109725" marL="109725">
                    <a:lnL cap="flat" cmpd="sng" w="12700">
                      <a:solidFill>
                        <a:srgbClr val="9E9E9E"/>
                      </a:solidFill>
                      <a:prstDash val="solid"/>
                      <a:round/>
                      <a:headEnd len="sm" w="sm" type="none"/>
                      <a:tailEnd len="sm" w="sm" type="none"/>
                    </a:lnL>
                    <a:lnR cap="flat" cmpd="sng" w="12700">
                      <a:solidFill>
                        <a:srgbClr val="9E9E9E">
                          <a:alpha val="0"/>
                        </a:srgbClr>
                      </a:solidFill>
                      <a:prstDash val="solid"/>
                      <a:round/>
                      <a:headEnd len="sm" w="sm" type="none"/>
                      <a:tailEnd len="sm" w="sm" type="none"/>
                    </a:lnR>
                    <a:lnT cap="flat" cmpd="sng" w="12700">
                      <a:solidFill>
                        <a:srgbClr val="9E9E9E">
                          <a:alpha val="0"/>
                        </a:srgbClr>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r>
              <a:tr h="985925">
                <a:tc gridSpan="2">
                  <a:txBody>
                    <a:bodyPr/>
                    <a:lstStyle/>
                    <a:p>
                      <a:pPr indent="0" lvl="0" marL="0" rtl="0" algn="ctr">
                        <a:spcBef>
                          <a:spcPts val="0"/>
                        </a:spcBef>
                        <a:spcAft>
                          <a:spcPts val="0"/>
                        </a:spcAft>
                        <a:buClr>
                          <a:srgbClr val="000000"/>
                        </a:buClr>
                        <a:buSzPts val="1100"/>
                        <a:buFont typeface="Arial"/>
                        <a:buNone/>
                      </a:pPr>
                      <a:r>
                        <a:rPr lang="en" sz="1100">
                          <a:latin typeface="Inter"/>
                          <a:ea typeface="Inter"/>
                          <a:cs typeface="Inter"/>
                          <a:sym typeface="Inter"/>
                        </a:rPr>
                        <a:t>Nahuas (Indigenous people of Mexico) of conquest-era central Mexico suffering from smallpox.</a:t>
                      </a:r>
                      <a:endParaRPr sz="1100">
                        <a:latin typeface="Inter"/>
                        <a:ea typeface="Inter"/>
                        <a:cs typeface="Inter"/>
                        <a:sym typeface="Inter"/>
                      </a:endParaRPr>
                    </a:p>
                  </a:txBody>
                  <a:tcPr marT="109725" marB="109725" marR="109725" marL="109725">
                    <a:lnL cap="flat" cmpd="sng" w="12700">
                      <a:solidFill>
                        <a:srgbClr val="FFFFFF"/>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hMerge="1"/>
                <a:tc>
                  <a:txBody>
                    <a:bodyPr/>
                    <a:lstStyle/>
                    <a:p>
                      <a:pPr indent="0" lvl="0" marL="0" rtl="0" algn="l">
                        <a:spcBef>
                          <a:spcPts val="0"/>
                        </a:spcBef>
                        <a:spcAft>
                          <a:spcPts val="0"/>
                        </a:spcAft>
                        <a:buNone/>
                      </a:pPr>
                      <a:r>
                        <a:t/>
                      </a:r>
                      <a:endParaRPr sz="1200">
                        <a:latin typeface="Work Sans"/>
                        <a:ea typeface="Work Sans"/>
                        <a:cs typeface="Work Sans"/>
                        <a:sym typeface="Work Sans"/>
                      </a:endParaRPr>
                    </a:p>
                  </a:txBody>
                  <a:tcPr marT="109725" marB="109725" marR="109725" marL="109725">
                    <a:lnL cap="flat" cmpd="sng" w="12700">
                      <a:solidFill>
                        <a:srgbClr val="FFFFFF">
                          <a:alpha val="0"/>
                        </a:srgbClr>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9E9E9E">
                          <a:alpha val="0"/>
                        </a:srgbClr>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r>
            </a:tbl>
          </a:graphicData>
        </a:graphic>
      </p:graphicFrame>
      <p:pic>
        <p:nvPicPr>
          <p:cNvPr id="135" name="Google Shape;135;p28"/>
          <p:cNvPicPr preferRelativeResize="0"/>
          <p:nvPr/>
        </p:nvPicPr>
        <p:blipFill rotWithShape="1">
          <a:blip r:embed="rId3">
            <a:alphaModFix/>
          </a:blip>
          <a:srcRect b="2959" l="1864" r="0" t="0"/>
          <a:stretch/>
        </p:blipFill>
        <p:spPr>
          <a:xfrm>
            <a:off x="3041475" y="730850"/>
            <a:ext cx="4311825" cy="3290825"/>
          </a:xfrm>
          <a:prstGeom prst="rect">
            <a:avLst/>
          </a:prstGeom>
          <a:noFill/>
          <a:ln>
            <a:noFill/>
          </a:ln>
        </p:spPr>
      </p:pic>
      <p:sp>
        <p:nvSpPr>
          <p:cNvPr id="136" name="Google Shape;136;p28"/>
          <p:cNvSpPr txBox="1"/>
          <p:nvPr/>
        </p:nvSpPr>
        <p:spPr>
          <a:xfrm>
            <a:off x="50" y="4260525"/>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rgbClr val="000000"/>
              </a:buClr>
              <a:buSzPts val="1100"/>
              <a:buFont typeface="Arial"/>
              <a:buNone/>
            </a:pPr>
            <a:r>
              <a:rPr lang="en" sz="2400">
                <a:solidFill>
                  <a:srgbClr val="000000"/>
                </a:solidFill>
                <a:latin typeface="Halant"/>
                <a:ea typeface="Halant"/>
                <a:cs typeface="Halant"/>
                <a:sym typeface="Halant"/>
              </a:rPr>
              <a:t>Document </a:t>
            </a:r>
            <a:r>
              <a:rPr lang="en" sz="2400">
                <a:latin typeface="Halant"/>
                <a:ea typeface="Halant"/>
                <a:cs typeface="Halant"/>
                <a:sym typeface="Halant"/>
              </a:rPr>
              <a:t>C</a:t>
            </a:r>
            <a:endParaRPr sz="1900">
              <a:latin typeface="Halant"/>
              <a:ea typeface="Halant"/>
              <a:cs typeface="Halant"/>
              <a:sym typeface="Halant"/>
            </a:endParaRPr>
          </a:p>
        </p:txBody>
      </p:sp>
      <p:graphicFrame>
        <p:nvGraphicFramePr>
          <p:cNvPr id="137" name="Google Shape;137;p28"/>
          <p:cNvGraphicFramePr/>
          <p:nvPr/>
        </p:nvGraphicFramePr>
        <p:xfrm>
          <a:off x="419150" y="5066625"/>
          <a:ext cx="3000000" cy="3000000"/>
        </p:xfrm>
        <a:graphic>
          <a:graphicData uri="http://schemas.openxmlformats.org/drawingml/2006/table">
            <a:tbl>
              <a:tblPr>
                <a:noFill/>
                <a:tableStyleId>{6CC2D678-FB4F-4EF8-AA3B-958ABB4CC285}</a:tableStyleId>
              </a:tblPr>
              <a:tblGrid>
                <a:gridCol w="1589450"/>
              </a:tblGrid>
              <a:tr h="519775">
                <a:tc>
                  <a:txBody>
                    <a:bodyPr/>
                    <a:lstStyle/>
                    <a:p>
                      <a:pPr indent="0" lvl="0" marL="0" rtl="0" algn="l">
                        <a:spcBef>
                          <a:spcPts val="0"/>
                        </a:spcBef>
                        <a:spcAft>
                          <a:spcPts val="0"/>
                        </a:spcAft>
                        <a:buClr>
                          <a:srgbClr val="000000"/>
                        </a:buClr>
                        <a:buSzPts val="1100"/>
                        <a:buFont typeface="Arial"/>
                        <a:buNone/>
                      </a:pPr>
                      <a:r>
                        <a:rPr lang="en" sz="1200">
                          <a:solidFill>
                            <a:srgbClr val="000000"/>
                          </a:solidFill>
                          <a:latin typeface="Halant"/>
                          <a:ea typeface="Halant"/>
                          <a:cs typeface="Halant"/>
                          <a:sym typeface="Halant"/>
                        </a:rPr>
                        <a:t>Source: Map depicting the Columbian Exchange.</a:t>
                      </a:r>
                      <a:endParaRPr sz="1200">
                        <a:solidFill>
                          <a:srgbClr val="000000"/>
                        </a:solidFill>
                        <a:latin typeface="Halant"/>
                        <a:ea typeface="Halant"/>
                        <a:cs typeface="Halant"/>
                        <a:sym typeface="Halant"/>
                      </a:endParaRPr>
                    </a:p>
                    <a:p>
                      <a:pPr indent="0" lvl="0" marL="0" rtl="0" algn="l">
                        <a:spcBef>
                          <a:spcPts val="0"/>
                        </a:spcBef>
                        <a:spcAft>
                          <a:spcPts val="0"/>
                        </a:spcAft>
                        <a:buClr>
                          <a:srgbClr val="000000"/>
                        </a:buClr>
                        <a:buSzPts val="1100"/>
                        <a:buFont typeface="Arial"/>
                        <a:buNone/>
                      </a:pPr>
                      <a:r>
                        <a:t/>
                      </a:r>
                      <a:endParaRPr sz="1200">
                        <a:latin typeface="Halant"/>
                        <a:ea typeface="Halant"/>
                        <a:cs typeface="Halant"/>
                        <a:sym typeface="Halant"/>
                      </a:endParaRPr>
                    </a:p>
                    <a:p>
                      <a:pPr indent="0" lvl="0" marL="0" rtl="0" algn="l">
                        <a:spcBef>
                          <a:spcPts val="0"/>
                        </a:spcBef>
                        <a:spcAft>
                          <a:spcPts val="0"/>
                        </a:spcAft>
                        <a:buClr>
                          <a:srgbClr val="000000"/>
                        </a:buClr>
                        <a:buSzPts val="1100"/>
                        <a:buFont typeface="Arial"/>
                        <a:buNone/>
                      </a:pPr>
                      <a:r>
                        <a:rPr lang="en" sz="1000">
                          <a:latin typeface="Inter"/>
                          <a:ea typeface="Inter"/>
                          <a:cs typeface="Inter"/>
                          <a:sym typeface="Inter"/>
                        </a:rPr>
                        <a:t>Note: This was created by Mark Christensen of the Bill of Rights Institute </a:t>
                      </a:r>
                      <a:endParaRPr sz="1000">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000" u="sng">
                          <a:solidFill>
                            <a:schemeClr val="dk1"/>
                          </a:solidFill>
                          <a:latin typeface="Inter"/>
                          <a:ea typeface="Inter"/>
                          <a:cs typeface="Inter"/>
                          <a:sym typeface="Inter"/>
                          <a:hlinkClick r:id="rId4">
                            <a:extLst>
                              <a:ext uri="{A12FA001-AC4F-418D-AE19-62706E023703}">
                                <ahyp:hlinkClr val="tx"/>
                              </a:ext>
                            </a:extLst>
                          </a:hlinkClick>
                        </a:rPr>
                        <a:t>(CC BY-SA 4.0)</a:t>
                      </a:r>
                      <a:endParaRPr sz="1000">
                        <a:solidFill>
                          <a:schemeClr val="dk1"/>
                        </a:solidFill>
                        <a:latin typeface="Inter"/>
                        <a:ea typeface="Inter"/>
                        <a:cs typeface="Inter"/>
                        <a:sym typeface="Inter"/>
                      </a:endParaRPr>
                    </a:p>
                  </a:txBody>
                  <a:tcPr marT="109725" marB="109725"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666150">
                <a:tc>
                  <a:txBody>
                    <a:bodyPr/>
                    <a:lstStyle/>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r>
            </a:tbl>
          </a:graphicData>
        </a:graphic>
      </p:graphicFrame>
      <p:pic>
        <p:nvPicPr>
          <p:cNvPr id="138" name="Google Shape;138;p28"/>
          <p:cNvPicPr preferRelativeResize="0"/>
          <p:nvPr/>
        </p:nvPicPr>
        <p:blipFill>
          <a:blip r:embed="rId5">
            <a:alphaModFix/>
          </a:blip>
          <a:stretch>
            <a:fillRect/>
          </a:stretch>
        </p:blipFill>
        <p:spPr>
          <a:xfrm>
            <a:off x="381544" y="9348271"/>
            <a:ext cx="431174" cy="431174"/>
          </a:xfrm>
          <a:prstGeom prst="rect">
            <a:avLst/>
          </a:prstGeom>
          <a:noFill/>
          <a:ln>
            <a:noFill/>
          </a:ln>
        </p:spPr>
      </p:pic>
      <p:sp>
        <p:nvSpPr>
          <p:cNvPr id="139" name="Google Shape;139;p2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40" name="Google Shape;140;p2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41" name="Google Shape;141;p28"/>
          <p:cNvPicPr preferRelativeResize="0"/>
          <p:nvPr/>
        </p:nvPicPr>
        <p:blipFill>
          <a:blip r:embed="rId6">
            <a:alphaModFix/>
          </a:blip>
          <a:stretch>
            <a:fillRect/>
          </a:stretch>
        </p:blipFill>
        <p:spPr>
          <a:xfrm>
            <a:off x="2251400" y="5066625"/>
            <a:ext cx="5033225" cy="39646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5" name="Shape 145"/>
        <p:cNvGrpSpPr/>
        <p:nvPr/>
      </p:nvGrpSpPr>
      <p:grpSpPr>
        <a:xfrm>
          <a:off x="0" y="0"/>
          <a:ext cx="0" cy="0"/>
          <a:chOff x="0" y="0"/>
          <a:chExt cx="0" cy="0"/>
        </a:xfrm>
      </p:grpSpPr>
      <p:sp>
        <p:nvSpPr>
          <p:cNvPr id="146" name="Google Shape;146;p29"/>
          <p:cNvSpPr txBox="1"/>
          <p:nvPr/>
        </p:nvSpPr>
        <p:spPr>
          <a:xfrm>
            <a:off x="0" y="0"/>
            <a:ext cx="7772400" cy="8781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600">
                <a:latin typeface="Halant"/>
                <a:ea typeface="Halant"/>
                <a:cs typeface="Halant"/>
                <a:sym typeface="Halant"/>
              </a:rPr>
              <a:t>Socratic Seminar Prep Graphic Organizer</a:t>
            </a:r>
            <a:endParaRPr sz="1600">
              <a:latin typeface="Halant"/>
              <a:ea typeface="Halant"/>
              <a:cs typeface="Halant"/>
              <a:sym typeface="Halant"/>
            </a:endParaRPr>
          </a:p>
          <a:p>
            <a:pPr indent="0" lvl="0" marL="0" rtl="0" algn="ctr">
              <a:spcBef>
                <a:spcPts val="0"/>
              </a:spcBef>
              <a:spcAft>
                <a:spcPts val="0"/>
              </a:spcAft>
              <a:buNone/>
            </a:pPr>
            <a:r>
              <a:rPr lang="en" sz="1800">
                <a:latin typeface="Plus Jakarta Sans Medium"/>
                <a:ea typeface="Plus Jakarta Sans Medium"/>
                <a:cs typeface="Plus Jakarta Sans Medium"/>
                <a:sym typeface="Plus Jakarta Sans Medium"/>
              </a:rPr>
              <a:t>Effects of Europeans in the Americas  (Exemplar)</a:t>
            </a:r>
            <a:endParaRPr sz="1800">
              <a:latin typeface="Plus Jakarta Sans Medium"/>
              <a:ea typeface="Plus Jakarta Sans Medium"/>
              <a:cs typeface="Plus Jakarta Sans Medium"/>
              <a:sym typeface="Plus Jakarta Sans Medium"/>
            </a:endParaRPr>
          </a:p>
        </p:txBody>
      </p:sp>
      <p:pic>
        <p:nvPicPr>
          <p:cNvPr id="147" name="Google Shape;147;p29"/>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148" name="Google Shape;148;p29"/>
          <p:cNvGraphicFramePr/>
          <p:nvPr/>
        </p:nvGraphicFramePr>
        <p:xfrm>
          <a:off x="459802" y="2030173"/>
          <a:ext cx="3000000" cy="3000000"/>
        </p:xfrm>
        <a:graphic>
          <a:graphicData uri="http://schemas.openxmlformats.org/drawingml/2006/table">
            <a:tbl>
              <a:tblPr bandCol="1" bandRow="1">
                <a:noFill/>
                <a:tableStyleId>{441DA58F-365C-4807-914F-435FB814AA03}</a:tableStyleId>
              </a:tblPr>
              <a:tblGrid>
                <a:gridCol w="1619900"/>
                <a:gridCol w="1427925"/>
                <a:gridCol w="1812150"/>
                <a:gridCol w="1992800"/>
              </a:tblGrid>
              <a:tr h="994250">
                <a:tc>
                  <a:txBody>
                    <a:bodyPr/>
                    <a:lstStyle/>
                    <a:p>
                      <a:pPr indent="0" lvl="0" marL="0" rtl="0" algn="ctr">
                        <a:spcBef>
                          <a:spcPts val="0"/>
                        </a:spcBef>
                        <a:spcAft>
                          <a:spcPts val="0"/>
                        </a:spcAft>
                        <a:buNone/>
                      </a:pPr>
                      <a:r>
                        <a:rPr b="1" lang="en" sz="1000">
                          <a:solidFill>
                            <a:schemeClr val="dk1"/>
                          </a:solidFill>
                          <a:latin typeface="Inter"/>
                          <a:ea typeface="Inter"/>
                          <a:cs typeface="Inter"/>
                          <a:sym typeface="Inter"/>
                        </a:rPr>
                        <a:t>Discussion Question</a:t>
                      </a:r>
                      <a:endParaRPr b="1" sz="1000">
                        <a:solidFill>
                          <a:schemeClr val="dk1"/>
                        </a:solidFill>
                        <a:latin typeface="Inter"/>
                        <a:ea typeface="Inter"/>
                        <a:cs typeface="Inter"/>
                        <a:sym typeface="Inter"/>
                      </a:endParaRPr>
                    </a:p>
                  </a:txBody>
                  <a:tcPr marT="114950" marB="114950" marR="116575" marL="116575">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000">
                          <a:solidFill>
                            <a:schemeClr val="dk1"/>
                          </a:solidFill>
                          <a:latin typeface="Inter"/>
                          <a:ea typeface="Inter"/>
                          <a:cs typeface="Inter"/>
                          <a:sym typeface="Inter"/>
                        </a:rPr>
                        <a:t>Your Claim</a:t>
                      </a:r>
                      <a:br>
                        <a:rPr b="1" lang="en" sz="1000">
                          <a:solidFill>
                            <a:schemeClr val="dk1"/>
                          </a:solidFill>
                          <a:latin typeface="Inter"/>
                          <a:ea typeface="Inter"/>
                          <a:cs typeface="Inter"/>
                          <a:sym typeface="Inter"/>
                        </a:rPr>
                      </a:br>
                      <a:endParaRPr i="1" sz="1000">
                        <a:solidFill>
                          <a:schemeClr val="dk1"/>
                        </a:solidFill>
                        <a:latin typeface="Inter"/>
                        <a:ea typeface="Inter"/>
                        <a:cs typeface="Inter"/>
                        <a:sym typeface="Inter"/>
                      </a:endParaRPr>
                    </a:p>
                  </a:txBody>
                  <a:tcPr marT="114950" marB="114950" marR="116575" marL="116575">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000">
                          <a:solidFill>
                            <a:schemeClr val="dk1"/>
                          </a:solidFill>
                          <a:latin typeface="Inter"/>
                          <a:ea typeface="Inter"/>
                          <a:cs typeface="Inter"/>
                          <a:sym typeface="Inter"/>
                        </a:rPr>
                        <a:t>Textual Evidence</a:t>
                      </a:r>
                      <a:endParaRPr b="1" sz="1000">
                        <a:solidFill>
                          <a:schemeClr val="dk1"/>
                        </a:solidFill>
                        <a:latin typeface="Inter"/>
                        <a:ea typeface="Inter"/>
                        <a:cs typeface="Inter"/>
                        <a:sym typeface="Inter"/>
                      </a:endParaRPr>
                    </a:p>
                    <a:p>
                      <a:pPr indent="0" lvl="0" marL="0" rtl="0" algn="ctr">
                        <a:spcBef>
                          <a:spcPts val="0"/>
                        </a:spcBef>
                        <a:spcAft>
                          <a:spcPts val="0"/>
                        </a:spcAft>
                        <a:buNone/>
                      </a:pPr>
                      <a:r>
                        <a:rPr b="1" lang="en" sz="900">
                          <a:solidFill>
                            <a:schemeClr val="dk1"/>
                          </a:solidFill>
                          <a:latin typeface="Inter"/>
                          <a:ea typeface="Inter"/>
                          <a:cs typeface="Inter"/>
                          <a:sym typeface="Inter"/>
                        </a:rPr>
                        <a:t>(document, author, quotation or paraphrase)</a:t>
                      </a:r>
                      <a:endParaRPr b="1" sz="900">
                        <a:solidFill>
                          <a:schemeClr val="dk1"/>
                        </a:solidFill>
                        <a:latin typeface="Inter"/>
                        <a:ea typeface="Inter"/>
                        <a:cs typeface="Inter"/>
                        <a:sym typeface="Inter"/>
                      </a:endParaRPr>
                    </a:p>
                  </a:txBody>
                  <a:tcPr marT="114950" marB="114950" marR="116575" marL="116575">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000">
                          <a:solidFill>
                            <a:schemeClr val="dk1"/>
                          </a:solidFill>
                          <a:latin typeface="Inter"/>
                          <a:ea typeface="Inter"/>
                          <a:cs typeface="Inter"/>
                          <a:sym typeface="Inter"/>
                        </a:rPr>
                        <a:t>Anticipated Counterclaims</a:t>
                      </a:r>
                      <a:endParaRPr b="1" sz="1000">
                        <a:solidFill>
                          <a:schemeClr val="dk1"/>
                        </a:solidFill>
                        <a:latin typeface="Inter"/>
                        <a:ea typeface="Inter"/>
                        <a:cs typeface="Inter"/>
                        <a:sym typeface="Inter"/>
                      </a:endParaRPr>
                    </a:p>
                    <a:p>
                      <a:pPr indent="0" lvl="0" marL="0" rtl="0" algn="ctr">
                        <a:spcBef>
                          <a:spcPts val="0"/>
                        </a:spcBef>
                        <a:spcAft>
                          <a:spcPts val="0"/>
                        </a:spcAft>
                        <a:buNone/>
                      </a:pPr>
                      <a:r>
                        <a:rPr b="1" lang="en" sz="900">
                          <a:solidFill>
                            <a:schemeClr val="dk1"/>
                          </a:solidFill>
                          <a:latin typeface="Inter"/>
                          <a:ea typeface="Inter"/>
                          <a:cs typeface="Inter"/>
                          <a:sym typeface="Inter"/>
                        </a:rPr>
                        <a:t>(Why might people disagree with your claim?)</a:t>
                      </a:r>
                      <a:endParaRPr b="1" sz="900">
                        <a:solidFill>
                          <a:schemeClr val="dk1"/>
                        </a:solidFill>
                        <a:latin typeface="Inter"/>
                        <a:ea typeface="Inter"/>
                        <a:cs typeface="Inter"/>
                        <a:sym typeface="Inter"/>
                      </a:endParaRPr>
                    </a:p>
                    <a:p>
                      <a:pPr indent="0" lvl="0" marL="0" rtl="0" algn="ctr">
                        <a:spcBef>
                          <a:spcPts val="0"/>
                        </a:spcBef>
                        <a:spcAft>
                          <a:spcPts val="0"/>
                        </a:spcAft>
                        <a:buNone/>
                      </a:pPr>
                      <a:r>
                        <a:rPr b="1" lang="en" sz="900">
                          <a:solidFill>
                            <a:schemeClr val="dk1"/>
                          </a:solidFill>
                          <a:latin typeface="Inter"/>
                          <a:ea typeface="Inter"/>
                          <a:cs typeface="Inter"/>
                          <a:sym typeface="Inter"/>
                        </a:rPr>
                        <a:t>(Write/Answer a minimum of 2 counterclaims in this column).</a:t>
                      </a:r>
                      <a:endParaRPr b="1" sz="900">
                        <a:solidFill>
                          <a:schemeClr val="dk1"/>
                        </a:solidFill>
                        <a:latin typeface="Inter"/>
                        <a:ea typeface="Inter"/>
                        <a:cs typeface="Inter"/>
                        <a:sym typeface="Inter"/>
                      </a:endParaRPr>
                    </a:p>
                  </a:txBody>
                  <a:tcPr marT="114950" marB="114950" marR="116575" marL="116575">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1437300">
                <a:tc>
                  <a:txBody>
                    <a:bodyPr/>
                    <a:lstStyle/>
                    <a:p>
                      <a:pPr indent="0" lvl="0" marL="0" rtl="0" algn="l">
                        <a:spcBef>
                          <a:spcPts val="0"/>
                        </a:spcBef>
                        <a:spcAft>
                          <a:spcPts val="0"/>
                        </a:spcAft>
                        <a:buNone/>
                      </a:pPr>
                      <a:r>
                        <a:rPr lang="en" sz="1100">
                          <a:latin typeface="Inter"/>
                          <a:ea typeface="Inter"/>
                          <a:cs typeface="Inter"/>
                          <a:sym typeface="Inter"/>
                        </a:rPr>
                        <a:t>Do you think the evidence is more compelling that Malinche was a traitor, survivor, or icon? Why?</a:t>
                      </a:r>
                      <a:endParaRPr sz="1100">
                        <a:latin typeface="Inter"/>
                        <a:ea typeface="Inter"/>
                        <a:cs typeface="Inter"/>
                        <a:sym typeface="Inter"/>
                      </a:endParaRPr>
                    </a:p>
                  </a:txBody>
                  <a:tcPr marT="114950" marB="114950" marR="116575" marL="116575">
                    <a:lnT cap="flat" cmpd="sng" w="19050">
                      <a:solidFill>
                        <a:schemeClr val="dk1"/>
                      </a:solidFill>
                      <a:prstDash val="solid"/>
                      <a:round/>
                      <a:headEnd len="sm" w="sm" type="none"/>
                      <a:tailEnd len="sm" w="sm" type="none"/>
                    </a:lnT>
                  </a:tcPr>
                </a:tc>
                <a:tc>
                  <a:txBody>
                    <a:bodyPr/>
                    <a:lstStyle/>
                    <a:p>
                      <a:pPr indent="0" lvl="0" marL="0" rtl="0" algn="l">
                        <a:spcBef>
                          <a:spcPts val="0"/>
                        </a:spcBef>
                        <a:spcAft>
                          <a:spcPts val="0"/>
                        </a:spcAft>
                        <a:buNone/>
                      </a:pPr>
                      <a:r>
                        <a:rPr b="1" lang="en" sz="1000">
                          <a:solidFill>
                            <a:schemeClr val="accent1"/>
                          </a:solidFill>
                          <a:latin typeface="Inter"/>
                          <a:ea typeface="Inter"/>
                          <a:cs typeface="Inter"/>
                          <a:sym typeface="Inter"/>
                        </a:rPr>
                        <a:t>Students can draw from any of their work from Lesson 8 to make their claim and defend it.</a:t>
                      </a:r>
                      <a:endParaRPr sz="1000">
                        <a:latin typeface="Inter"/>
                        <a:ea typeface="Inter"/>
                        <a:cs typeface="Inter"/>
                        <a:sym typeface="Inter"/>
                      </a:endParaRPr>
                    </a:p>
                  </a:txBody>
                  <a:tcPr marT="114950" marB="114950" marR="116575" marL="116575">
                    <a:lnT cap="flat" cmpd="sng" w="19050">
                      <a:solidFill>
                        <a:schemeClr val="dk1"/>
                      </a:solidFill>
                      <a:prstDash val="solid"/>
                      <a:round/>
                      <a:headEnd len="sm" w="sm" type="none"/>
                      <a:tailEnd len="sm" w="sm" type="none"/>
                    </a:lnT>
                  </a:tcPr>
                </a:tc>
                <a:tc>
                  <a:txBody>
                    <a:bodyPr/>
                    <a:lstStyle/>
                    <a:p>
                      <a:pPr indent="0" lvl="0" marL="0" rtl="0" algn="l">
                        <a:spcBef>
                          <a:spcPts val="0"/>
                        </a:spcBef>
                        <a:spcAft>
                          <a:spcPts val="0"/>
                        </a:spcAft>
                        <a:buClr>
                          <a:schemeClr val="dk1"/>
                        </a:buClr>
                        <a:buSzPts val="1100"/>
                        <a:buFont typeface="Arial"/>
                        <a:buNone/>
                      </a:pPr>
                      <a:r>
                        <a:rPr b="1" lang="en" sz="1000">
                          <a:solidFill>
                            <a:schemeClr val="accent1"/>
                          </a:solidFill>
                          <a:latin typeface="Inter"/>
                          <a:ea typeface="Inter"/>
                          <a:cs typeface="Inter"/>
                          <a:sym typeface="Inter"/>
                        </a:rPr>
                        <a:t>Students can any evidence from their “You be the Judge” worksheet.</a:t>
                      </a:r>
                      <a:endParaRPr sz="1000">
                        <a:latin typeface="Inter"/>
                        <a:ea typeface="Inter"/>
                        <a:cs typeface="Inter"/>
                        <a:sym typeface="Inter"/>
                      </a:endParaRPr>
                    </a:p>
                  </a:txBody>
                  <a:tcPr marT="109725" marB="109725" marR="109725" marL="109725">
                    <a:lnT cap="flat" cmpd="sng" w="19050">
                      <a:solidFill>
                        <a:schemeClr val="dk1"/>
                      </a:solidFill>
                      <a:prstDash val="solid"/>
                      <a:round/>
                      <a:headEnd len="sm" w="sm" type="none"/>
                      <a:tailEnd len="sm" w="sm" type="none"/>
                    </a:lnT>
                  </a:tcPr>
                </a:tc>
                <a:tc>
                  <a:txBody>
                    <a:bodyPr/>
                    <a:lstStyle/>
                    <a:p>
                      <a:pPr indent="0" lvl="0" marL="0" rtl="0" algn="l">
                        <a:spcBef>
                          <a:spcPts val="0"/>
                        </a:spcBef>
                        <a:spcAft>
                          <a:spcPts val="0"/>
                        </a:spcAft>
                        <a:buClr>
                          <a:schemeClr val="dk1"/>
                        </a:buClr>
                        <a:buSzPts val="1100"/>
                        <a:buFont typeface="Arial"/>
                        <a:buNone/>
                      </a:pPr>
                      <a:r>
                        <a:rPr b="1" lang="en" sz="1000">
                          <a:solidFill>
                            <a:schemeClr val="accent1"/>
                          </a:solidFill>
                          <a:latin typeface="Inter"/>
                          <a:ea typeface="Inter"/>
                          <a:cs typeface="Inter"/>
                          <a:sym typeface="Inter"/>
                        </a:rPr>
                        <a:t>Students should anticipate why others may believe the evidence is more compelling for one of the other two assessments of Malinche.</a:t>
                      </a:r>
                      <a:endParaRPr sz="1000">
                        <a:latin typeface="Inter"/>
                        <a:ea typeface="Inter"/>
                        <a:cs typeface="Inter"/>
                        <a:sym typeface="Inter"/>
                      </a:endParaRPr>
                    </a:p>
                  </a:txBody>
                  <a:tcPr marT="114950" marB="114950" marR="116575" marL="116575">
                    <a:lnT cap="flat" cmpd="sng" w="19050">
                      <a:solidFill>
                        <a:schemeClr val="dk1"/>
                      </a:solidFill>
                      <a:prstDash val="solid"/>
                      <a:round/>
                      <a:headEnd len="sm" w="sm" type="none"/>
                      <a:tailEnd len="sm" w="sm" type="none"/>
                    </a:lnT>
                  </a:tcPr>
                </a:tc>
              </a:tr>
              <a:tr h="1574600">
                <a:tc>
                  <a:txBody>
                    <a:bodyPr/>
                    <a:lstStyle/>
                    <a:p>
                      <a:pPr indent="0" lvl="0" marL="0" rtl="0" algn="l">
                        <a:spcBef>
                          <a:spcPts val="0"/>
                        </a:spcBef>
                        <a:spcAft>
                          <a:spcPts val="0"/>
                        </a:spcAft>
                        <a:buClr>
                          <a:srgbClr val="000000"/>
                        </a:buClr>
                        <a:buSzPts val="1300"/>
                        <a:buFont typeface="Arial"/>
                        <a:buNone/>
                      </a:pPr>
                      <a:r>
                        <a:rPr lang="en" sz="1100">
                          <a:latin typeface="Inter"/>
                          <a:ea typeface="Inter"/>
                          <a:cs typeface="Inter"/>
                          <a:sym typeface="Inter"/>
                        </a:rPr>
                        <a:t>What can be learned about how some people thought of Spanish actions in the Americas based on Bartolome de las Casas’ book?</a:t>
                      </a:r>
                      <a:endParaRPr sz="1100">
                        <a:latin typeface="Inter"/>
                        <a:ea typeface="Inter"/>
                        <a:cs typeface="Inter"/>
                        <a:sym typeface="Inter"/>
                      </a:endParaRPr>
                    </a:p>
                    <a:p>
                      <a:pPr indent="0" lvl="0" marL="0" rtl="0" algn="l">
                        <a:spcBef>
                          <a:spcPts val="0"/>
                        </a:spcBef>
                        <a:spcAft>
                          <a:spcPts val="0"/>
                        </a:spcAft>
                        <a:buClr>
                          <a:srgbClr val="000000"/>
                        </a:buClr>
                        <a:buSzPts val="1300"/>
                        <a:buFont typeface="Arial"/>
                        <a:buNone/>
                      </a:pPr>
                      <a:r>
                        <a:rPr lang="en" sz="1100">
                          <a:latin typeface="Inter"/>
                          <a:ea typeface="Inter"/>
                          <a:cs typeface="Inter"/>
                          <a:sym typeface="Inter"/>
                        </a:rPr>
                        <a:t> (Doc A)</a:t>
                      </a:r>
                      <a:endParaRPr sz="1100">
                        <a:latin typeface="Inter"/>
                        <a:ea typeface="Inter"/>
                        <a:cs typeface="Inter"/>
                        <a:sym typeface="Inter"/>
                      </a:endParaRPr>
                    </a:p>
                  </a:txBody>
                  <a:tcPr marT="114950" marB="114950" marR="116575" marL="116575"/>
                </a:tc>
                <a:tc>
                  <a:txBody>
                    <a:bodyPr/>
                    <a:lstStyle/>
                    <a:p>
                      <a:pPr indent="0" lvl="0" marL="0" rtl="0" algn="l">
                        <a:spcBef>
                          <a:spcPts val="0"/>
                        </a:spcBef>
                        <a:spcAft>
                          <a:spcPts val="0"/>
                        </a:spcAft>
                        <a:buNone/>
                      </a:pPr>
                      <a:r>
                        <a:rPr b="1" lang="en" sz="1000">
                          <a:solidFill>
                            <a:schemeClr val="accent1"/>
                          </a:solidFill>
                          <a:latin typeface="Inter"/>
                          <a:ea typeface="Inter"/>
                          <a:cs typeface="Inter"/>
                          <a:sym typeface="Inter"/>
                        </a:rPr>
                        <a:t>It is clear that some people, including Las Casas saw Spanish actions as evil.</a:t>
                      </a:r>
                      <a:endParaRPr b="1" sz="1000">
                        <a:solidFill>
                          <a:schemeClr val="accent1"/>
                        </a:solidFill>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txBody>
                  <a:tcPr marT="114950" marB="114950" marR="116575" marL="116575"/>
                </a:tc>
                <a:tc>
                  <a:txBody>
                    <a:bodyPr/>
                    <a:lstStyle/>
                    <a:p>
                      <a:pPr indent="0" lvl="0" marL="0" rtl="0" algn="l">
                        <a:spcBef>
                          <a:spcPts val="0"/>
                        </a:spcBef>
                        <a:spcAft>
                          <a:spcPts val="0"/>
                        </a:spcAft>
                        <a:buNone/>
                      </a:pPr>
                      <a:r>
                        <a:rPr b="1" lang="en" sz="1000">
                          <a:solidFill>
                            <a:schemeClr val="accent1"/>
                          </a:solidFill>
                          <a:latin typeface="Inter"/>
                          <a:ea typeface="Inter"/>
                          <a:cs typeface="Inter"/>
                          <a:sym typeface="Inter"/>
                        </a:rPr>
                        <a:t>“ the Spanish fell like ravening wolves upon the fold…”</a:t>
                      </a:r>
                      <a:endParaRPr b="1" sz="1000">
                        <a:solidFill>
                          <a:schemeClr val="accent1"/>
                        </a:solidFill>
                        <a:latin typeface="Inter"/>
                        <a:ea typeface="Inter"/>
                        <a:cs typeface="Inter"/>
                        <a:sym typeface="Inter"/>
                      </a:endParaRPr>
                    </a:p>
                  </a:txBody>
                  <a:tcPr marT="114950" marB="114950" marR="116575" marL="116575"/>
                </a:tc>
                <a:tc>
                  <a:txBody>
                    <a:bodyPr/>
                    <a:lstStyle/>
                    <a:p>
                      <a:pPr indent="0" lvl="0" marL="0" rtl="0" algn="l">
                        <a:spcBef>
                          <a:spcPts val="0"/>
                        </a:spcBef>
                        <a:spcAft>
                          <a:spcPts val="0"/>
                        </a:spcAft>
                        <a:buNone/>
                      </a:pPr>
                      <a:r>
                        <a:t/>
                      </a:r>
                      <a:endParaRPr sz="1000">
                        <a:latin typeface="Inter"/>
                        <a:ea typeface="Inter"/>
                        <a:cs typeface="Inter"/>
                        <a:sym typeface="Inter"/>
                      </a:endParaRPr>
                    </a:p>
                  </a:txBody>
                  <a:tcPr marT="114950" marB="114950" marR="116575" marL="116575"/>
                </a:tc>
              </a:tr>
              <a:tr h="1552725">
                <a:tc>
                  <a:txBody>
                    <a:bodyPr/>
                    <a:lstStyle/>
                    <a:p>
                      <a:pPr indent="0" lvl="0" marL="0" rtl="0" algn="l">
                        <a:spcBef>
                          <a:spcPts val="0"/>
                        </a:spcBef>
                        <a:spcAft>
                          <a:spcPts val="0"/>
                        </a:spcAft>
                        <a:buClr>
                          <a:srgbClr val="000000"/>
                        </a:buClr>
                        <a:buSzPts val="1300"/>
                        <a:buFont typeface="Arial"/>
                        <a:buNone/>
                      </a:pPr>
                      <a:r>
                        <a:rPr lang="en" sz="1100">
                          <a:latin typeface="Inter"/>
                          <a:ea typeface="Inter"/>
                          <a:cs typeface="Inter"/>
                          <a:sym typeface="Inter"/>
                        </a:rPr>
                        <a:t>What does Theodore de Bry’s engraving convey about Spanish actions in the Americas? Why does that matter? (Doc A)</a:t>
                      </a:r>
                      <a:endParaRPr sz="1100">
                        <a:latin typeface="Inter"/>
                        <a:ea typeface="Inter"/>
                        <a:cs typeface="Inter"/>
                        <a:sym typeface="Inter"/>
                      </a:endParaRPr>
                    </a:p>
                  </a:txBody>
                  <a:tcPr marT="114950" marB="114950" marR="116575" marL="116575"/>
                </a:tc>
                <a:tc>
                  <a:txBody>
                    <a:bodyPr/>
                    <a:lstStyle/>
                    <a:p>
                      <a:pPr indent="0" lvl="0" marL="0" rtl="0" algn="l">
                        <a:spcBef>
                          <a:spcPts val="0"/>
                        </a:spcBef>
                        <a:spcAft>
                          <a:spcPts val="0"/>
                        </a:spcAft>
                        <a:buNone/>
                      </a:pPr>
                      <a:r>
                        <a:rPr b="1" lang="en" sz="1000">
                          <a:solidFill>
                            <a:schemeClr val="accent1"/>
                          </a:solidFill>
                          <a:latin typeface="Inter"/>
                          <a:ea typeface="Inter"/>
                          <a:cs typeface="Inter"/>
                          <a:sym typeface="Inter"/>
                        </a:rPr>
                        <a:t>The engraving conveys a sense of brutality at the hands of the Spanish.</a:t>
                      </a:r>
                      <a:endParaRPr b="1" sz="1000">
                        <a:solidFill>
                          <a:schemeClr val="accent1"/>
                        </a:solidFill>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txBody>
                  <a:tcPr marT="114950" marB="114950" marR="116575" marL="116575"/>
                </a:tc>
                <a:tc>
                  <a:txBody>
                    <a:bodyPr/>
                    <a:lstStyle/>
                    <a:p>
                      <a:pPr indent="0" lvl="0" marL="0" rtl="0" algn="l">
                        <a:spcBef>
                          <a:spcPts val="0"/>
                        </a:spcBef>
                        <a:spcAft>
                          <a:spcPts val="0"/>
                        </a:spcAft>
                        <a:buClr>
                          <a:schemeClr val="dk1"/>
                        </a:buClr>
                        <a:buSzPts val="1100"/>
                        <a:buFont typeface="Arial"/>
                        <a:buNone/>
                      </a:pPr>
                      <a:r>
                        <a:rPr b="1" lang="en" sz="1000">
                          <a:solidFill>
                            <a:schemeClr val="accent1"/>
                          </a:solidFill>
                          <a:latin typeface="Inter"/>
                          <a:ea typeface="Inter"/>
                          <a:cs typeface="Inter"/>
                          <a:sym typeface="Inter"/>
                        </a:rPr>
                        <a:t>T</a:t>
                      </a:r>
                      <a:r>
                        <a:rPr b="1" lang="en" sz="1000">
                          <a:solidFill>
                            <a:schemeClr val="accent1"/>
                          </a:solidFill>
                          <a:latin typeface="Inter"/>
                          <a:ea typeface="Inter"/>
                          <a:cs typeface="Inter"/>
                          <a:sym typeface="Inter"/>
                        </a:rPr>
                        <a:t>he Spaniard is standing arrogantly over the Indigenous man being brutalized on the ground in the left engraving.</a:t>
                      </a:r>
                      <a:endParaRPr sz="1000">
                        <a:latin typeface="Inter"/>
                        <a:ea typeface="Inter"/>
                        <a:cs typeface="Inter"/>
                        <a:sym typeface="Inter"/>
                      </a:endParaRPr>
                    </a:p>
                  </a:txBody>
                  <a:tcPr marT="114950" marB="114950" marR="116575" marL="116575"/>
                </a:tc>
                <a:tc>
                  <a:txBody>
                    <a:bodyPr/>
                    <a:lstStyle/>
                    <a:p>
                      <a:pPr indent="0" lvl="0" marL="0" rtl="0" algn="l">
                        <a:spcBef>
                          <a:spcPts val="0"/>
                        </a:spcBef>
                        <a:spcAft>
                          <a:spcPts val="0"/>
                        </a:spcAft>
                        <a:buClr>
                          <a:schemeClr val="dk1"/>
                        </a:buClr>
                        <a:buSzPts val="1100"/>
                        <a:buFont typeface="Arial"/>
                        <a:buNone/>
                      </a:pPr>
                      <a:r>
                        <a:rPr b="1" lang="en" sz="1000">
                          <a:solidFill>
                            <a:schemeClr val="accent1"/>
                          </a:solidFill>
                          <a:latin typeface="Inter"/>
                          <a:ea typeface="Inter"/>
                          <a:cs typeface="Inter"/>
                          <a:sym typeface="Inter"/>
                        </a:rPr>
                        <a:t>Some might point out the priest in the right engraving and make the case that the Catholic church was doing what it could do while among the military </a:t>
                      </a:r>
                      <a:r>
                        <a:rPr b="1" lang="en" sz="1000">
                          <a:solidFill>
                            <a:schemeClr val="accent1"/>
                          </a:solidFill>
                          <a:latin typeface="Inter"/>
                          <a:ea typeface="Inter"/>
                          <a:cs typeface="Inter"/>
                          <a:sym typeface="Inter"/>
                        </a:rPr>
                        <a:t>conquerors</a:t>
                      </a:r>
                      <a:r>
                        <a:rPr b="1" lang="en" sz="1000">
                          <a:solidFill>
                            <a:schemeClr val="accent1"/>
                          </a:solidFill>
                          <a:latin typeface="Inter"/>
                          <a:ea typeface="Inter"/>
                          <a:cs typeface="Inter"/>
                          <a:sym typeface="Inter"/>
                        </a:rPr>
                        <a:t>, even if it didn’t save </a:t>
                      </a:r>
                      <a:r>
                        <a:rPr b="1" lang="en" sz="1000">
                          <a:solidFill>
                            <a:schemeClr val="accent1"/>
                          </a:solidFill>
                          <a:latin typeface="Inter"/>
                          <a:ea typeface="Inter"/>
                          <a:cs typeface="Inter"/>
                          <a:sym typeface="Inter"/>
                        </a:rPr>
                        <a:t>Indigenous</a:t>
                      </a:r>
                      <a:r>
                        <a:rPr b="1" lang="en" sz="1000">
                          <a:solidFill>
                            <a:schemeClr val="accent1"/>
                          </a:solidFill>
                          <a:latin typeface="Inter"/>
                          <a:ea typeface="Inter"/>
                          <a:cs typeface="Inter"/>
                          <a:sym typeface="Inter"/>
                        </a:rPr>
                        <a:t> people from death.</a:t>
                      </a:r>
                      <a:endParaRPr sz="1000">
                        <a:latin typeface="Inter"/>
                        <a:ea typeface="Inter"/>
                        <a:cs typeface="Inter"/>
                        <a:sym typeface="Inter"/>
                      </a:endParaRPr>
                    </a:p>
                  </a:txBody>
                  <a:tcPr marT="114950" marB="114950" marR="116575" marL="116575"/>
                </a:tc>
              </a:tr>
            </a:tbl>
          </a:graphicData>
        </a:graphic>
      </p:graphicFrame>
      <p:sp>
        <p:nvSpPr>
          <p:cNvPr id="149" name="Google Shape;149;p29"/>
          <p:cNvSpPr txBox="1"/>
          <p:nvPr/>
        </p:nvSpPr>
        <p:spPr>
          <a:xfrm>
            <a:off x="194563" y="878100"/>
            <a:ext cx="7383300" cy="576000"/>
          </a:xfrm>
          <a:prstGeom prst="rect">
            <a:avLst/>
          </a:prstGeom>
          <a:noFill/>
          <a:ln>
            <a:noFill/>
          </a:ln>
        </p:spPr>
        <p:txBody>
          <a:bodyPr anchorCtr="0" anchor="t" bIns="102250" lIns="102250" spcFirstLastPara="1" rIns="102250" wrap="square" tIns="102250">
            <a:spAutoFit/>
          </a:bodyPr>
          <a:lstStyle/>
          <a:p>
            <a:pPr indent="0" lvl="0" marL="0" rtl="0" algn="l">
              <a:spcBef>
                <a:spcPts val="0"/>
              </a:spcBef>
              <a:spcAft>
                <a:spcPts val="0"/>
              </a:spcAft>
              <a:buNone/>
            </a:pPr>
            <a:r>
              <a:rPr b="1" lang="en" sz="1200">
                <a:solidFill>
                  <a:srgbClr val="000000"/>
                </a:solidFill>
                <a:latin typeface="Inter"/>
                <a:ea typeface="Inter"/>
                <a:cs typeface="Inter"/>
                <a:sym typeface="Inter"/>
              </a:rPr>
              <a:t>Directions:  </a:t>
            </a:r>
            <a:r>
              <a:rPr lang="en" sz="1200">
                <a:solidFill>
                  <a:srgbClr val="000000"/>
                </a:solidFill>
                <a:latin typeface="Inter"/>
                <a:ea typeface="Inter"/>
                <a:cs typeface="Inter"/>
                <a:sym typeface="Inter"/>
              </a:rPr>
              <a:t>Brainstorm answers to the questions below. Remember to support your claims with clear textual evidence and note the source of the evidence for easy reference during the </a:t>
            </a:r>
            <a:r>
              <a:rPr lang="en" sz="1200">
                <a:solidFill>
                  <a:srgbClr val="000000"/>
                </a:solidFill>
                <a:latin typeface="Inter"/>
                <a:ea typeface="Inter"/>
                <a:cs typeface="Inter"/>
                <a:sym typeface="Inter"/>
              </a:rPr>
              <a:t>seminar</a:t>
            </a:r>
            <a:r>
              <a:rPr lang="en" sz="1200">
                <a:solidFill>
                  <a:srgbClr val="000000"/>
                </a:solidFill>
                <a:latin typeface="Inter"/>
                <a:ea typeface="Inter"/>
                <a:cs typeface="Inter"/>
                <a:sym typeface="Inter"/>
              </a:rPr>
              <a:t>.</a:t>
            </a:r>
            <a:endParaRPr sz="1600">
              <a:latin typeface="Inter"/>
              <a:ea typeface="Inter"/>
              <a:cs typeface="Inter"/>
              <a:sym typeface="Inter"/>
            </a:endParaRPr>
          </a:p>
        </p:txBody>
      </p:sp>
      <p:sp>
        <p:nvSpPr>
          <p:cNvPr id="150" name="Google Shape;150;p29"/>
          <p:cNvSpPr txBox="1"/>
          <p:nvPr/>
        </p:nvSpPr>
        <p:spPr>
          <a:xfrm>
            <a:off x="1273232" y="1481216"/>
            <a:ext cx="5226000" cy="387900"/>
          </a:xfrm>
          <a:prstGeom prst="rect">
            <a:avLst/>
          </a:prstGeom>
          <a:noFill/>
          <a:ln cap="flat" cmpd="sng" w="19050">
            <a:solidFill>
              <a:srgbClr val="CCCCCC"/>
            </a:solidFill>
            <a:prstDash val="solid"/>
            <a:round/>
            <a:headEnd len="sm" w="sm" type="none"/>
            <a:tailEnd len="sm" w="sm" type="none"/>
          </a:ln>
        </p:spPr>
        <p:txBody>
          <a:bodyPr anchorCtr="0" anchor="t" bIns="91425" lIns="109725" spcFirstLastPara="1" rIns="109725" wrap="square" tIns="109725">
            <a:spAutoFit/>
          </a:bodyPr>
          <a:lstStyle/>
          <a:p>
            <a:pPr indent="0" lvl="0" marL="0" rtl="0" algn="ctr">
              <a:spcBef>
                <a:spcPts val="0"/>
              </a:spcBef>
              <a:spcAft>
                <a:spcPts val="0"/>
              </a:spcAft>
              <a:buNone/>
            </a:pPr>
            <a:r>
              <a:rPr lang="en" sz="1200">
                <a:latin typeface="Inter"/>
                <a:ea typeface="Inter"/>
                <a:cs typeface="Inter"/>
                <a:sym typeface="Inter"/>
              </a:rPr>
              <a:t>Group 1 Questions (To Be Completed by </a:t>
            </a:r>
            <a:r>
              <a:rPr b="1" lang="en" sz="1200">
                <a:latin typeface="Inter"/>
                <a:ea typeface="Inter"/>
                <a:cs typeface="Inter"/>
                <a:sym typeface="Inter"/>
              </a:rPr>
              <a:t>All Students</a:t>
            </a:r>
            <a:r>
              <a:rPr lang="en" sz="1200">
                <a:latin typeface="Inter"/>
                <a:ea typeface="Inter"/>
                <a:cs typeface="Inter"/>
                <a:sym typeface="Inter"/>
              </a:rPr>
              <a:t>)</a:t>
            </a:r>
            <a:endParaRPr sz="1200">
              <a:latin typeface="Inter"/>
              <a:ea typeface="Inter"/>
              <a:cs typeface="Inter"/>
              <a:sym typeface="Inter"/>
            </a:endParaRPr>
          </a:p>
        </p:txBody>
      </p:sp>
      <p:graphicFrame>
        <p:nvGraphicFramePr>
          <p:cNvPr id="151" name="Google Shape;151;p29"/>
          <p:cNvGraphicFramePr/>
          <p:nvPr/>
        </p:nvGraphicFramePr>
        <p:xfrm>
          <a:off x="467225" y="7835600"/>
          <a:ext cx="3000000" cy="3000000"/>
        </p:xfrm>
        <a:graphic>
          <a:graphicData uri="http://schemas.openxmlformats.org/drawingml/2006/table">
            <a:tbl>
              <a:tblPr>
                <a:noFill/>
                <a:tableStyleId>{28E25DA7-C007-4E21-AD60-61257570E803}</a:tableStyleId>
              </a:tblPr>
              <a:tblGrid>
                <a:gridCol w="495275"/>
                <a:gridCol w="6342675"/>
              </a:tblGrid>
              <a:tr h="1819200">
                <a:tc>
                  <a:txBody>
                    <a:bodyPr/>
                    <a:lstStyle/>
                    <a:p>
                      <a:pPr indent="0" lvl="0" marL="0" rtl="0" algn="l">
                        <a:spcBef>
                          <a:spcPts val="0"/>
                        </a:spcBef>
                        <a:spcAft>
                          <a:spcPts val="0"/>
                        </a:spcAft>
                        <a:buNone/>
                      </a:pPr>
                      <a:r>
                        <a:t/>
                      </a:r>
                      <a:endParaRPr sz="1000">
                        <a:solidFill>
                          <a:srgbClr val="000000"/>
                        </a:solidFill>
                        <a:latin typeface="Inter"/>
                        <a:ea typeface="Inter"/>
                        <a:cs typeface="Inter"/>
                        <a:sym typeface="Inter"/>
                      </a:endParaRPr>
                    </a:p>
                  </a:txBody>
                  <a:tcPr marT="91425" marB="91425" marR="91425" marL="91425">
                    <a:lnR cap="flat" cmpd="sng" w="9525">
                      <a:solidFill>
                        <a:srgbClr val="9E9E9E">
                          <a:alpha val="0"/>
                        </a:srgbClr>
                      </a:solidFill>
                      <a:prstDash val="solid"/>
                      <a:round/>
                      <a:headEnd len="sm" w="sm" type="none"/>
                      <a:tailEnd len="sm" w="sm" type="none"/>
                    </a:lnR>
                  </a:tcPr>
                </a:tc>
                <a:tc>
                  <a:txBody>
                    <a:bodyPr/>
                    <a:lstStyle/>
                    <a:p>
                      <a:pPr indent="0" lvl="0" marL="0" rtl="0" algn="l">
                        <a:spcBef>
                          <a:spcPts val="0"/>
                        </a:spcBef>
                        <a:spcAft>
                          <a:spcPts val="0"/>
                        </a:spcAft>
                        <a:buNone/>
                      </a:pPr>
                      <a:r>
                        <a:rPr lang="en" sz="1000">
                          <a:solidFill>
                            <a:srgbClr val="000000"/>
                          </a:solidFill>
                          <a:latin typeface="Inter"/>
                          <a:ea typeface="Inter"/>
                          <a:cs typeface="Inter"/>
                          <a:sym typeface="Inter"/>
                        </a:rPr>
                        <a:t>Part of historical thinking is having empathy, or understanding the past on its own terms. Thus, in reflecting on the prompt and documents related to </a:t>
                      </a:r>
                      <a:r>
                        <a:rPr lang="en" sz="1000">
                          <a:latin typeface="Inter"/>
                          <a:ea typeface="Inter"/>
                          <a:cs typeface="Inter"/>
                          <a:sym typeface="Inter"/>
                        </a:rPr>
                        <a:t>the effects of Europeans in the Americas</a:t>
                      </a:r>
                      <a:r>
                        <a:rPr lang="en" sz="1000">
                          <a:solidFill>
                            <a:srgbClr val="000000"/>
                          </a:solidFill>
                          <a:latin typeface="Inter"/>
                          <a:ea typeface="Inter"/>
                          <a:cs typeface="Inter"/>
                          <a:sym typeface="Inter"/>
                        </a:rPr>
                        <a:t>, </a:t>
                      </a:r>
                      <a:r>
                        <a:rPr lang="en" sz="1000">
                          <a:solidFill>
                            <a:srgbClr val="000000"/>
                          </a:solidFill>
                          <a:latin typeface="Inter"/>
                          <a:ea typeface="Inter"/>
                          <a:cs typeface="Inter"/>
                          <a:sym typeface="Inter"/>
                        </a:rPr>
                        <a:t>think about something you analyzed that gave you a glimpse into the past. </a:t>
                      </a:r>
                      <a:r>
                        <a:rPr b="1" lang="en" sz="1000">
                          <a:solidFill>
                            <a:srgbClr val="000000"/>
                          </a:solidFill>
                          <a:latin typeface="Inter"/>
                          <a:ea typeface="Inter"/>
                          <a:cs typeface="Inter"/>
                          <a:sym typeface="Inter"/>
                        </a:rPr>
                        <a:t>Below, transcribe a quote from one of the documents that gave you a better understanding of that historical context, explaining why in your own words.</a:t>
                      </a:r>
                      <a:endParaRPr b="1" sz="1000">
                        <a:solidFill>
                          <a:srgbClr val="000000"/>
                        </a:solidFill>
                        <a:latin typeface="Inter"/>
                        <a:ea typeface="Inter"/>
                        <a:cs typeface="Inter"/>
                        <a:sym typeface="Inter"/>
                      </a:endParaRPr>
                    </a:p>
                    <a:p>
                      <a:pPr indent="0" lvl="0" marL="0" rtl="0" algn="l">
                        <a:spcBef>
                          <a:spcPts val="0"/>
                        </a:spcBef>
                        <a:spcAft>
                          <a:spcPts val="0"/>
                        </a:spcAft>
                        <a:buNone/>
                      </a:pPr>
                      <a:r>
                        <a:t/>
                      </a:r>
                      <a:endParaRPr b="1" sz="1000">
                        <a:latin typeface="Inter"/>
                        <a:ea typeface="Inter"/>
                        <a:cs typeface="Inter"/>
                        <a:sym typeface="Inter"/>
                      </a:endParaRPr>
                    </a:p>
                    <a:p>
                      <a:pPr indent="0" lvl="0" marL="0" rtl="0" algn="l">
                        <a:spcBef>
                          <a:spcPts val="0"/>
                        </a:spcBef>
                        <a:spcAft>
                          <a:spcPts val="0"/>
                        </a:spcAft>
                        <a:buNone/>
                      </a:pPr>
                      <a:r>
                        <a:rPr b="1" lang="en" sz="1000">
                          <a:solidFill>
                            <a:schemeClr val="accent1"/>
                          </a:solidFill>
                          <a:latin typeface="Inter"/>
                          <a:ea typeface="Inter"/>
                          <a:cs typeface="Inter"/>
                          <a:sym typeface="Inter"/>
                        </a:rPr>
                        <a:t>“When the Spanish first journeyed there, the </a:t>
                      </a:r>
                      <a:r>
                        <a:rPr b="1" lang="en" sz="1000">
                          <a:solidFill>
                            <a:schemeClr val="accent1"/>
                          </a:solidFill>
                          <a:latin typeface="Inter"/>
                          <a:ea typeface="Inter"/>
                          <a:cs typeface="Inter"/>
                          <a:sym typeface="Inter"/>
                        </a:rPr>
                        <a:t>Indigenous</a:t>
                      </a:r>
                      <a:r>
                        <a:rPr b="1" lang="en" sz="1000">
                          <a:solidFill>
                            <a:schemeClr val="accent1"/>
                          </a:solidFill>
                          <a:latin typeface="Inter"/>
                          <a:ea typeface="Inter"/>
                          <a:cs typeface="Inter"/>
                          <a:sym typeface="Inter"/>
                        </a:rPr>
                        <a:t> population of the island of Hispaniola stood at some three million; today only two hundred survive.” This shows the devastating impact of the Spanish arrival on the </a:t>
                      </a:r>
                      <a:r>
                        <a:rPr b="1" lang="en" sz="1000">
                          <a:solidFill>
                            <a:schemeClr val="accent1"/>
                          </a:solidFill>
                          <a:latin typeface="Inter"/>
                          <a:ea typeface="Inter"/>
                          <a:cs typeface="Inter"/>
                          <a:sym typeface="Inter"/>
                        </a:rPr>
                        <a:t>Indigenous</a:t>
                      </a:r>
                      <a:r>
                        <a:rPr b="1" lang="en" sz="1000">
                          <a:solidFill>
                            <a:schemeClr val="accent1"/>
                          </a:solidFill>
                          <a:latin typeface="Inter"/>
                          <a:ea typeface="Inter"/>
                          <a:cs typeface="Inter"/>
                          <a:sym typeface="Inter"/>
                        </a:rPr>
                        <a:t> population. The drastic population decline highlights the tragic consequences of colonization and the hardships faced by </a:t>
                      </a:r>
                      <a:r>
                        <a:rPr b="1" lang="en" sz="1000">
                          <a:solidFill>
                            <a:schemeClr val="accent1"/>
                          </a:solidFill>
                          <a:latin typeface="Inter"/>
                          <a:ea typeface="Inter"/>
                          <a:cs typeface="Inter"/>
                          <a:sym typeface="Inter"/>
                        </a:rPr>
                        <a:t>Indigenous</a:t>
                      </a:r>
                      <a:r>
                        <a:rPr b="1" lang="en" sz="1000">
                          <a:solidFill>
                            <a:schemeClr val="accent1"/>
                          </a:solidFill>
                          <a:latin typeface="Inter"/>
                          <a:ea typeface="Inter"/>
                          <a:cs typeface="Inter"/>
                          <a:sym typeface="Inter"/>
                        </a:rPr>
                        <a:t> peoples.</a:t>
                      </a:r>
                      <a:endParaRPr b="1" sz="1000">
                        <a:solidFill>
                          <a:schemeClr val="accent1"/>
                        </a:solidFill>
                        <a:latin typeface="Inter"/>
                        <a:ea typeface="Inter"/>
                        <a:cs typeface="Inter"/>
                        <a:sym typeface="Inter"/>
                      </a:endParaRPr>
                    </a:p>
                  </a:txBody>
                  <a:tcPr marT="91425" marB="91425" marR="91425" marL="91425">
                    <a:lnL cap="flat" cmpd="sng" w="9525">
                      <a:solidFill>
                        <a:srgbClr val="9E9E9E">
                          <a:alpha val="0"/>
                        </a:srgbClr>
                      </a:solidFill>
                      <a:prstDash val="solid"/>
                      <a:round/>
                      <a:headEnd len="sm" w="sm" type="none"/>
                      <a:tailEnd len="sm" w="sm" type="none"/>
                    </a:lnL>
                  </a:tcPr>
                </a:tc>
              </a:tr>
            </a:tbl>
          </a:graphicData>
        </a:graphic>
      </p:graphicFrame>
      <p:pic>
        <p:nvPicPr>
          <p:cNvPr id="152" name="Google Shape;152;p29"/>
          <p:cNvPicPr preferRelativeResize="0"/>
          <p:nvPr/>
        </p:nvPicPr>
        <p:blipFill>
          <a:blip r:embed="rId4">
            <a:alphaModFix/>
          </a:blip>
          <a:stretch>
            <a:fillRect/>
          </a:stretch>
        </p:blipFill>
        <p:spPr>
          <a:xfrm>
            <a:off x="525501" y="7965125"/>
            <a:ext cx="482275" cy="4823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56" name="Shape 156"/>
        <p:cNvGrpSpPr/>
        <p:nvPr/>
      </p:nvGrpSpPr>
      <p:grpSpPr>
        <a:xfrm>
          <a:off x="0" y="0"/>
          <a:ext cx="0" cy="0"/>
          <a:chOff x="0" y="0"/>
          <a:chExt cx="0" cy="0"/>
        </a:xfrm>
      </p:grpSpPr>
      <p:pic>
        <p:nvPicPr>
          <p:cNvPr id="157" name="Google Shape;157;p30"/>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58" name="Google Shape;158;p3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59" name="Google Shape;159;p3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60" name="Google Shape;160;p30"/>
          <p:cNvSpPr txBox="1"/>
          <p:nvPr/>
        </p:nvSpPr>
        <p:spPr>
          <a:xfrm>
            <a:off x="0" y="0"/>
            <a:ext cx="7772400" cy="8781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600">
                <a:latin typeface="Halant"/>
                <a:ea typeface="Halant"/>
                <a:cs typeface="Halant"/>
                <a:sym typeface="Halant"/>
              </a:rPr>
              <a:t>Socratic Seminar Prep Graphic Organizer</a:t>
            </a:r>
            <a:endParaRPr sz="1600">
              <a:latin typeface="Halant"/>
              <a:ea typeface="Halant"/>
              <a:cs typeface="Halant"/>
              <a:sym typeface="Halant"/>
            </a:endParaRPr>
          </a:p>
          <a:p>
            <a:pPr indent="0" lvl="0" marL="0" rtl="0" algn="ctr">
              <a:spcBef>
                <a:spcPts val="0"/>
              </a:spcBef>
              <a:spcAft>
                <a:spcPts val="0"/>
              </a:spcAft>
              <a:buNone/>
            </a:pPr>
            <a:r>
              <a:rPr lang="en" sz="1800">
                <a:solidFill>
                  <a:schemeClr val="dk1"/>
                </a:solidFill>
                <a:latin typeface="Plus Jakarta Sans Medium"/>
                <a:ea typeface="Plus Jakarta Sans Medium"/>
                <a:cs typeface="Plus Jakarta Sans Medium"/>
                <a:sym typeface="Plus Jakarta Sans Medium"/>
              </a:rPr>
              <a:t>Effects of Europeans in the Americas (Exemplar)</a:t>
            </a:r>
            <a:endParaRPr sz="1800">
              <a:solidFill>
                <a:schemeClr val="dk1"/>
              </a:solidFill>
              <a:latin typeface="Plus Jakarta Sans Medium"/>
              <a:ea typeface="Plus Jakarta Sans Medium"/>
              <a:cs typeface="Plus Jakarta Sans Medium"/>
              <a:sym typeface="Plus Jakarta Sans Medium"/>
            </a:endParaRPr>
          </a:p>
        </p:txBody>
      </p:sp>
      <p:sp>
        <p:nvSpPr>
          <p:cNvPr id="161" name="Google Shape;161;p30"/>
          <p:cNvSpPr txBox="1"/>
          <p:nvPr/>
        </p:nvSpPr>
        <p:spPr>
          <a:xfrm>
            <a:off x="1273207" y="1017779"/>
            <a:ext cx="5226000" cy="403200"/>
          </a:xfrm>
          <a:prstGeom prst="rect">
            <a:avLst/>
          </a:prstGeom>
          <a:noFill/>
          <a:ln cap="flat" cmpd="sng" w="19050">
            <a:solidFill>
              <a:srgbClr val="CCCCCC"/>
            </a:solidFill>
            <a:prstDash val="solid"/>
            <a:round/>
            <a:headEnd len="sm" w="sm" type="none"/>
            <a:tailEnd len="sm" w="sm" type="none"/>
          </a:ln>
        </p:spPr>
        <p:txBody>
          <a:bodyPr anchorCtr="0" anchor="t" bIns="109725" lIns="109725" spcFirstLastPara="1" rIns="109725" wrap="square" tIns="91425">
            <a:spAutoFit/>
          </a:bodyPr>
          <a:lstStyle/>
          <a:p>
            <a:pPr indent="0" lvl="0" marL="0" rtl="0" algn="ctr">
              <a:spcBef>
                <a:spcPts val="0"/>
              </a:spcBef>
              <a:spcAft>
                <a:spcPts val="0"/>
              </a:spcAft>
              <a:buNone/>
            </a:pPr>
            <a:r>
              <a:rPr lang="en" sz="1300">
                <a:latin typeface="Inter"/>
                <a:ea typeface="Inter"/>
                <a:cs typeface="Inter"/>
                <a:sym typeface="Inter"/>
              </a:rPr>
              <a:t>Group 2 Questions (To Be Completed by </a:t>
            </a:r>
            <a:r>
              <a:rPr b="1" lang="en" sz="1300">
                <a:latin typeface="Inter"/>
                <a:ea typeface="Inter"/>
                <a:cs typeface="Inter"/>
                <a:sym typeface="Inter"/>
              </a:rPr>
              <a:t>All Students</a:t>
            </a:r>
            <a:r>
              <a:rPr lang="en" sz="1300">
                <a:latin typeface="Inter"/>
                <a:ea typeface="Inter"/>
                <a:cs typeface="Inter"/>
                <a:sym typeface="Inter"/>
              </a:rPr>
              <a:t>)</a:t>
            </a:r>
            <a:endParaRPr sz="1300">
              <a:latin typeface="Inter"/>
              <a:ea typeface="Inter"/>
              <a:cs typeface="Inter"/>
              <a:sym typeface="Inter"/>
            </a:endParaRPr>
          </a:p>
        </p:txBody>
      </p:sp>
      <p:graphicFrame>
        <p:nvGraphicFramePr>
          <p:cNvPr id="162" name="Google Shape;162;p30"/>
          <p:cNvGraphicFramePr/>
          <p:nvPr/>
        </p:nvGraphicFramePr>
        <p:xfrm>
          <a:off x="467277" y="1560660"/>
          <a:ext cx="3000000" cy="3000000"/>
        </p:xfrm>
        <a:graphic>
          <a:graphicData uri="http://schemas.openxmlformats.org/drawingml/2006/table">
            <a:tbl>
              <a:tblPr bandCol="1" bandRow="1">
                <a:noFill/>
                <a:tableStyleId>{441DA58F-365C-4807-914F-435FB814AA03}</a:tableStyleId>
              </a:tblPr>
              <a:tblGrid>
                <a:gridCol w="1500275"/>
                <a:gridCol w="1528150"/>
                <a:gridCol w="1770575"/>
                <a:gridCol w="2038950"/>
              </a:tblGrid>
              <a:tr h="1029800">
                <a:tc>
                  <a:txBody>
                    <a:bodyPr/>
                    <a:lstStyle/>
                    <a:p>
                      <a:pPr indent="0" lvl="0" marL="0" rtl="0" algn="ctr">
                        <a:spcBef>
                          <a:spcPts val="0"/>
                        </a:spcBef>
                        <a:spcAft>
                          <a:spcPts val="0"/>
                        </a:spcAft>
                        <a:buNone/>
                      </a:pPr>
                      <a:r>
                        <a:rPr b="1" lang="en" sz="1000">
                          <a:solidFill>
                            <a:schemeClr val="dk1"/>
                          </a:solidFill>
                          <a:latin typeface="Inter"/>
                          <a:ea typeface="Inter"/>
                          <a:cs typeface="Inter"/>
                          <a:sym typeface="Inter"/>
                        </a:rPr>
                        <a:t>Discussion Question</a:t>
                      </a:r>
                      <a:endParaRPr b="1" sz="1000">
                        <a:solidFill>
                          <a:schemeClr val="dk1"/>
                        </a:solidFill>
                        <a:latin typeface="Inter"/>
                        <a:ea typeface="Inter"/>
                        <a:cs typeface="Inter"/>
                        <a:sym typeface="Inter"/>
                      </a:endParaRPr>
                    </a:p>
                  </a:txBody>
                  <a:tcPr marT="109725" marB="109725" marR="109725" marL="109725">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000">
                          <a:solidFill>
                            <a:schemeClr val="dk1"/>
                          </a:solidFill>
                          <a:latin typeface="Inter"/>
                          <a:ea typeface="Inter"/>
                          <a:cs typeface="Inter"/>
                          <a:sym typeface="Inter"/>
                        </a:rPr>
                        <a:t>Your Claim</a:t>
                      </a:r>
                      <a:br>
                        <a:rPr b="1" lang="en" sz="1000">
                          <a:solidFill>
                            <a:schemeClr val="dk1"/>
                          </a:solidFill>
                          <a:latin typeface="Inter"/>
                          <a:ea typeface="Inter"/>
                          <a:cs typeface="Inter"/>
                          <a:sym typeface="Inter"/>
                        </a:rPr>
                      </a:br>
                      <a:endParaRPr i="1" sz="1000">
                        <a:solidFill>
                          <a:schemeClr val="dk1"/>
                        </a:solidFill>
                        <a:latin typeface="Inter"/>
                        <a:ea typeface="Inter"/>
                        <a:cs typeface="Inter"/>
                        <a:sym typeface="Inter"/>
                      </a:endParaRPr>
                    </a:p>
                  </a:txBody>
                  <a:tcPr marT="109725" marB="109725" marR="109725" marL="109725">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000">
                          <a:solidFill>
                            <a:schemeClr val="dk1"/>
                          </a:solidFill>
                          <a:latin typeface="Inter"/>
                          <a:ea typeface="Inter"/>
                          <a:cs typeface="Inter"/>
                          <a:sym typeface="Inter"/>
                        </a:rPr>
                        <a:t>Textual Evidence</a:t>
                      </a:r>
                      <a:endParaRPr b="1" sz="1000">
                        <a:solidFill>
                          <a:schemeClr val="dk1"/>
                        </a:solidFill>
                        <a:latin typeface="Inter"/>
                        <a:ea typeface="Inter"/>
                        <a:cs typeface="Inter"/>
                        <a:sym typeface="Inter"/>
                      </a:endParaRPr>
                    </a:p>
                    <a:p>
                      <a:pPr indent="0" lvl="0" marL="0" rtl="0" algn="ctr">
                        <a:spcBef>
                          <a:spcPts val="0"/>
                        </a:spcBef>
                        <a:spcAft>
                          <a:spcPts val="0"/>
                        </a:spcAft>
                        <a:buNone/>
                      </a:pPr>
                      <a:r>
                        <a:rPr b="1" lang="en" sz="900">
                          <a:solidFill>
                            <a:schemeClr val="dk1"/>
                          </a:solidFill>
                          <a:latin typeface="Inter"/>
                          <a:ea typeface="Inter"/>
                          <a:cs typeface="Inter"/>
                          <a:sym typeface="Inter"/>
                        </a:rPr>
                        <a:t>(document, author, quotation or paraphrase)</a:t>
                      </a:r>
                      <a:endParaRPr b="1" sz="900">
                        <a:solidFill>
                          <a:schemeClr val="dk1"/>
                        </a:solidFill>
                        <a:latin typeface="Inter"/>
                        <a:ea typeface="Inter"/>
                        <a:cs typeface="Inter"/>
                        <a:sym typeface="Inter"/>
                      </a:endParaRPr>
                    </a:p>
                  </a:txBody>
                  <a:tcPr marT="109725" marB="109725" marR="109725" marL="109725">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c>
                  <a:txBody>
                    <a:bodyPr/>
                    <a:lstStyle/>
                    <a:p>
                      <a:pPr indent="0" lvl="0" marL="0" rtl="0" algn="ctr">
                        <a:spcBef>
                          <a:spcPts val="0"/>
                        </a:spcBef>
                        <a:spcAft>
                          <a:spcPts val="0"/>
                        </a:spcAft>
                        <a:buNone/>
                      </a:pPr>
                      <a:r>
                        <a:rPr b="1" lang="en" sz="1000">
                          <a:solidFill>
                            <a:schemeClr val="dk1"/>
                          </a:solidFill>
                          <a:latin typeface="Inter"/>
                          <a:ea typeface="Inter"/>
                          <a:cs typeface="Inter"/>
                          <a:sym typeface="Inter"/>
                        </a:rPr>
                        <a:t>Anticipated Counterclaims</a:t>
                      </a:r>
                      <a:endParaRPr b="1" sz="1000">
                        <a:solidFill>
                          <a:schemeClr val="dk1"/>
                        </a:solidFill>
                        <a:latin typeface="Inter"/>
                        <a:ea typeface="Inter"/>
                        <a:cs typeface="Inter"/>
                        <a:sym typeface="Inter"/>
                      </a:endParaRPr>
                    </a:p>
                    <a:p>
                      <a:pPr indent="0" lvl="0" marL="0" rtl="0" algn="ctr">
                        <a:spcBef>
                          <a:spcPts val="0"/>
                        </a:spcBef>
                        <a:spcAft>
                          <a:spcPts val="0"/>
                        </a:spcAft>
                        <a:buNone/>
                      </a:pPr>
                      <a:r>
                        <a:rPr b="1" lang="en" sz="900">
                          <a:solidFill>
                            <a:schemeClr val="dk1"/>
                          </a:solidFill>
                          <a:latin typeface="Inter"/>
                          <a:ea typeface="Inter"/>
                          <a:cs typeface="Inter"/>
                          <a:sym typeface="Inter"/>
                        </a:rPr>
                        <a:t>(Why might people disagree with your claim?)</a:t>
                      </a:r>
                      <a:endParaRPr b="1" sz="900">
                        <a:solidFill>
                          <a:schemeClr val="dk1"/>
                        </a:solidFill>
                        <a:latin typeface="Inter"/>
                        <a:ea typeface="Inter"/>
                        <a:cs typeface="Inter"/>
                        <a:sym typeface="Inter"/>
                      </a:endParaRPr>
                    </a:p>
                    <a:p>
                      <a:pPr indent="0" lvl="0" marL="0" rtl="0" algn="ctr">
                        <a:spcBef>
                          <a:spcPts val="0"/>
                        </a:spcBef>
                        <a:spcAft>
                          <a:spcPts val="0"/>
                        </a:spcAft>
                        <a:buNone/>
                      </a:pPr>
                      <a:r>
                        <a:rPr b="1" lang="en" sz="900">
                          <a:solidFill>
                            <a:schemeClr val="dk1"/>
                          </a:solidFill>
                          <a:latin typeface="Inter"/>
                          <a:ea typeface="Inter"/>
                          <a:cs typeface="Inter"/>
                          <a:sym typeface="Inter"/>
                        </a:rPr>
                        <a:t>(Write/Answer a minimum of 2 counterclaims in this column).</a:t>
                      </a:r>
                      <a:endParaRPr b="1" sz="900">
                        <a:solidFill>
                          <a:schemeClr val="dk1"/>
                        </a:solidFill>
                        <a:latin typeface="Inter"/>
                        <a:ea typeface="Inter"/>
                        <a:cs typeface="Inter"/>
                        <a:sym typeface="Inter"/>
                      </a:endParaRPr>
                    </a:p>
                  </a:txBody>
                  <a:tcPr marT="109725" marB="109725" marR="109725" marL="109725">
                    <a:lnL cap="flat" cmpd="sng" w="19050">
                      <a:solidFill>
                        <a:schemeClr val="dk1"/>
                      </a:solidFill>
                      <a:prstDash val="solid"/>
                      <a:round/>
                      <a:headEnd len="sm" w="sm" type="none"/>
                      <a:tailEnd len="sm" w="sm" type="none"/>
                    </a:lnL>
                    <a:lnR cap="flat" cmpd="sng" w="19050">
                      <a:solidFill>
                        <a:schemeClr val="dk1"/>
                      </a:solidFill>
                      <a:prstDash val="solid"/>
                      <a:round/>
                      <a:headEnd len="sm" w="sm" type="none"/>
                      <a:tailEnd len="sm" w="sm" type="none"/>
                    </a:lnR>
                    <a:lnT cap="flat" cmpd="sng" w="19050">
                      <a:solidFill>
                        <a:schemeClr val="dk1"/>
                      </a:solidFill>
                      <a:prstDash val="solid"/>
                      <a:round/>
                      <a:headEnd len="sm" w="sm" type="none"/>
                      <a:tailEnd len="sm" w="sm" type="none"/>
                    </a:lnT>
                    <a:lnB cap="flat" cmpd="sng" w="19050">
                      <a:solidFill>
                        <a:schemeClr val="dk1"/>
                      </a:solidFill>
                      <a:prstDash val="solid"/>
                      <a:round/>
                      <a:headEnd len="sm" w="sm" type="none"/>
                      <a:tailEnd len="sm" w="sm" type="none"/>
                    </a:lnB>
                  </a:tcPr>
                </a:tc>
              </a:tr>
              <a:tr h="1450600">
                <a:tc>
                  <a:txBody>
                    <a:bodyPr/>
                    <a:lstStyle/>
                    <a:p>
                      <a:pPr indent="0" lvl="0" marL="0" rtl="0" algn="l">
                        <a:spcBef>
                          <a:spcPts val="0"/>
                        </a:spcBef>
                        <a:spcAft>
                          <a:spcPts val="0"/>
                        </a:spcAft>
                        <a:buNone/>
                      </a:pPr>
                      <a:r>
                        <a:rPr lang="en" sz="1100">
                          <a:latin typeface="Inter"/>
                          <a:ea typeface="Inter"/>
                          <a:cs typeface="Inter"/>
                          <a:sym typeface="Inter"/>
                        </a:rPr>
                        <a:t>How did the transmitting of disease shape Europeans’ impact on the Americas? (Doc B)</a:t>
                      </a:r>
                      <a:endParaRPr sz="1100">
                        <a:latin typeface="Inter"/>
                        <a:ea typeface="Inter"/>
                        <a:cs typeface="Inter"/>
                        <a:sym typeface="Inter"/>
                      </a:endParaRPr>
                    </a:p>
                  </a:txBody>
                  <a:tcPr marT="109725" marB="109725" marR="109725" marL="109725">
                    <a:lnL cap="flat" cmpd="sng" w="6350">
                      <a:solidFill>
                        <a:srgbClr val="000000"/>
                      </a:solidFill>
                      <a:prstDash val="solid"/>
                      <a:round/>
                      <a:headEnd len="sm" w="sm" type="none"/>
                      <a:tailEnd len="sm" w="sm" type="none"/>
                    </a:lnL>
                    <a:lnR cap="flat" cmpd="sng" w="6350">
                      <a:solidFill>
                        <a:srgbClr val="000000"/>
                      </a:solidFill>
                      <a:prstDash val="solid"/>
                      <a:round/>
                      <a:headEnd len="sm" w="sm" type="none"/>
                      <a:tailEnd len="sm" w="sm" type="none"/>
                    </a:lnR>
                    <a:lnT cap="flat" cmpd="sng" w="19050">
                      <a:solidFill>
                        <a:schemeClr val="dk1"/>
                      </a:solidFill>
                      <a:prstDash val="solid"/>
                      <a:round/>
                      <a:headEnd len="sm" w="sm" type="none"/>
                      <a:tailEnd len="sm" w="sm" type="none"/>
                    </a:lnT>
                    <a:lnB cap="flat" cmpd="sng" w="63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 sz="1000">
                          <a:solidFill>
                            <a:schemeClr val="accent1"/>
                          </a:solidFill>
                          <a:latin typeface="Inter"/>
                          <a:ea typeface="Inter"/>
                          <a:cs typeface="Inter"/>
                          <a:sym typeface="Inter"/>
                        </a:rPr>
                        <a:t>Disease killed a large percentage of </a:t>
                      </a:r>
                      <a:r>
                        <a:rPr b="1" lang="en" sz="1000">
                          <a:solidFill>
                            <a:schemeClr val="accent1"/>
                          </a:solidFill>
                          <a:latin typeface="Inter"/>
                          <a:ea typeface="Inter"/>
                          <a:cs typeface="Inter"/>
                          <a:sym typeface="Inter"/>
                        </a:rPr>
                        <a:t>Indigenous</a:t>
                      </a:r>
                      <a:r>
                        <a:rPr b="1" lang="en" sz="1000">
                          <a:solidFill>
                            <a:schemeClr val="accent1"/>
                          </a:solidFill>
                          <a:latin typeface="Inter"/>
                          <a:ea typeface="Inter"/>
                          <a:cs typeface="Inter"/>
                          <a:sym typeface="Inter"/>
                        </a:rPr>
                        <a:t> people in what can be argued an “unintended way.”</a:t>
                      </a:r>
                      <a:endParaRPr b="1" sz="1000">
                        <a:solidFill>
                          <a:schemeClr val="accent1"/>
                        </a:solidFill>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txBody>
                  <a:tcPr marT="109725" marB="109725" marR="109725" marL="109725">
                    <a:lnL cap="flat" cmpd="sng" w="6350">
                      <a:solidFill>
                        <a:srgbClr val="000000"/>
                      </a:solidFill>
                      <a:prstDash val="solid"/>
                      <a:round/>
                      <a:headEnd len="sm" w="sm" type="none"/>
                      <a:tailEnd len="sm" w="sm" type="none"/>
                    </a:lnL>
                    <a:lnT cap="flat" cmpd="sng" w="19050">
                      <a:solidFill>
                        <a:schemeClr val="dk1"/>
                      </a:solidFill>
                      <a:prstDash val="solid"/>
                      <a:round/>
                      <a:headEnd len="sm" w="sm" type="none"/>
                      <a:tailEnd len="sm" w="sm" type="none"/>
                    </a:lnT>
                  </a:tcPr>
                </a:tc>
                <a:tc>
                  <a:txBody>
                    <a:bodyPr/>
                    <a:lstStyle/>
                    <a:p>
                      <a:pPr indent="0" lvl="0" marL="0" rtl="0" algn="l">
                        <a:spcBef>
                          <a:spcPts val="0"/>
                        </a:spcBef>
                        <a:spcAft>
                          <a:spcPts val="0"/>
                        </a:spcAft>
                        <a:buClr>
                          <a:schemeClr val="dk1"/>
                        </a:buClr>
                        <a:buSzPts val="1100"/>
                        <a:buFont typeface="Arial"/>
                        <a:buNone/>
                      </a:pPr>
                      <a:r>
                        <a:rPr b="1" lang="en" sz="1000">
                          <a:solidFill>
                            <a:schemeClr val="accent1"/>
                          </a:solidFill>
                          <a:latin typeface="Inter"/>
                          <a:ea typeface="Inter"/>
                          <a:cs typeface="Inter"/>
                          <a:sym typeface="Inter"/>
                        </a:rPr>
                        <a:t>The Nahua person is dying in stages from smallpox, despite not enduring a physical </a:t>
                      </a:r>
                      <a:r>
                        <a:rPr b="1" lang="en" sz="1000">
                          <a:solidFill>
                            <a:schemeClr val="accent1"/>
                          </a:solidFill>
                          <a:latin typeface="Inter"/>
                          <a:ea typeface="Inter"/>
                          <a:cs typeface="Inter"/>
                          <a:sym typeface="Inter"/>
                        </a:rPr>
                        <a:t>threat</a:t>
                      </a:r>
                      <a:r>
                        <a:rPr b="1" lang="en" sz="1000">
                          <a:solidFill>
                            <a:schemeClr val="accent1"/>
                          </a:solidFill>
                          <a:latin typeface="Inter"/>
                          <a:ea typeface="Inter"/>
                          <a:cs typeface="Inter"/>
                          <a:sym typeface="Inter"/>
                        </a:rPr>
                        <a:t> from the Europeans.</a:t>
                      </a:r>
                      <a:endParaRPr sz="1000">
                        <a:latin typeface="Inter"/>
                        <a:ea typeface="Inter"/>
                        <a:cs typeface="Inter"/>
                        <a:sym typeface="Inter"/>
                      </a:endParaRPr>
                    </a:p>
                  </a:txBody>
                  <a:tcPr marT="109725" marB="109725" marR="109725" marL="109725">
                    <a:lnT cap="flat" cmpd="sng" w="19050">
                      <a:solidFill>
                        <a:schemeClr val="dk1"/>
                      </a:solidFill>
                      <a:prstDash val="solid"/>
                      <a:round/>
                      <a:headEnd len="sm" w="sm" type="none"/>
                      <a:tailEnd len="sm" w="sm" type="none"/>
                    </a:lnT>
                  </a:tcPr>
                </a:tc>
                <a:tc>
                  <a:txBody>
                    <a:bodyPr/>
                    <a:lstStyle/>
                    <a:p>
                      <a:pPr indent="0" lvl="0" marL="0" rtl="0" algn="l">
                        <a:spcBef>
                          <a:spcPts val="0"/>
                        </a:spcBef>
                        <a:spcAft>
                          <a:spcPts val="0"/>
                        </a:spcAft>
                        <a:buClr>
                          <a:schemeClr val="dk1"/>
                        </a:buClr>
                        <a:buSzPts val="1100"/>
                        <a:buFont typeface="Arial"/>
                        <a:buNone/>
                      </a:pPr>
                      <a:r>
                        <a:rPr b="1" lang="en" sz="1000">
                          <a:solidFill>
                            <a:schemeClr val="accent1"/>
                          </a:solidFill>
                          <a:latin typeface="Inter"/>
                          <a:ea typeface="Inter"/>
                          <a:cs typeface="Inter"/>
                          <a:sym typeface="Inter"/>
                        </a:rPr>
                        <a:t>Some might remind the group that the image was created under Spaniard direction, so it could lead out any ill will the Spanish had of the Nahua people.</a:t>
                      </a:r>
                      <a:endParaRPr sz="1000">
                        <a:latin typeface="Inter"/>
                        <a:ea typeface="Inter"/>
                        <a:cs typeface="Inter"/>
                        <a:sym typeface="Inter"/>
                      </a:endParaRPr>
                    </a:p>
                  </a:txBody>
                  <a:tcPr marT="109725" marB="109725" marR="109725" marL="109725">
                    <a:lnT cap="flat" cmpd="sng" w="19050">
                      <a:solidFill>
                        <a:schemeClr val="dk1"/>
                      </a:solidFill>
                      <a:prstDash val="solid"/>
                      <a:round/>
                      <a:headEnd len="sm" w="sm" type="none"/>
                      <a:tailEnd len="sm" w="sm" type="none"/>
                    </a:lnT>
                  </a:tcPr>
                </a:tc>
              </a:tr>
              <a:tr h="1289850">
                <a:tc>
                  <a:txBody>
                    <a:bodyPr/>
                    <a:lstStyle/>
                    <a:p>
                      <a:pPr indent="0" lvl="0" marL="0" rtl="0" algn="l">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Make a case for the most important item exchanged between Europe and the Americas. (Doc C)</a:t>
                      </a:r>
                      <a:endParaRPr sz="1100">
                        <a:latin typeface="Inter"/>
                        <a:ea typeface="Inter"/>
                        <a:cs typeface="Inter"/>
                        <a:sym typeface="Inter"/>
                      </a:endParaRPr>
                    </a:p>
                  </a:txBody>
                  <a:tcPr marT="109725" marB="109725" marR="109725" marL="109725">
                    <a:lnL cap="flat" cmpd="sng" w="6350">
                      <a:solidFill>
                        <a:srgbClr val="000000"/>
                      </a:solidFill>
                      <a:prstDash val="solid"/>
                      <a:round/>
                      <a:headEnd len="sm" w="sm" type="none"/>
                      <a:tailEnd len="sm" w="sm" type="none"/>
                    </a:lnL>
                    <a:lnR cap="flat" cmpd="sng" w="6350">
                      <a:solidFill>
                        <a:srgbClr val="000000"/>
                      </a:solidFill>
                      <a:prstDash val="solid"/>
                      <a:round/>
                      <a:headEnd len="sm" w="sm" type="none"/>
                      <a:tailEnd len="sm" w="sm" type="none"/>
                    </a:lnR>
                    <a:lnT cap="flat" cmpd="sng" w="6350">
                      <a:solidFill>
                        <a:srgbClr val="000000"/>
                      </a:solidFill>
                      <a:prstDash val="solid"/>
                      <a:round/>
                      <a:headEnd len="sm" w="sm" type="none"/>
                      <a:tailEnd len="sm" w="sm" type="none"/>
                    </a:lnT>
                    <a:lnB cap="flat" cmpd="sng" w="6350">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b="1" lang="en" sz="1000">
                          <a:solidFill>
                            <a:schemeClr val="accent1"/>
                          </a:solidFill>
                          <a:latin typeface="Inter"/>
                          <a:ea typeface="Inter"/>
                          <a:cs typeface="Inter"/>
                          <a:sym typeface="Inter"/>
                        </a:rPr>
                        <a:t>Answers will vary.</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txBody>
                  <a:tcPr marT="109725" marB="109725" marR="109725" marL="109725">
                    <a:lnL cap="flat" cmpd="sng" w="6350">
                      <a:solidFill>
                        <a:srgbClr val="000000"/>
                      </a:solidFill>
                      <a:prstDash val="solid"/>
                      <a:round/>
                      <a:headEnd len="sm" w="sm" type="none"/>
                      <a:tailEnd len="sm" w="sm" type="none"/>
                    </a:lnL>
                  </a:tcPr>
                </a:tc>
                <a:tc>
                  <a:txBody>
                    <a:bodyPr/>
                    <a:lstStyle/>
                    <a:p>
                      <a:pPr indent="0" lvl="0" marL="0" rtl="0" algn="l">
                        <a:spcBef>
                          <a:spcPts val="0"/>
                        </a:spcBef>
                        <a:spcAft>
                          <a:spcPts val="0"/>
                        </a:spcAft>
                        <a:buClr>
                          <a:schemeClr val="dk1"/>
                        </a:buClr>
                        <a:buSzPts val="1100"/>
                        <a:buFont typeface="Arial"/>
                        <a:buNone/>
                      </a:pPr>
                      <a:r>
                        <a:rPr b="1" lang="en" sz="1000">
                          <a:solidFill>
                            <a:schemeClr val="accent1"/>
                          </a:solidFill>
                          <a:latin typeface="Inter"/>
                          <a:ea typeface="Inter"/>
                          <a:cs typeface="Inter"/>
                          <a:sym typeface="Inter"/>
                        </a:rPr>
                        <a:t>Students can use any claim tester: intuition, authority, logic, or evidence.</a:t>
                      </a:r>
                      <a:endParaRPr sz="1000">
                        <a:latin typeface="Inter"/>
                        <a:ea typeface="Inter"/>
                        <a:cs typeface="Inter"/>
                        <a:sym typeface="Inter"/>
                      </a:endParaRPr>
                    </a:p>
                  </a:txBody>
                  <a:tcPr marT="109725" marB="109725" marR="109725" marL="109725"/>
                </a:tc>
                <a:tc>
                  <a:txBody>
                    <a:bodyPr/>
                    <a:lstStyle/>
                    <a:p>
                      <a:pPr indent="0" lvl="0" marL="0" rtl="0" algn="l">
                        <a:spcBef>
                          <a:spcPts val="0"/>
                        </a:spcBef>
                        <a:spcAft>
                          <a:spcPts val="0"/>
                        </a:spcAft>
                        <a:buClr>
                          <a:schemeClr val="dk1"/>
                        </a:buClr>
                        <a:buSzPts val="1100"/>
                        <a:buFont typeface="Arial"/>
                        <a:buNone/>
                      </a:pPr>
                      <a:r>
                        <a:rPr b="1" lang="en" sz="1000">
                          <a:solidFill>
                            <a:schemeClr val="accent1"/>
                          </a:solidFill>
                          <a:latin typeface="Inter"/>
                          <a:ea typeface="Inter"/>
                          <a:cs typeface="Inter"/>
                          <a:sym typeface="Inter"/>
                        </a:rPr>
                        <a:t>Students should have at least one example of a different item here.</a:t>
                      </a:r>
                      <a:endParaRPr sz="1000">
                        <a:latin typeface="Inter"/>
                        <a:ea typeface="Inter"/>
                        <a:cs typeface="Inter"/>
                        <a:sym typeface="Inter"/>
                      </a:endParaRPr>
                    </a:p>
                  </a:txBody>
                  <a:tcPr marT="109725" marB="109725" marR="109725" marL="109725"/>
                </a:tc>
              </a:tr>
              <a:tr h="1419875">
                <a:tc>
                  <a:txBody>
                    <a:bodyPr/>
                    <a:lstStyle/>
                    <a:p>
                      <a:pPr indent="0" lvl="0" marL="0" rtl="0" algn="l">
                        <a:spcBef>
                          <a:spcPts val="0"/>
                        </a:spcBef>
                        <a:spcAft>
                          <a:spcPts val="0"/>
                        </a:spcAft>
                        <a:buClr>
                          <a:srgbClr val="000000"/>
                        </a:buClr>
                        <a:buSzPts val="1200"/>
                        <a:buFont typeface="Arial"/>
                        <a:buNone/>
                      </a:pPr>
                      <a:r>
                        <a:rPr lang="en" sz="1100">
                          <a:latin typeface="Inter"/>
                          <a:ea typeface="Inter"/>
                          <a:cs typeface="Inter"/>
                          <a:sym typeface="Inter"/>
                        </a:rPr>
                        <a:t>Explain the difference between intended and unintended impact as it relates to Europeans’ impact on American </a:t>
                      </a:r>
                      <a:r>
                        <a:rPr lang="en" sz="1100">
                          <a:latin typeface="Inter"/>
                          <a:ea typeface="Inter"/>
                          <a:cs typeface="Inter"/>
                          <a:sym typeface="Inter"/>
                        </a:rPr>
                        <a:t>Indigenous</a:t>
                      </a:r>
                      <a:r>
                        <a:rPr lang="en" sz="1100">
                          <a:latin typeface="Inter"/>
                          <a:ea typeface="Inter"/>
                          <a:cs typeface="Inter"/>
                          <a:sym typeface="Inter"/>
                        </a:rPr>
                        <a:t> people.</a:t>
                      </a:r>
                      <a:endParaRPr sz="1100">
                        <a:latin typeface="Inter"/>
                        <a:ea typeface="Inter"/>
                        <a:cs typeface="Inter"/>
                        <a:sym typeface="Inter"/>
                      </a:endParaRPr>
                    </a:p>
                  </a:txBody>
                  <a:tcPr marT="109725" marB="109725" marR="109725" marL="109725">
                    <a:lnL cap="flat" cmpd="sng" w="6350">
                      <a:solidFill>
                        <a:srgbClr val="000000"/>
                      </a:solidFill>
                      <a:prstDash val="solid"/>
                      <a:round/>
                      <a:headEnd len="sm" w="sm" type="none"/>
                      <a:tailEnd len="sm" w="sm" type="none"/>
                    </a:lnL>
                    <a:lnR cap="flat" cmpd="sng" w="6350">
                      <a:solidFill>
                        <a:srgbClr val="000000"/>
                      </a:solidFill>
                      <a:prstDash val="solid"/>
                      <a:round/>
                      <a:headEnd len="sm" w="sm" type="none"/>
                      <a:tailEnd len="sm" w="sm" type="none"/>
                    </a:lnR>
                    <a:lnT cap="flat" cmpd="sng" w="6350">
                      <a:solidFill>
                        <a:srgbClr val="000000"/>
                      </a:solidFill>
                      <a:prstDash val="solid"/>
                      <a:round/>
                      <a:headEnd len="sm" w="sm" type="none"/>
                      <a:tailEnd len="sm" w="sm" type="none"/>
                    </a:lnT>
                    <a:lnB cap="flat" cmpd="sng" w="6350">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b="1" lang="en" sz="1000">
                          <a:solidFill>
                            <a:schemeClr val="accent1"/>
                          </a:solidFill>
                          <a:latin typeface="Inter"/>
                          <a:ea typeface="Inter"/>
                          <a:cs typeface="Inter"/>
                          <a:sym typeface="Inter"/>
                        </a:rPr>
                        <a:t>Unintended impact could be the spread of diseases while intended could be the use of violence.</a:t>
                      </a:r>
                      <a:endParaRPr sz="1000">
                        <a:latin typeface="Inter"/>
                        <a:ea typeface="Inter"/>
                        <a:cs typeface="Inter"/>
                        <a:sym typeface="Inter"/>
                      </a:endParaRPr>
                    </a:p>
                  </a:txBody>
                  <a:tcPr marT="109725" marB="109725" marR="109725" marL="109725">
                    <a:lnL cap="flat" cmpd="sng" w="6350">
                      <a:solidFill>
                        <a:srgbClr val="000000"/>
                      </a:solidFill>
                      <a:prstDash val="solid"/>
                      <a:round/>
                      <a:headEnd len="sm" w="sm" type="none"/>
                      <a:tailEnd len="sm" w="sm" type="none"/>
                    </a:lnL>
                  </a:tcPr>
                </a:tc>
                <a:tc>
                  <a:txBody>
                    <a:bodyPr/>
                    <a:lstStyle/>
                    <a:p>
                      <a:pPr indent="0" lvl="0" marL="0" rtl="0" algn="l">
                        <a:spcBef>
                          <a:spcPts val="0"/>
                        </a:spcBef>
                        <a:spcAft>
                          <a:spcPts val="0"/>
                        </a:spcAft>
                        <a:buClr>
                          <a:schemeClr val="dk1"/>
                        </a:buClr>
                        <a:buSzPts val="1100"/>
                        <a:buFont typeface="Arial"/>
                        <a:buNone/>
                      </a:pPr>
                      <a:r>
                        <a:rPr b="1" lang="en" sz="1000">
                          <a:solidFill>
                            <a:schemeClr val="accent1"/>
                          </a:solidFill>
                          <a:latin typeface="Inter"/>
                          <a:ea typeface="Inter"/>
                          <a:cs typeface="Inter"/>
                          <a:sym typeface="Inter"/>
                        </a:rPr>
                        <a:t>Students can cite document B or C to address unintended consequences and then refer to document A as an example of intended consequences.</a:t>
                      </a:r>
                      <a:endParaRPr sz="1000">
                        <a:latin typeface="Inter"/>
                        <a:ea typeface="Inter"/>
                        <a:cs typeface="Inter"/>
                        <a:sym typeface="Inter"/>
                      </a:endParaRPr>
                    </a:p>
                  </a:txBody>
                  <a:tcPr marT="109725" marB="109725" marR="109725" marL="109725"/>
                </a:tc>
                <a:tc>
                  <a:txBody>
                    <a:bodyPr/>
                    <a:lstStyle/>
                    <a:p>
                      <a:pPr indent="0" lvl="0" marL="0" rtl="0" algn="l">
                        <a:spcBef>
                          <a:spcPts val="0"/>
                        </a:spcBef>
                        <a:spcAft>
                          <a:spcPts val="0"/>
                        </a:spcAft>
                        <a:buNone/>
                      </a:pPr>
                      <a:r>
                        <a:rPr b="1" lang="en" sz="1000">
                          <a:solidFill>
                            <a:schemeClr val="accent1"/>
                          </a:solidFill>
                          <a:latin typeface="Inter"/>
                          <a:ea typeface="Inter"/>
                          <a:cs typeface="Inter"/>
                          <a:sym typeface="Inter"/>
                        </a:rPr>
                        <a:t>While the evidence is far less, students could address positive consequences from European arrival such as new foods and technologies.</a:t>
                      </a:r>
                      <a:endParaRPr b="1" sz="1000">
                        <a:solidFill>
                          <a:schemeClr val="accent1"/>
                        </a:solidFill>
                        <a:latin typeface="Inter"/>
                        <a:ea typeface="Inter"/>
                        <a:cs typeface="Inter"/>
                        <a:sym typeface="Inter"/>
                      </a:endParaRPr>
                    </a:p>
                  </a:txBody>
                  <a:tcPr marT="109725" marB="109725" marR="109725" marL="109725"/>
                </a:tc>
              </a:tr>
            </a:tbl>
          </a:graphicData>
        </a:graphic>
      </p:graphicFrame>
      <p:graphicFrame>
        <p:nvGraphicFramePr>
          <p:cNvPr id="163" name="Google Shape;163;p30"/>
          <p:cNvGraphicFramePr/>
          <p:nvPr/>
        </p:nvGraphicFramePr>
        <p:xfrm>
          <a:off x="466350" y="7190925"/>
          <a:ext cx="3000000" cy="3000000"/>
        </p:xfrm>
        <a:graphic>
          <a:graphicData uri="http://schemas.openxmlformats.org/drawingml/2006/table">
            <a:tbl>
              <a:tblPr>
                <a:noFill/>
                <a:tableStyleId>{28E25DA7-C007-4E21-AD60-61257570E803}</a:tableStyleId>
              </a:tblPr>
              <a:tblGrid>
                <a:gridCol w="513050"/>
                <a:gridCol w="6324900"/>
              </a:tblGrid>
              <a:tr h="1911875">
                <a:tc>
                  <a:txBody>
                    <a:bodyPr/>
                    <a:lstStyle/>
                    <a:p>
                      <a:pPr indent="0" lvl="0" marL="0" rtl="0" algn="l">
                        <a:spcBef>
                          <a:spcPts val="0"/>
                        </a:spcBef>
                        <a:spcAft>
                          <a:spcPts val="0"/>
                        </a:spcAft>
                        <a:buNone/>
                      </a:pPr>
                      <a:r>
                        <a:t/>
                      </a:r>
                      <a:endParaRPr sz="1200">
                        <a:solidFill>
                          <a:srgbClr val="000000"/>
                        </a:solidFill>
                        <a:latin typeface="Inter"/>
                        <a:ea typeface="Inter"/>
                        <a:cs typeface="Inter"/>
                        <a:sym typeface="Inter"/>
                      </a:endParaRPr>
                    </a:p>
                  </a:txBody>
                  <a:tcPr marT="91425" marB="91425" marR="91425" marL="91425">
                    <a:lnR cap="flat" cmpd="sng" w="9525">
                      <a:solidFill>
                        <a:srgbClr val="9E9E9E">
                          <a:alpha val="0"/>
                        </a:srgbClr>
                      </a:solidFill>
                      <a:prstDash val="solid"/>
                      <a:round/>
                      <a:headEnd len="sm" w="sm" type="none"/>
                      <a:tailEnd len="sm" w="sm" type="none"/>
                    </a:lnR>
                  </a:tcPr>
                </a:tc>
                <a:tc>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did the arrival of Europeans affect Indigenous American populations and how did Indigenous populations exhibit agency within the resulting intercultural interactions? (</a:t>
                      </a:r>
                      <a:r>
                        <a:rPr b="1" lang="en" sz="1200">
                          <a:solidFill>
                            <a:schemeClr val="dk1"/>
                          </a:solidFill>
                          <a:latin typeface="Inter"/>
                          <a:ea typeface="Inter"/>
                          <a:cs typeface="Inter"/>
                          <a:sym typeface="Inter"/>
                        </a:rPr>
                        <a:t>Both groups</a:t>
                      </a:r>
                      <a:r>
                        <a:rPr lang="en" sz="1200">
                          <a:solidFill>
                            <a:schemeClr val="dk1"/>
                          </a:solidFill>
                          <a:latin typeface="Inter"/>
                          <a:ea typeface="Inter"/>
                          <a:cs typeface="Inter"/>
                          <a:sym typeface="Inter"/>
                        </a:rPr>
                        <a:t> will answer this question during the seminar).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When Europeans arrived in the Americas, many </a:t>
                      </a:r>
                      <a:r>
                        <a:rPr b="1" lang="en" sz="1200">
                          <a:solidFill>
                            <a:schemeClr val="accent1"/>
                          </a:solidFill>
                          <a:latin typeface="Inter"/>
                          <a:ea typeface="Inter"/>
                          <a:cs typeface="Inter"/>
                          <a:sym typeface="Inter"/>
                        </a:rPr>
                        <a:t>Indigenous</a:t>
                      </a:r>
                      <a:r>
                        <a:rPr b="1" lang="en" sz="1200">
                          <a:solidFill>
                            <a:schemeClr val="accent1"/>
                          </a:solidFill>
                          <a:latin typeface="Inter"/>
                          <a:ea typeface="Inter"/>
                          <a:cs typeface="Inter"/>
                          <a:sym typeface="Inter"/>
                        </a:rPr>
                        <a:t> people died from diseases, war, and being forced off their land, which changed their way of life. Even with these challenges, </a:t>
                      </a:r>
                      <a:r>
                        <a:rPr b="1" lang="en" sz="1200">
                          <a:solidFill>
                            <a:schemeClr val="accent1"/>
                          </a:solidFill>
                          <a:latin typeface="Inter"/>
                          <a:ea typeface="Inter"/>
                          <a:cs typeface="Inter"/>
                          <a:sym typeface="Inter"/>
                        </a:rPr>
                        <a:t>Indigenous</a:t>
                      </a:r>
                      <a:r>
                        <a:rPr b="1" lang="en" sz="1200">
                          <a:solidFill>
                            <a:schemeClr val="accent1"/>
                          </a:solidFill>
                          <a:latin typeface="Inter"/>
                          <a:ea typeface="Inter"/>
                          <a:cs typeface="Inter"/>
                          <a:sym typeface="Inter"/>
                        </a:rPr>
                        <a:t> people showed strength by fighting back, making alliances, learning new skills, and finding ways to survive. These interactions changed both groups, leading to a mix of conflict, adaptation, and new ideas.</a:t>
                      </a:r>
                      <a:endParaRPr b="1" sz="1200">
                        <a:solidFill>
                          <a:schemeClr val="accent1"/>
                        </a:solidFill>
                      </a:endParaRPr>
                    </a:p>
                  </a:txBody>
                  <a:tcPr marT="91425" marB="91425" marR="91425" marL="91425">
                    <a:lnL cap="flat" cmpd="sng" w="9525">
                      <a:solidFill>
                        <a:srgbClr val="9E9E9E">
                          <a:alpha val="0"/>
                        </a:srgbClr>
                      </a:solidFill>
                      <a:prstDash val="solid"/>
                      <a:round/>
                      <a:headEnd len="sm" w="sm" type="none"/>
                      <a:tailEnd len="sm" w="sm" type="none"/>
                    </a:lnL>
                  </a:tcPr>
                </a:tc>
              </a:tr>
            </a:tbl>
          </a:graphicData>
        </a:graphic>
      </p:graphicFrame>
      <p:pic>
        <p:nvPicPr>
          <p:cNvPr id="164" name="Google Shape;164;p30"/>
          <p:cNvPicPr preferRelativeResize="0"/>
          <p:nvPr/>
        </p:nvPicPr>
        <p:blipFill>
          <a:blip r:embed="rId4">
            <a:alphaModFix/>
          </a:blip>
          <a:stretch>
            <a:fillRect/>
          </a:stretch>
        </p:blipFill>
        <p:spPr>
          <a:xfrm>
            <a:off x="510900" y="7190925"/>
            <a:ext cx="508550" cy="5085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6484F3"/>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0097A7"/>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