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Lst>
  <p:sldSz cy="10058400" cx="7772400"/>
  <p:notesSz cx="6858000" cy="9144000"/>
  <p:embeddedFontLst>
    <p:embeddedFont>
      <p:font typeface="Halant"/>
      <p:regular r:id="rId7"/>
      <p:bold r:id="rId8"/>
    </p:embeddedFont>
    <p:embeddedFont>
      <p:font typeface="Inter"/>
      <p:regular r:id="rId9"/>
      <p:bold r:id="rId10"/>
      <p:italic r:id="rId11"/>
      <p:bold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Inter-italic.fntdata"/><Relationship Id="rId10" Type="http://schemas.openxmlformats.org/officeDocument/2006/relationships/font" Target="fonts/Inter-bold.fntdata"/><Relationship Id="rId12" Type="http://schemas.openxmlformats.org/officeDocument/2006/relationships/font" Target="fonts/Inter-boldItalic.fntdata"/><Relationship Id="rId9" Type="http://schemas.openxmlformats.org/officeDocument/2006/relationships/font" Target="fonts/Inter-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Halant-regular.fntdata"/><Relationship Id="rId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5f1687de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5f1687d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International Ebola Crisis Exemplars</a:t>
            </a:r>
            <a:endParaRPr sz="1900">
              <a:solidFill>
                <a:schemeClr val="dk1"/>
              </a:solidFill>
              <a:latin typeface="Halant"/>
              <a:ea typeface="Halant"/>
              <a:cs typeface="Halant"/>
              <a:sym typeface="Halant"/>
            </a:endParaRPr>
          </a:p>
        </p:txBody>
      </p:sp>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381550" y="759025"/>
            <a:ext cx="6992100" cy="857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The following exemplars are associated with the stakeholder: Doctors Without Borders</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1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100">
                <a:solidFill>
                  <a:schemeClr val="dk1"/>
                </a:solidFill>
                <a:latin typeface="Inter"/>
                <a:ea typeface="Inter"/>
                <a:cs typeface="Inter"/>
                <a:sym typeface="Inter"/>
              </a:rPr>
              <a:t>Worksheet 1: Questions to Think Through</a:t>
            </a:r>
            <a:endParaRPr b="1"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Whom do you represent?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Doctors Without Borders, a humanitarian medical NGO providing direct care during global health emergencies</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your overall goal?</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To provide life-saving medical treatment to Ebola patients and reduce the spread of the virus while respecting local customs and navigating complex political environments.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goals, in order of priority, would you also like to achieve?</a:t>
            </a:r>
            <a:endParaRPr sz="1100">
              <a:solidFill>
                <a:schemeClr val="dk1"/>
              </a:solidFill>
              <a:latin typeface="Inter"/>
              <a:ea typeface="Inter"/>
              <a:cs typeface="Inter"/>
              <a:sym typeface="Inter"/>
            </a:endParaRPr>
          </a:p>
          <a:p>
            <a:pPr indent="-298450" lvl="0" marL="108585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Secure immediate funding and medical supplies to expand treatment centers.</a:t>
            </a:r>
            <a:endParaRPr b="1" sz="1100">
              <a:solidFill>
                <a:srgbClr val="E95C3D"/>
              </a:solidFill>
              <a:latin typeface="Inter"/>
              <a:ea typeface="Inter"/>
              <a:cs typeface="Inter"/>
              <a:sym typeface="Inter"/>
            </a:endParaRPr>
          </a:p>
          <a:p>
            <a:pPr indent="-298450" lvl="0" marL="108585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Gain international recognition and support for our early warnings and efforts.</a:t>
            </a:r>
            <a:endParaRPr b="1" sz="1100">
              <a:solidFill>
                <a:srgbClr val="E95C3D"/>
              </a:solidFill>
              <a:latin typeface="Inter"/>
              <a:ea typeface="Inter"/>
              <a:cs typeface="Inter"/>
              <a:sym typeface="Inter"/>
            </a:endParaRPr>
          </a:p>
          <a:p>
            <a:pPr indent="-298450" lvl="0" marL="108585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Improve community trust through public education and culturally sensitive practices.</a:t>
            </a:r>
            <a:endParaRPr b="1" sz="1100">
              <a:solidFill>
                <a:srgbClr val="E95C3D"/>
              </a:solidFill>
              <a:latin typeface="Inter"/>
              <a:ea typeface="Inter"/>
              <a:cs typeface="Inter"/>
              <a:sym typeface="Inter"/>
            </a:endParaRPr>
          </a:p>
          <a:p>
            <a:pPr indent="-298450" lvl="0" marL="108585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Advocate for WHO to issue a Public Health Emergency of International Concern (PHEIC).</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can help you to achieve your goals?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World Health Organization, U.S. Department of State, National Ebola Response Centers of Farfelu and Anyep</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might oppose your approaches?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Traditional leaders and healers in Farfelu, misguided or suspicious local populations, and governments reluctant to acknowledge the scale of the outbreak or accept outside help</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incentives and disincentives can you offer to persuade others to join your efforts?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Offer technical training for local health staff, provide logistical support to overwhelmed health centers, and withhold treatment expansion in areas where medical staff are under threat or access in denied</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should be your strategy in dealing with the other stakeholders, i.e., with whom should you speak first? What will be the key points for each of the conversations?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Speak first with WHO to emphasize our need for recognition, support, and public apology to restore trust and secure more resources. Meet with U.S. State Department to request funding and help with diplomatic pressure. Engage Farfelu and Anyep NERCs to discuss local treatment needs, offer support, and encourage participation and education campaigns.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Worksheet 2: Possible Actions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Top two choices:</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200">
                <a:solidFill>
                  <a:srgbClr val="E95C3D"/>
                </a:solidFill>
                <a:latin typeface="Inter"/>
                <a:ea typeface="Inter"/>
                <a:cs typeface="Inter"/>
                <a:sym typeface="Inter"/>
              </a:rPr>
              <a:t>Suggest that Doctors Without Borders establish more treatment centers.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Implement a widespread operation to educate the public in Farfelu and Anyep</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Other: </a:t>
            </a:r>
            <a:r>
              <a:rPr b="1" lang="en" sz="1200">
                <a:solidFill>
                  <a:srgbClr val="E95C3D"/>
                </a:solidFill>
                <a:latin typeface="Inter"/>
                <a:ea typeface="Inter"/>
                <a:cs typeface="Inter"/>
                <a:sym typeface="Inter"/>
              </a:rPr>
              <a:t>Call on WHO to issue a PHEIC and publicly acknowledge Doctors Without Borders’ early warnings.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Other: </a:t>
            </a:r>
            <a:r>
              <a:rPr b="1" lang="en" sz="1200">
                <a:solidFill>
                  <a:srgbClr val="E95C3D"/>
                </a:solidFill>
                <a:latin typeface="Inter"/>
                <a:ea typeface="Inter"/>
                <a:cs typeface="Inter"/>
                <a:sym typeface="Inter"/>
              </a:rPr>
              <a:t>Request an international funding coalition to provide consistent supply chains for medical and protective equipment.</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