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D301B01-4938-4D8A-9283-7DC98A1062E8}">
  <a:tblStyle styleId="{5D301B01-4938-4D8A-9283-7DC98A1062E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d82c19e43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d82c19e4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d82c19e43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d82c19e4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d82c19e43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d82c19e4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_mgaNoYBNH3b2-sxvLEa4zNd9B4ppMgm-W1Ka8ITswI/view" TargetMode="External"/><Relationship Id="rId10" Type="http://schemas.openxmlformats.org/officeDocument/2006/relationships/hyperlink" Target="https://docs.google.com/presentation/d/1PXwvNeb6ivx5ANfwZ8UuMkho5muVjHak8DYfSZnLStU/view" TargetMode="External"/><Relationship Id="rId13" Type="http://schemas.openxmlformats.org/officeDocument/2006/relationships/hyperlink" Target="https://upgrader.gapminder.org/t/climate-study-2024?tab=q" TargetMode="External"/><Relationship Id="rId12" Type="http://schemas.openxmlformats.org/officeDocument/2006/relationships/hyperlink" Target="https://docs.google.com/presentation/d/1mmU1gRtFAMJembKO6M9OFd7d0dfKEjvfJQJVk9UYwdM/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sZDuB_LW6oGcQhM0Op7nsnM_UMM4gzvBagmt-Ws2jYc/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mmU1gRtFAMJembKO6M9OFd7d0dfKEjvfJQJVk9UYwdM/view" TargetMode="External"/><Relationship Id="rId7" Type="http://schemas.openxmlformats.org/officeDocument/2006/relationships/hyperlink" Target="https://docs.google.com/presentation/d/1MPQWugFlCjWn3-jmlesRibs2l8WR6Bxq1L0kJif4nG4/view" TargetMode="External"/><Relationship Id="rId8" Type="http://schemas.openxmlformats.org/officeDocument/2006/relationships/hyperlink" Target="https://docs.google.com/presentation/d/1G390sJA8iXt6n2osm3Bbj0iy9qmVMVPwRPk2b3U1Jcs/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ccpi.org/historical-responsibility-for-the-climate-crisis-the-roots-of-the-unfair-imbalan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{5D301B01-4938-4D8A-9283-7DC98A1062E8}</a:tableStyleId>
              </a:tblPr>
              <a:tblGrid>
                <a:gridCol w="1633350"/>
                <a:gridCol w="4045800"/>
                <a:gridCol w="3669725"/>
              </a:tblGrid>
              <a:tr h="3089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12: Climate Change &amp; the Environment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96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are the challenges and responsibilities of governments, corporations, and international organizations in addressing climate change?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89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Empathy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Quantitative Analysis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81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Climate Change &amp; the Environment Student Worksheet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UN Research Portfolio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UN Research Portfolio</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49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Climate Change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9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00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Begin class by having students take the Gapminder Quiz about common misconceptions related to the climate. The link for the quiz is in the </a:t>
                      </a:r>
                      <a:r>
                        <a:rPr lang="en" sz="1200" u="sng">
                          <a:solidFill>
                            <a:schemeClr val="hlink"/>
                          </a:solidFill>
                          <a:latin typeface="Inter"/>
                          <a:ea typeface="Inter"/>
                          <a:cs typeface="Inter"/>
                          <a:sym typeface="Inter"/>
                          <a:hlinkClick r:id="rId12"/>
                        </a:rPr>
                        <a:t>Climate Change &amp; the Environment Student Worksheet</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932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to </a:t>
                      </a:r>
                      <a:r>
                        <a:rPr lang="en" sz="1200" u="sng">
                          <a:solidFill>
                            <a:schemeClr val="hlink"/>
                          </a:solidFill>
                          <a:latin typeface="Inter"/>
                          <a:ea typeface="Inter"/>
                          <a:cs typeface="Inter"/>
                          <a:sym typeface="Inter"/>
                          <a:hlinkClick r:id="rId13"/>
                        </a:rPr>
                        <a:t>Gapminder Climate Misconception Study</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Prompt students to take the Gapminder Quiz individually and answer the questions on page 1</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Regroup as a class to have a reflection discussion about their performance on the quiz</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Take the Gapminder quiz and fill out the questions related to the quiz on page 1</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the class discussion</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{5D301B01-4938-4D8A-9283-7DC98A1062E8}</a:tableStyleId>
              </a:tblPr>
              <a:tblGrid>
                <a:gridCol w="1673200"/>
                <a:gridCol w="4057350"/>
                <a:gridCol w="3702950"/>
              </a:tblGrid>
              <a:tr h="86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12: Climate Change &amp; the Environment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12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continue to investigate climate change by reading the Climate Change Performance Index Blog Post “Historical Responsibility for the Climate Crisis: The Roots of Unfair Imbalance.” They will answer questions as they read which can be found on pages 2-3 of the student worksheet.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to </a:t>
                      </a:r>
                      <a:r>
                        <a:rPr lang="en" sz="1200" u="sng">
                          <a:solidFill>
                            <a:schemeClr val="hlink"/>
                          </a:solidFill>
                          <a:latin typeface="Inter"/>
                          <a:ea typeface="Inter"/>
                          <a:cs typeface="Inter"/>
                          <a:sym typeface="Inter"/>
                          <a:hlinkClick r:id="rId5"/>
                        </a:rPr>
                        <a:t>CCPI blog post</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answer questions</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blog post</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corresponding questions</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5150">
                <a:tc rowSpan="2">
                  <a:txBody>
                    <a:bodyPr/>
                    <a:lstStyle/>
                    <a:p>
                      <a:pPr indent="0" lvl="0" marL="0" rtl="0" algn="l">
                        <a:spcBef>
                          <a:spcPts val="0"/>
                        </a:spcBef>
                        <a:spcAft>
                          <a:spcPts val="0"/>
                        </a:spcAft>
                        <a:buNone/>
                      </a:pPr>
                      <a:r>
                        <a:rPr b="1" lang="en" sz="1300">
                          <a:latin typeface="Inter"/>
                          <a:ea typeface="Inter"/>
                          <a:cs typeface="Inter"/>
                          <a:sym typeface="Inter"/>
                        </a:rPr>
                        <a:t>ACTIVITY 3 -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research a climate change and environmental issue in their assigned UN Region and fill out the Climate Change &amp; Environment page of their UN Research Portfolio (page 12). The research packets (linked on page 4) and the detailed instructions (page 11) can be used to support their work.</a:t>
                      </a: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Organize students into their Regional Committee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pages </a:t>
                      </a:r>
                      <a:r>
                        <a:rPr lang="en" sz="1200">
                          <a:latin typeface="Inter"/>
                          <a:ea typeface="Inter"/>
                          <a:cs typeface="Inter"/>
                          <a:sym typeface="Inter"/>
                        </a:rPr>
                        <a:t>11-12</a:t>
                      </a:r>
                      <a:r>
                        <a:rPr lang="en" sz="1200">
                          <a:solidFill>
                            <a:srgbClr val="000000"/>
                          </a:solidFill>
                          <a:latin typeface="Inter"/>
                          <a:ea typeface="Inter"/>
                          <a:cs typeface="Inter"/>
                          <a:sym typeface="Inter"/>
                        </a:rPr>
                        <a:t> of their UN Research Portfolio</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Work with Regional Committee Group to complete the </a:t>
                      </a:r>
                      <a:r>
                        <a:rPr lang="en" sz="1200">
                          <a:latin typeface="Inter"/>
                          <a:ea typeface="Inter"/>
                          <a:cs typeface="Inter"/>
                          <a:sym typeface="Inter"/>
                        </a:rPr>
                        <a:t>Climate Change &amp; Environment</a:t>
                      </a:r>
                      <a:r>
                        <a:rPr lang="en" sz="1200">
                          <a:solidFill>
                            <a:srgbClr val="000000"/>
                          </a:solidFill>
                          <a:latin typeface="Inter"/>
                          <a:ea typeface="Inter"/>
                          <a:cs typeface="Inter"/>
                          <a:sym typeface="Inter"/>
                        </a:rPr>
                        <a:t> page of the UN Research Portfolio</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{5D301B01-4938-4D8A-9283-7DC98A1062E8}</a:tableStyleId>
              </a:tblPr>
              <a:tblGrid>
                <a:gridCol w="1673200"/>
                <a:gridCol w="4057350"/>
                <a:gridCol w="3702950"/>
              </a:tblGrid>
              <a:tr h="3120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12: Climate Change &amp; the Environment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83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analyze a set of graphs depicting the contributions of various regions to climate change. They will complete the Quantitative Analysis Graphic Organizer (pages 4-5 of the student worksheet).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1023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read and complete graphic organizer (pages 4-5 or on Thinking Nation platform) </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Facilitate an informal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the secondary source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Quantitative Analysis Graphic organizer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the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518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2.91 Evaluate the impact of technological innovations as well as changing economic and political policies on the world’s population and social order and the Earth’s resources.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2.99 Evaluate the impact of increased industrialization and global economic activities to analyze both the obstacles and proposed solutions to address climate change (e.g., UN Sustainable goals, Paris Climate Agreement), including the intersection of consumption-based modernity and environmental limits.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