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alant"/>
      <p:bold r:id="rId12"/>
    </p:embeddedFont>
    <p:embeddedFont>
      <p:font typeface="Inte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6" Type="http://schemas.openxmlformats.org/officeDocument/2006/relationships/font" Target="fonts/Inter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528ca0c62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528ca0c624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28ca0c624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528ca0c624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528ca0c624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528ca0c624_0_1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528ca0c624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g3528ca0c624_0_19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528ca0c624_0_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3528ca0c624_0_2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528ca0c624_0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3528ca0c624_0_2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 txBox="1"/>
          <p:nvPr/>
        </p:nvSpPr>
        <p:spPr>
          <a:xfrm>
            <a:off x="2104132" y="1952527"/>
            <a:ext cx="7040100" cy="8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MIGRATION</a:t>
            </a:r>
            <a:endParaRPr b="1" sz="57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65" name="Google Shape;65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6" name="Google Shape;66;p13"/>
          <p:cNvSpPr txBox="1"/>
          <p:nvPr/>
        </p:nvSpPr>
        <p:spPr>
          <a:xfrm>
            <a:off x="2317101" y="2744567"/>
            <a:ext cx="63126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10:</a:t>
            </a: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 New Global World</a:t>
            </a:r>
            <a:endParaRPr sz="700"/>
          </a:p>
        </p:txBody>
      </p:sp>
      <p:sp>
        <p:nvSpPr>
          <p:cNvPr id="67" name="Google Shape;67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" name="Google Shape;68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9" name="Google Shape;69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981390"/>
            <a:ext cx="73527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i="1" lang="en" sz="2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have economic, political, environmental and social factors shaped migration and migrant experiences in the modern era?</a:t>
            </a:r>
            <a:endParaRPr i="1" sz="25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/>
          <p:nvPr/>
        </p:nvSpPr>
        <p:spPr>
          <a:xfrm>
            <a:off x="545950" y="1155600"/>
            <a:ext cx="7932300" cy="24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Act of people moving from one place to another. This can happen within a country or can be a move from one country to another.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Inter"/>
              <a:buChar char="●"/>
            </a:pP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Emigrants: people who leave their country and move to another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Inter"/>
              <a:buChar char="●"/>
            </a:pP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Immigrants: people who arrive in a new country to live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6" name="Google Shape;96;p1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7" name="Google Shape;97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8" name="Google Shape;98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99" name="Google Shape;99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0" name="Google Shape;100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1" name="Google Shape;101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2" name="Google Shape;102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3" name="Google Shape;103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4" name="Google Shape;104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5" name="Google Shape;105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6" name="Google Shape;106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" name="Google Shape;107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8" name="Google Shape;108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09" name="Google Shape;109;p1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0" name="Google Shape;110;p15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MIGRATION</a:t>
            </a:r>
            <a:endParaRPr sz="7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6"/>
          <p:cNvSpPr txBox="1"/>
          <p:nvPr/>
        </p:nvSpPr>
        <p:spPr>
          <a:xfrm>
            <a:off x="393550" y="1155600"/>
            <a:ext cx="3952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Push Factors push people OUT of a region.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6" name="Google Shape;116;p1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7" name="Google Shape;117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18" name="Google Shape;118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19" name="Google Shape;119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0" name="Google Shape;120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1" name="Google Shape;121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22" name="Google Shape;122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3" name="Google Shape;123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24" name="Google Shape;124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5" name="Google Shape;125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6" name="Google Shape;126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" name="Google Shape;127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8" name="Google Shape;128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29" name="Google Shape;129;p1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0" name="Google Shape;130;p16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PUSH &amp; PULL FACTORS</a:t>
            </a:r>
            <a:endParaRPr sz="700"/>
          </a:p>
        </p:txBody>
      </p:sp>
      <p:sp>
        <p:nvSpPr>
          <p:cNvPr id="131" name="Google Shape;131;p16"/>
          <p:cNvSpPr txBox="1"/>
          <p:nvPr/>
        </p:nvSpPr>
        <p:spPr>
          <a:xfrm>
            <a:off x="903100" y="1457550"/>
            <a:ext cx="2933400" cy="2312100"/>
          </a:xfrm>
          <a:prstGeom prst="rect">
            <a:avLst/>
          </a:prstGeom>
          <a:solidFill>
            <a:srgbClr val="38E0A4"/>
          </a:solidFill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Economic:</a:t>
            </a:r>
            <a:r>
              <a:rPr lang="en" sz="13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Lack of job opportunities, low wages, high unemployment</a:t>
            </a:r>
            <a:endParaRPr sz="13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Social</a:t>
            </a:r>
            <a:r>
              <a:rPr lang="en" sz="1300" u="sng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r>
              <a:rPr b="1" lang="en" sz="13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13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Discrimination, persecution, lack of social mobility</a:t>
            </a:r>
            <a:endParaRPr sz="13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Political: </a:t>
            </a:r>
            <a:r>
              <a:rPr lang="en" sz="13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War, political instability, governmental corruption, lack of freedoms</a:t>
            </a:r>
            <a:endParaRPr sz="13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Environmental: </a:t>
            </a:r>
            <a:r>
              <a:rPr lang="en" sz="13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Natural disasters, drought, famine</a:t>
            </a:r>
            <a:endParaRPr sz="13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2" name="Google Shape;132;p16"/>
          <p:cNvSpPr/>
          <p:nvPr/>
        </p:nvSpPr>
        <p:spPr>
          <a:xfrm>
            <a:off x="3908400" y="2337450"/>
            <a:ext cx="511200" cy="468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6484F3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6"/>
          <p:cNvSpPr/>
          <p:nvPr/>
        </p:nvSpPr>
        <p:spPr>
          <a:xfrm flipH="1">
            <a:off x="320000" y="2337450"/>
            <a:ext cx="511200" cy="468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6484F3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6"/>
          <p:cNvSpPr/>
          <p:nvPr/>
        </p:nvSpPr>
        <p:spPr>
          <a:xfrm rot="5400000">
            <a:off x="2114200" y="3861900"/>
            <a:ext cx="511200" cy="468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6484F3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6"/>
          <p:cNvSpPr txBox="1"/>
          <p:nvPr/>
        </p:nvSpPr>
        <p:spPr>
          <a:xfrm>
            <a:off x="4660750" y="1155600"/>
            <a:ext cx="3952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Pull Factors pull people INTO a region.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6" name="Google Shape;136;p16"/>
          <p:cNvSpPr txBox="1"/>
          <p:nvPr/>
        </p:nvSpPr>
        <p:spPr>
          <a:xfrm>
            <a:off x="5170300" y="1457550"/>
            <a:ext cx="2933400" cy="2312100"/>
          </a:xfrm>
          <a:prstGeom prst="rect">
            <a:avLst/>
          </a:prstGeom>
          <a:solidFill>
            <a:srgbClr val="6484F3"/>
          </a:solidFill>
          <a:ln cap="flat" cmpd="sng" w="19050">
            <a:solidFill>
              <a:srgbClr val="38E0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Economic:</a:t>
            </a:r>
            <a:r>
              <a:rPr lang="en" sz="13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More job opportunities, better wages, higher standard of living</a:t>
            </a:r>
            <a:endParaRPr sz="13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300" u="sng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Social</a:t>
            </a:r>
            <a:r>
              <a:rPr lang="en" sz="1300" u="sng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r>
              <a:rPr b="1" lang="en" sz="13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13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Religious tolerance, freedom of speech, community</a:t>
            </a:r>
            <a:endParaRPr sz="13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300" u="sng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Political: </a:t>
            </a:r>
            <a:r>
              <a:rPr lang="en" sz="13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Democracy, governmental protections</a:t>
            </a:r>
            <a:endParaRPr sz="13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300" u="sng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Environmental: </a:t>
            </a:r>
            <a:r>
              <a:rPr lang="en" sz="13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Clean environment, more access to resources, fertile land</a:t>
            </a:r>
            <a:endParaRPr sz="13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7" name="Google Shape;137;p16"/>
          <p:cNvSpPr/>
          <p:nvPr/>
        </p:nvSpPr>
        <p:spPr>
          <a:xfrm flipH="1">
            <a:off x="8175600" y="2337450"/>
            <a:ext cx="511200" cy="468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rgbClr val="38E0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6"/>
          <p:cNvSpPr/>
          <p:nvPr/>
        </p:nvSpPr>
        <p:spPr>
          <a:xfrm>
            <a:off x="4587200" y="2337450"/>
            <a:ext cx="511200" cy="468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rgbClr val="38E0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6"/>
          <p:cNvSpPr/>
          <p:nvPr/>
        </p:nvSpPr>
        <p:spPr>
          <a:xfrm flipH="1" rot="5400000">
            <a:off x="6381400" y="3861900"/>
            <a:ext cx="511200" cy="468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rgbClr val="38E0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7"/>
          <p:cNvSpPr txBox="1"/>
          <p:nvPr/>
        </p:nvSpPr>
        <p:spPr>
          <a:xfrm>
            <a:off x="919350" y="1134725"/>
            <a:ext cx="7305300" cy="36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People are </a:t>
            </a:r>
            <a:r>
              <a:rPr b="1"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forced out</a:t>
            </a:r>
            <a:r>
              <a:rPr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of their homes as a result of </a:t>
            </a:r>
            <a:r>
              <a:rPr b="1"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conflict, environmental disasters, persecution</a:t>
            </a:r>
            <a:r>
              <a:rPr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etc.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Historic Examples</a:t>
            </a:r>
            <a:endParaRPr i="1" sz="15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●"/>
            </a:pPr>
            <a:r>
              <a:rPr i="1" lang="en" sz="1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Trans-Atlantic Slave Trade:</a:t>
            </a:r>
            <a:r>
              <a:rPr i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largest forced migration in history of millions of Africans to the Americas, 16th-19th centuries</a:t>
            </a:r>
            <a:endParaRPr i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●"/>
            </a:pPr>
            <a:r>
              <a:rPr i="1" lang="en" sz="1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Indian Removal Act (US)</a:t>
            </a:r>
            <a:r>
              <a:rPr i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forced movement of Native American tribes, 1830</a:t>
            </a:r>
            <a:endParaRPr i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●"/>
            </a:pPr>
            <a:r>
              <a:rPr i="1" lang="en" sz="1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Holocaust:</a:t>
            </a:r>
            <a:r>
              <a:rPr i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forced displacement and eventually murder of Jewish and others the Nazis viewed as “inferior”, 1930s-1940s</a:t>
            </a:r>
            <a:endParaRPr i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●"/>
            </a:pPr>
            <a:r>
              <a:rPr i="1" lang="en" sz="1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Syrian Civil War:</a:t>
            </a:r>
            <a:r>
              <a:rPr i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millions of Syrians fled their homes to escape violence and persecution, with the displacement of over 6 million, 2011- present</a:t>
            </a:r>
            <a:endParaRPr i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5" name="Google Shape;145;p1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46" name="Google Shape;146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47" name="Google Shape;147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48" name="Google Shape;148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49" name="Google Shape;149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0" name="Google Shape;150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51" name="Google Shape;151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2" name="Google Shape;152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3" name="Google Shape;153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54" name="Google Shape;154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55" name="Google Shape;155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7" name="Google Shape;157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58" name="Google Shape;158;p17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9" name="Google Shape;159;p17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FORCED MIGRATION</a:t>
            </a:r>
            <a:endParaRPr sz="4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8"/>
          <p:cNvSpPr txBox="1"/>
          <p:nvPr/>
        </p:nvSpPr>
        <p:spPr>
          <a:xfrm>
            <a:off x="193575" y="1134725"/>
            <a:ext cx="6246900" cy="33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Refugees:</a:t>
            </a: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People forced to leave their country as a result of war, persecution, or natural disaster.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Char char="●"/>
            </a:pPr>
            <a:r>
              <a:rPr i="1"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Example: As a result of the Russian invasion of Ukraine in 2022, about 6.9 million Ukrainians sought refuge in another country, such as Poland.</a:t>
            </a:r>
            <a:endParaRPr i="1"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Internally Displaced Persons (IDPs):</a:t>
            </a: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People forced out of their homes as a result of violence or disasters who remain in their home country.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Char char="●"/>
            </a:pPr>
            <a:r>
              <a:rPr i="1"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Example: Many who had to flee their homes did not leave Ukraine, and remain in the country. There are about 3.7 million Ukrainian IDPs.</a:t>
            </a:r>
            <a:endParaRPr i="1"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5" name="Google Shape;165;p18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66" name="Google Shape;166;p1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67" name="Google Shape;167;p1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68" name="Google Shape;168;p1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69" name="Google Shape;169;p1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0" name="Google Shape;170;p1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71" name="Google Shape;171;p1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2" name="Google Shape;172;p1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73" name="Google Shape;173;p1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74" name="Google Shape;174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75" name="Google Shape;175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7" name="Google Shape;177;p1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78" name="Google Shape;178;p18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9" name="Google Shape;179;p18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REFUGEES &amp; IDPS</a:t>
            </a:r>
            <a:endParaRPr sz="4200"/>
          </a:p>
        </p:txBody>
      </p:sp>
      <p:pic>
        <p:nvPicPr>
          <p:cNvPr id="180" name="Google Shape;18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70883" y="1084650"/>
            <a:ext cx="1936462" cy="2686824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18"/>
          <p:cNvSpPr txBox="1"/>
          <p:nvPr/>
        </p:nvSpPr>
        <p:spPr>
          <a:xfrm>
            <a:off x="6681025" y="3810300"/>
            <a:ext cx="2090700" cy="29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Bain News Service, “</a:t>
            </a:r>
            <a:r>
              <a:rPr lang="en" sz="1000">
                <a:solidFill>
                  <a:srgbClr val="101418"/>
                </a:solidFill>
                <a:highlight>
                  <a:srgbClr val="FFFFFF"/>
                </a:highlight>
                <a:latin typeface="Inter"/>
                <a:ea typeface="Inter"/>
                <a:cs typeface="Inter"/>
                <a:sym typeface="Inter"/>
              </a:rPr>
              <a:t>Armenian woman and her children from Geghi,” 1899. Public Domain</a:t>
            </a:r>
            <a:endParaRPr sz="1000">
              <a:solidFill>
                <a:srgbClr val="101418"/>
              </a:solidFill>
              <a:highlight>
                <a:srgbClr val="FFFFFF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