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C49BAE2-8E0C-4557-A23B-64BD4969199B}">
  <a:tblStyle styleId="{7C49BAE2-8E0C-4557-A23B-64BD4969199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89a2e7ef5_0_1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89a2e7ef5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89a2e7ef5_0_1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89a2e7ef5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bf36e75b5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bf36e75b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449e668970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449e668970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449e668970_0_7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449e668970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upgrader.gapminder.org/t/climate-study-2024?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ccpi.org/historical-responsibility-for-the-climate-crisis-the-roots-of-the-unfair-imbalance/" TargetMode="External"/><Relationship Id="rId5" Type="http://schemas.openxmlformats.org/officeDocument/2006/relationships/hyperlink" Target="https://ccpi.org/historical-responsibility-for-the-climate-crisis-the-roots-of-the-unfair-imbalance/" TargetMode="External"/><Relationship Id="rId6" Type="http://schemas.openxmlformats.org/officeDocument/2006/relationships/hyperlink" Target="https://ccpi.org/historical-responsibility-for-the-climate-crisis-the-roots-of-the-unfair-imbalance/" TargetMode="External"/><Relationship Id="rId7" Type="http://schemas.openxmlformats.org/officeDocument/2006/relationships/hyperlink" Target="https://ccpi.org/historical-responsibility-for-the-climate-crisis-the-roots-of-the-unfair-imbalance/" TargetMode="External"/><Relationship Id="rId8" Type="http://schemas.openxmlformats.org/officeDocument/2006/relationships/hyperlink" Target="https://ccpi.org/historical-responsibility-for-the-climate-crisis-the-roots-of-the-unfair-imbalanc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Gapminder: Climate Misconception Study</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7018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Go to the Gapminder Website and complete the </a:t>
            </a:r>
            <a:r>
              <a:rPr lang="en" sz="1200" u="sng">
                <a:solidFill>
                  <a:schemeClr val="hlink"/>
                </a:solidFill>
                <a:latin typeface="Halant"/>
                <a:ea typeface="Halant"/>
                <a:cs typeface="Halant"/>
                <a:sym typeface="Halant"/>
                <a:hlinkClick r:id="rId5"/>
              </a:rPr>
              <a:t>Climate Misconception Study</a:t>
            </a:r>
            <a:r>
              <a:rPr lang="en" sz="1200">
                <a:solidFill>
                  <a:schemeClr val="dk1"/>
                </a:solidFill>
                <a:latin typeface="Halant"/>
                <a:ea typeface="Halant"/>
                <a:cs typeface="Halant"/>
                <a:sym typeface="Halant"/>
              </a:rPr>
              <a:t>. When you click on the link, click on “test yourself”. </a:t>
            </a:r>
            <a:r>
              <a:rPr lang="en" sz="1200">
                <a:solidFill>
                  <a:schemeClr val="dk1"/>
                </a:solidFill>
                <a:latin typeface="Halant"/>
                <a:ea typeface="Halant"/>
                <a:cs typeface="Halant"/>
                <a:sym typeface="Halant"/>
              </a:rPr>
              <a:t>After completing the quiz, click on the small “x” on the top right corner so you can look over your results. Fill out the question below based on your answers.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chart below for two questions with surprising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your total score out of 15?</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most shocking information you learned while taking this quiz? Why?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it is important to educate people about misconceptions surrounding climate change?</a:t>
            </a:r>
            <a:endParaRPr sz="1200">
              <a:solidFill>
                <a:schemeClr val="dk1"/>
              </a:solidFill>
              <a:latin typeface="Inter"/>
              <a:ea typeface="Inter"/>
              <a:cs typeface="Inter"/>
              <a:sym typeface="Inter"/>
            </a:endParaRPr>
          </a:p>
        </p:txBody>
      </p:sp>
      <p:graphicFrame>
        <p:nvGraphicFramePr>
          <p:cNvPr id="105" name="Google Shape;105;p25"/>
          <p:cNvGraphicFramePr/>
          <p:nvPr/>
        </p:nvGraphicFramePr>
        <p:xfrm>
          <a:off x="635038" y="2664575"/>
          <a:ext cx="3000000" cy="3000000"/>
        </p:xfrm>
        <a:graphic>
          <a:graphicData uri="http://schemas.openxmlformats.org/drawingml/2006/table">
            <a:tbl>
              <a:tblPr>
                <a:noFill/>
                <a:tableStyleId>{7C49BAE2-8E0C-4557-A23B-64BD4969199B}</a:tableStyleId>
              </a:tblPr>
              <a:tblGrid>
                <a:gridCol w="2167475"/>
                <a:gridCol w="2167475"/>
                <a:gridCol w="2167475"/>
              </a:tblGrid>
              <a:tr h="714375">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Your Answer/Correct Answer</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How did you compare to others who took this quiz?</a:t>
                      </a:r>
                      <a:endParaRPr b="1" sz="1200">
                        <a:latin typeface="Inter"/>
                        <a:ea typeface="Inter"/>
                        <a:cs typeface="Inter"/>
                        <a:sym typeface="Inter"/>
                      </a:endParaRPr>
                    </a:p>
                  </a:txBody>
                  <a:tcPr marT="91425" marB="91425" marR="91425" marL="91425" anchor="ctr"/>
                </a:tc>
              </a:tr>
              <a:tr h="8807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8807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“Historical Responsibility for the Climate Crisis”</a:t>
            </a:r>
            <a:endParaRPr sz="1900">
              <a:solidFill>
                <a:schemeClr val="dk1"/>
              </a:solidFill>
              <a:latin typeface="Halant"/>
              <a:ea typeface="Halant"/>
              <a:cs typeface="Halant"/>
              <a:sym typeface="Halant"/>
            </a:endParaRPr>
          </a:p>
        </p:txBody>
      </p:sp>
      <p:pic>
        <p:nvPicPr>
          <p:cNvPr id="111" name="Google Shape;11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5" name="Google Shape;115;p26"/>
          <p:cNvSpPr txBox="1"/>
          <p:nvPr/>
        </p:nvSpPr>
        <p:spPr>
          <a:xfrm>
            <a:off x="337775" y="807700"/>
            <a:ext cx="7103100" cy="7572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a:t>
            </a:r>
            <a:r>
              <a:rPr lang="en" sz="1200" u="sng">
                <a:solidFill>
                  <a:schemeClr val="hlink"/>
                </a:solidFill>
                <a:latin typeface="Halant"/>
                <a:ea typeface="Halant"/>
                <a:cs typeface="Halant"/>
                <a:sym typeface="Halant"/>
                <a:hlinkClick r:id="rId5"/>
              </a:rPr>
              <a:t> CCPI Blog Post “Historical </a:t>
            </a:r>
            <a:r>
              <a:rPr lang="en" sz="1200" u="sng">
                <a:solidFill>
                  <a:schemeClr val="hlink"/>
                </a:solidFill>
                <a:latin typeface="Halant"/>
                <a:ea typeface="Halant"/>
                <a:cs typeface="Halant"/>
                <a:sym typeface="Halant"/>
                <a:hlinkClick r:id="rId6"/>
              </a:rPr>
              <a:t>Responsibility</a:t>
            </a:r>
            <a:r>
              <a:rPr lang="en" sz="1200" u="sng">
                <a:solidFill>
                  <a:schemeClr val="hlink"/>
                </a:solidFill>
                <a:latin typeface="Halant"/>
                <a:ea typeface="Halant"/>
                <a:cs typeface="Halant"/>
                <a:sym typeface="Halant"/>
                <a:hlinkClick r:id="rId7"/>
              </a:rPr>
              <a:t> for the Climate Crisis: The Roots of Unfair </a:t>
            </a:r>
            <a:r>
              <a:rPr lang="en" sz="1200" u="sng">
                <a:solidFill>
                  <a:schemeClr val="hlink"/>
                </a:solidFill>
                <a:latin typeface="Halant"/>
                <a:ea typeface="Halant"/>
                <a:cs typeface="Halant"/>
                <a:sym typeface="Halant"/>
                <a:hlinkClick r:id="rId8"/>
              </a:rPr>
              <a:t>Imbalance</a:t>
            </a:r>
            <a:r>
              <a:rPr lang="en" sz="1200" u="sng">
                <a:solidFill>
                  <a:schemeClr val="hlink"/>
                </a:solidFill>
                <a:latin typeface="Halant"/>
                <a:ea typeface="Halant"/>
                <a:cs typeface="Halant"/>
                <a:sym typeface="Halant"/>
                <a:hlinkClick r:id="rId9"/>
              </a:rPr>
              <a:t>”</a:t>
            </a:r>
            <a:r>
              <a:rPr lang="en" sz="1200">
                <a:solidFill>
                  <a:schemeClr val="dk1"/>
                </a:solidFill>
                <a:latin typeface="Halant"/>
                <a:ea typeface="Halant"/>
                <a:cs typeface="Halant"/>
                <a:sym typeface="Halant"/>
              </a:rPr>
              <a:t> and answer the questions below.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Which Countries Have a Large Historical Responsibility?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country has the highest percentage of historical emissions?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map, what do you notice about the distribution of CO2 emissions?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chart that shows the share of global population by income compared to the share of consumption-based CO2 emissions, what are two conclusions you can draw?</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Carbon Majors: How Companies Fuel Climate Crisis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in your own words how big companies are contributing to climate change.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How to Calculate Emissions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challenges with determining how to report emissions using a production-based accounting method compared to a consumption-based approach.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it is fair to use </a:t>
            </a:r>
            <a:r>
              <a:rPr lang="en" sz="1200">
                <a:solidFill>
                  <a:schemeClr val="dk1"/>
                </a:solidFill>
                <a:latin typeface="Inter"/>
                <a:ea typeface="Inter"/>
                <a:cs typeface="Inter"/>
                <a:sym typeface="Inter"/>
              </a:rPr>
              <a:t>production</a:t>
            </a:r>
            <a:r>
              <a:rPr lang="en" sz="1200">
                <a:solidFill>
                  <a:schemeClr val="dk1"/>
                </a:solidFill>
                <a:latin typeface="Inter"/>
                <a:ea typeface="Inter"/>
                <a:cs typeface="Inter"/>
                <a:sym typeface="Inter"/>
              </a:rPr>
              <a:t>-based emissions numbers?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Is the EU Carbon Border Adjustment Mechanism a Fairer Way to Charge for Polluting?</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Carbon Border Adjustment Mechanism in your own words.</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“Historical Responsibility for the Climate Crisis”</a:t>
            </a:r>
            <a:endParaRPr sz="1900">
              <a:solidFill>
                <a:schemeClr val="dk1"/>
              </a:solidFill>
              <a:latin typeface="Halant"/>
              <a:ea typeface="Halant"/>
              <a:cs typeface="Halant"/>
              <a:sym typeface="Halant"/>
            </a:endParaRPr>
          </a:p>
        </p:txBody>
      </p:sp>
      <p:pic>
        <p:nvPicPr>
          <p:cNvPr id="121" name="Google Shape;12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4" name="Google Shape;124;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5" name="Google Shape;125;p27"/>
          <p:cNvSpPr txBox="1"/>
          <p:nvPr/>
        </p:nvSpPr>
        <p:spPr>
          <a:xfrm>
            <a:off x="337775" y="807700"/>
            <a:ext cx="7093200" cy="70188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The Persistent Traces of Colonial Rule on Emissions Counting</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does colonialism impact the understanding of emissions of places formerly under colonial rule?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Historical Responsibility in International Climate Negotiations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Say-it-in-6: Explain the concept of “common but differentiated responsibilities.” </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Explain how the Kyoto Protocol in 1997 categorized different countries and how those categories impacted the responsibilities of the countries involved.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did the Paris Agreement in 2015 change the way countries were categorized and held responsible?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Explain the concept of the Loss and Damage Fund established at COP27.</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Today's Climate Injustices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In your own words, explain how inequality, climate change, and historical responsibility are connected.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Climate Change &amp; Environment</a:t>
            </a:r>
            <a:endParaRPr sz="2500">
              <a:solidFill>
                <a:schemeClr val="dk1"/>
              </a:solidFill>
              <a:latin typeface="Plus Jakarta Sans Medium"/>
              <a:ea typeface="Plus Jakarta Sans Medium"/>
              <a:cs typeface="Plus Jakarta Sans Medium"/>
              <a:sym typeface="Plus Jakarta Sans Medium"/>
            </a:endParaRPr>
          </a:p>
        </p:txBody>
      </p:sp>
      <p:pic>
        <p:nvPicPr>
          <p:cNvPr id="131" name="Google Shape;131;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2" name="Google Shape;132;p28"/>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a:ea typeface="Inter"/>
                <a:cs typeface="Inter"/>
                <a:sym typeface="Inter"/>
              </a:rPr>
              <a:t>Disciplinary Thinking Skill: Quantitative Analysis</a:t>
            </a:r>
            <a:endParaRPr sz="1300">
              <a:latin typeface="Inter"/>
              <a:ea typeface="Inter"/>
              <a:cs typeface="Inter"/>
              <a:sym typeface="Inter"/>
            </a:endParaRPr>
          </a:p>
        </p:txBody>
      </p:sp>
      <p:graphicFrame>
        <p:nvGraphicFramePr>
          <p:cNvPr id="133" name="Google Shape;133;p28"/>
          <p:cNvGraphicFramePr/>
          <p:nvPr/>
        </p:nvGraphicFramePr>
        <p:xfrm>
          <a:off x="979240" y="2143245"/>
          <a:ext cx="3000000" cy="3000000"/>
        </p:xfrm>
        <a:graphic>
          <a:graphicData uri="http://schemas.openxmlformats.org/drawingml/2006/table">
            <a:tbl>
              <a:tblPr>
                <a:noFill/>
                <a:tableStyleId>{7C49BAE2-8E0C-4557-A23B-64BD4969199B}</a:tableStyleId>
              </a:tblPr>
              <a:tblGrid>
                <a:gridCol w="5823875"/>
              </a:tblGrid>
              <a:tr h="104750">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Halant"/>
                          <a:ea typeface="Halant"/>
                          <a:cs typeface="Halant"/>
                          <a:sym typeface="Halant"/>
                        </a:rPr>
                        <a:t>Source: Jones, et. al, “Global Warming contributions from fossil fuels and land use, 1851 to 2023,” in </a:t>
                      </a:r>
                      <a:r>
                        <a:rPr i="1" lang="en" sz="1300">
                          <a:solidFill>
                            <a:schemeClr val="dk1"/>
                          </a:solidFill>
                          <a:latin typeface="Halant"/>
                          <a:ea typeface="Halant"/>
                          <a:cs typeface="Halant"/>
                          <a:sym typeface="Halant"/>
                        </a:rPr>
                        <a:t>Our World in Data</a:t>
                      </a:r>
                      <a:r>
                        <a:rPr lang="en" sz="1300">
                          <a:solidFill>
                            <a:schemeClr val="dk1"/>
                          </a:solidFill>
                          <a:latin typeface="Halant"/>
                          <a:ea typeface="Halant"/>
                          <a:cs typeface="Halant"/>
                          <a:sym typeface="Halant"/>
                        </a:rPr>
                        <a:t>, 2024. CC BY</a:t>
                      </a:r>
                      <a:endParaRPr sz="1000">
                        <a:solidFill>
                          <a:srgbClr val="000000"/>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30575">
                <a:tc>
                  <a:txBody>
                    <a:bodyPr/>
                    <a:lstStyle/>
                    <a:p>
                      <a:pPr indent="0" lvl="0" marL="0" marR="368300" rtl="0" algn="l">
                        <a:spcBef>
                          <a:spcPts val="0"/>
                        </a:spcBef>
                        <a:spcAft>
                          <a:spcPts val="0"/>
                        </a:spcAft>
                        <a:buClr>
                          <a:srgbClr val="000000"/>
                        </a:buClr>
                        <a:buSzPts val="1200"/>
                        <a:buFont typeface="Arial"/>
                        <a:buNone/>
                      </a:pPr>
                      <a:r>
                        <a:t/>
                      </a:r>
                      <a:endParaRPr sz="1300">
                        <a:solidFill>
                          <a:srgbClr val="000000"/>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34" name="Google Shape;134;p28" title="warming-fossil-fuels-land-use.png"/>
          <p:cNvPicPr preferRelativeResize="0"/>
          <p:nvPr/>
        </p:nvPicPr>
        <p:blipFill>
          <a:blip r:embed="rId4">
            <a:alphaModFix/>
          </a:blip>
          <a:stretch>
            <a:fillRect/>
          </a:stretch>
        </p:blipFill>
        <p:spPr>
          <a:xfrm>
            <a:off x="979250" y="3157304"/>
            <a:ext cx="5823877" cy="41119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sp>
        <p:nvSpPr>
          <p:cNvPr id="139" name="Google Shape;139;p2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40" name="Google Shape;140;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41" name="Google Shape;141;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2" name="Google Shape;142;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3" name="Google Shape;143;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4" name="Google Shape;144;p29"/>
          <p:cNvSpPr txBox="1"/>
          <p:nvPr/>
        </p:nvSpPr>
        <p:spPr>
          <a:xfrm>
            <a:off x="1270825" y="1048750"/>
            <a:ext cx="60327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p:txBody>
      </p:sp>
      <p:sp>
        <p:nvSpPr>
          <p:cNvPr id="145" name="Google Shape;145;p29"/>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46" name="Google Shape;146;p29"/>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47" name="Google Shape;147;p29"/>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48" name="Google Shape;148;p29"/>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49" name="Google Shape;149;p29"/>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50" name="Google Shape;150;p29"/>
          <p:cNvPicPr preferRelativeResize="0"/>
          <p:nvPr/>
        </p:nvPicPr>
        <p:blipFill>
          <a:blip r:embed="rId5">
            <a:alphaModFix/>
          </a:blip>
          <a:stretch>
            <a:fillRect/>
          </a:stretch>
        </p:blipFill>
        <p:spPr>
          <a:xfrm>
            <a:off x="249075" y="1013200"/>
            <a:ext cx="990900" cy="990900"/>
          </a:xfrm>
          <a:prstGeom prst="rect">
            <a:avLst/>
          </a:prstGeom>
          <a:noFill/>
          <a:ln>
            <a:noFill/>
          </a:ln>
        </p:spPr>
      </p:pic>
      <p:sp>
        <p:nvSpPr>
          <p:cNvPr id="151" name="Google Shape;151;p29"/>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52" name="Google Shape;152;p29"/>
          <p:cNvSpPr txBox="1"/>
          <p:nvPr/>
        </p:nvSpPr>
        <p:spPr>
          <a:xfrm>
            <a:off x="469050" y="22383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53" name="Google Shape;153;p29"/>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