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39FCEC3-B02D-441F-9ED8-855AF5AE7B6D}">
  <a:tblStyle styleId="{939FCEC3-B02D-441F-9ED8-855AF5AE7B6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PlusJakartaSans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regular.fntdata"/><Relationship Id="rId16" Type="http://schemas.openxmlformats.org/officeDocument/2006/relationships/slide" Target="slides/slide9.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89a2e7ef5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89a2e7ef5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89a2e7ef5_0_1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89a2e7ef5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bf36e75b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bf36e75b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6d88bc6ac0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6d88bc6ac0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6d88bc6ac0_0_1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6d88bc6ac0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6bf36e75b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6bf36e75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6bf36e75b5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6bf36e75b5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589a2e7ef5_0_1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589a2e7ef5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6d88bc6ac0_0_1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6d88bc6ac0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upgrader.gapminder.org/t/climate-study-2024?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ccpi.org/historical-responsibility-for-the-climate-crisis-the-roots-of-the-unfair-imbalance/" TargetMode="External"/><Relationship Id="rId5" Type="http://schemas.openxmlformats.org/officeDocument/2006/relationships/hyperlink" Target="https://ccpi.org/historical-responsibility-for-the-climate-crisis-the-roots-of-the-unfair-imbalance/" TargetMode="External"/><Relationship Id="rId6" Type="http://schemas.openxmlformats.org/officeDocument/2006/relationships/hyperlink" Target="https://ccpi.org/historical-responsibility-for-the-climate-crisis-the-roots-of-the-unfair-imbalance/" TargetMode="External"/><Relationship Id="rId7" Type="http://schemas.openxmlformats.org/officeDocument/2006/relationships/hyperlink" Target="https://ccpi.org/historical-responsibility-for-the-climate-crisis-the-roots-of-the-unfair-imbalance/" TargetMode="External"/><Relationship Id="rId8" Type="http://schemas.openxmlformats.org/officeDocument/2006/relationships/hyperlink" Target="https://ccpi.org/historical-responsibility-for-the-climate-crisis-the-roots-of-the-unfair-imbalan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upgrader.gapminder.org/t/climate-study-2024?tab=q"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ccpi.org/historical-responsibility-for-the-climate-crisis-the-roots-of-the-unfair-imbalance/" TargetMode="External"/><Relationship Id="rId6" Type="http://schemas.openxmlformats.org/officeDocument/2006/relationships/hyperlink" Target="https://ccpi.org/historical-responsibility-for-the-climate-crisis-the-roots-of-the-unfair-imbalance/" TargetMode="External"/><Relationship Id="rId7" Type="http://schemas.openxmlformats.org/officeDocument/2006/relationships/hyperlink" Target="https://ccpi.org/historical-responsibility-for-the-climate-crisis-the-roots-of-the-unfair-imbalanc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Gapminder: Climate Misconception Study</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018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Go to the Gapminder Website and complete the </a:t>
            </a:r>
            <a:r>
              <a:rPr lang="en" sz="1200" u="sng">
                <a:solidFill>
                  <a:schemeClr val="hlink"/>
                </a:solidFill>
                <a:latin typeface="Halant"/>
                <a:ea typeface="Halant"/>
                <a:cs typeface="Halant"/>
                <a:sym typeface="Halant"/>
                <a:hlinkClick r:id="rId5"/>
              </a:rPr>
              <a:t>Climate Misconception Study</a:t>
            </a:r>
            <a:r>
              <a:rPr lang="en" sz="1200">
                <a:solidFill>
                  <a:schemeClr val="dk1"/>
                </a:solidFill>
                <a:latin typeface="Halant"/>
                <a:ea typeface="Halant"/>
                <a:cs typeface="Halant"/>
                <a:sym typeface="Halant"/>
              </a:rPr>
              <a:t>. When you click on the link, click on “test yourself”. </a:t>
            </a:r>
            <a:r>
              <a:rPr lang="en" sz="1200">
                <a:solidFill>
                  <a:schemeClr val="dk1"/>
                </a:solidFill>
                <a:latin typeface="Halant"/>
                <a:ea typeface="Halant"/>
                <a:cs typeface="Halant"/>
                <a:sym typeface="Halant"/>
              </a:rPr>
              <a:t>After completing the quiz, click on the small “x” on the top right corner so you can look over your results. Fill out the question below based on your answers.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chart below for two questions with surprising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your total score out of 15?</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most shocking information you learned while taking this quiz? Why?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it is important to educate people about misconceptions surrounding climate change?</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635038" y="2664575"/>
          <a:ext cx="3000000" cy="3000000"/>
        </p:xfrm>
        <a:graphic>
          <a:graphicData uri="http://schemas.openxmlformats.org/drawingml/2006/table">
            <a:tbl>
              <a:tblPr>
                <a:noFill/>
                <a:tableStyleId>{939FCEC3-B02D-441F-9ED8-855AF5AE7B6D}</a:tableStyleId>
              </a:tblPr>
              <a:tblGrid>
                <a:gridCol w="2167475"/>
                <a:gridCol w="2167475"/>
                <a:gridCol w="2167475"/>
              </a:tblGrid>
              <a:tr h="714375">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Your Answer/Correct Answer</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How did you compare to others who took this quiz?</a:t>
                      </a:r>
                      <a:endParaRPr b="1" sz="1200">
                        <a:latin typeface="Inter"/>
                        <a:ea typeface="Inter"/>
                        <a:cs typeface="Inter"/>
                        <a:sym typeface="Inter"/>
                      </a:endParaRPr>
                    </a:p>
                  </a:txBody>
                  <a:tcPr marT="91425" marB="91425" marR="91425" marL="91425" anchor="ctr"/>
                </a:tc>
              </a:tr>
              <a:tr h="8807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8807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“Historical Responsibility for the Climate Crisis”</a:t>
            </a:r>
            <a:endParaRPr sz="1900">
              <a:solidFill>
                <a:schemeClr val="dk1"/>
              </a:solidFill>
              <a:latin typeface="Halant"/>
              <a:ea typeface="Halant"/>
              <a:cs typeface="Halant"/>
              <a:sym typeface="Halant"/>
            </a:endParaRPr>
          </a:p>
        </p:txBody>
      </p:sp>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5" name="Google Shape;115;p26"/>
          <p:cNvSpPr txBox="1"/>
          <p:nvPr/>
        </p:nvSpPr>
        <p:spPr>
          <a:xfrm>
            <a:off x="337775" y="807700"/>
            <a:ext cx="7103100" cy="7572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a:t>
            </a:r>
            <a:r>
              <a:rPr lang="en" sz="1200" u="sng">
                <a:solidFill>
                  <a:schemeClr val="hlink"/>
                </a:solidFill>
                <a:latin typeface="Halant"/>
                <a:ea typeface="Halant"/>
                <a:cs typeface="Halant"/>
                <a:sym typeface="Halant"/>
                <a:hlinkClick r:id="rId5"/>
              </a:rPr>
              <a:t> CCPI Blog Post “Historical </a:t>
            </a:r>
            <a:r>
              <a:rPr lang="en" sz="1200" u="sng">
                <a:solidFill>
                  <a:schemeClr val="hlink"/>
                </a:solidFill>
                <a:latin typeface="Halant"/>
                <a:ea typeface="Halant"/>
                <a:cs typeface="Halant"/>
                <a:sym typeface="Halant"/>
                <a:hlinkClick r:id="rId6"/>
              </a:rPr>
              <a:t>Responsibility</a:t>
            </a:r>
            <a:r>
              <a:rPr lang="en" sz="1200" u="sng">
                <a:solidFill>
                  <a:schemeClr val="hlink"/>
                </a:solidFill>
                <a:latin typeface="Halant"/>
                <a:ea typeface="Halant"/>
                <a:cs typeface="Halant"/>
                <a:sym typeface="Halant"/>
                <a:hlinkClick r:id="rId7"/>
              </a:rPr>
              <a:t> for the Climate Crisis: The Roots of Unfair </a:t>
            </a:r>
            <a:r>
              <a:rPr lang="en" sz="1200" u="sng">
                <a:solidFill>
                  <a:schemeClr val="hlink"/>
                </a:solidFill>
                <a:latin typeface="Halant"/>
                <a:ea typeface="Halant"/>
                <a:cs typeface="Halant"/>
                <a:sym typeface="Halant"/>
                <a:hlinkClick r:id="rId8"/>
              </a:rPr>
              <a:t>Imbalance</a:t>
            </a:r>
            <a:r>
              <a:rPr lang="en" sz="1200" u="sng">
                <a:solidFill>
                  <a:schemeClr val="hlink"/>
                </a:solidFill>
                <a:latin typeface="Halant"/>
                <a:ea typeface="Halant"/>
                <a:cs typeface="Halant"/>
                <a:sym typeface="Halant"/>
                <a:hlinkClick r:id="rId9"/>
              </a:rPr>
              <a:t>”</a:t>
            </a:r>
            <a:r>
              <a:rPr lang="en" sz="1200">
                <a:solidFill>
                  <a:schemeClr val="dk1"/>
                </a:solidFill>
                <a:latin typeface="Halant"/>
                <a:ea typeface="Halant"/>
                <a:cs typeface="Halant"/>
                <a:sym typeface="Halant"/>
              </a:rPr>
              <a:t> and answer the questions below.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Which Countries Have a Large Historical Responsibility?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country has the highest percentage of historical emissions?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map, what do you notice about the distribution of CO2 emissions?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chart that shows the share of global population by income compared to the share of consumption-based CO2 emissions, what are two conclusions you can draw?</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Carbon Majors: How Companies Fuel Climate Crisis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in your own words how big companies are contributing to climate change.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How to Calculate Emissions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challenges with determining how to report emissions using a production-based accounting method compared to a consumption-based approach.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it is fair to use </a:t>
            </a:r>
            <a:r>
              <a:rPr lang="en" sz="1200">
                <a:solidFill>
                  <a:schemeClr val="dk1"/>
                </a:solidFill>
                <a:latin typeface="Inter"/>
                <a:ea typeface="Inter"/>
                <a:cs typeface="Inter"/>
                <a:sym typeface="Inter"/>
              </a:rPr>
              <a:t>production</a:t>
            </a:r>
            <a:r>
              <a:rPr lang="en" sz="1200">
                <a:solidFill>
                  <a:schemeClr val="dk1"/>
                </a:solidFill>
                <a:latin typeface="Inter"/>
                <a:ea typeface="Inter"/>
                <a:cs typeface="Inter"/>
                <a:sym typeface="Inter"/>
              </a:rPr>
              <a:t>-based emissions numbers?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Is the EU Carbon Border Adjustment Mechanism a Fairer Way to Charge for Polluting?</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Carbon Border Adjustment Mechanism in your own words.</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“Historical Responsibility for the Climate Crisis”</a:t>
            </a:r>
            <a:endParaRPr sz="1900">
              <a:solidFill>
                <a:schemeClr val="dk1"/>
              </a:solidFill>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5" name="Google Shape;125;p27"/>
          <p:cNvSpPr txBox="1"/>
          <p:nvPr/>
        </p:nvSpPr>
        <p:spPr>
          <a:xfrm>
            <a:off x="337775" y="807700"/>
            <a:ext cx="7093200" cy="70188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The Persistent Traces of Colonial Rule on Emissions Counting</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does colonialism impact the understanding of emissions of places formerly under colonial rule?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Historical Responsibility in International Climate Negotiations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Say-it-in-6: Explain the concept of “common but differentiated responsibilities.” </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Explain how the Kyoto Protocol in 1997 categorized different countries and how those categories impacted the responsibilities of the countries involved.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did the Paris Agreement in 2015 change the way countries were categorized and held responsible?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Explain the concept of the Loss and Damage Fund established at COP27.</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Today's Climate Injustices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In your own words, explain how inequality, climate change, and historical responsibility are connected.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Climate Change &amp; Environment</a:t>
            </a:r>
            <a:endParaRPr sz="2500">
              <a:solidFill>
                <a:schemeClr val="dk1"/>
              </a:solidFill>
              <a:latin typeface="Plus Jakarta Sans Medium"/>
              <a:ea typeface="Plus Jakarta Sans Medium"/>
              <a:cs typeface="Plus Jakarta Sans Medium"/>
              <a:sym typeface="Plus Jakarta Sans Medium"/>
            </a:endParaRPr>
          </a:p>
        </p:txBody>
      </p:sp>
      <p:pic>
        <p:nvPicPr>
          <p:cNvPr id="131" name="Google Shape;131;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2" name="Google Shape;132;p28"/>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a:ea typeface="Inter"/>
                <a:cs typeface="Inter"/>
                <a:sym typeface="Inter"/>
              </a:rPr>
              <a:t>Disciplinary Thinking Skill: Quantitative Analysis</a:t>
            </a:r>
            <a:endParaRPr sz="1300">
              <a:latin typeface="Inter"/>
              <a:ea typeface="Inter"/>
              <a:cs typeface="Inter"/>
              <a:sym typeface="Inter"/>
            </a:endParaRPr>
          </a:p>
        </p:txBody>
      </p:sp>
      <p:graphicFrame>
        <p:nvGraphicFramePr>
          <p:cNvPr id="133" name="Google Shape;133;p28"/>
          <p:cNvGraphicFramePr/>
          <p:nvPr/>
        </p:nvGraphicFramePr>
        <p:xfrm>
          <a:off x="979240" y="2143245"/>
          <a:ext cx="3000000" cy="3000000"/>
        </p:xfrm>
        <a:graphic>
          <a:graphicData uri="http://schemas.openxmlformats.org/drawingml/2006/table">
            <a:tbl>
              <a:tblPr>
                <a:noFill/>
                <a:tableStyleId>{939FCEC3-B02D-441F-9ED8-855AF5AE7B6D}</a:tableStyleId>
              </a:tblPr>
              <a:tblGrid>
                <a:gridCol w="5823875"/>
              </a:tblGrid>
              <a:tr h="1047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Halant"/>
                          <a:ea typeface="Halant"/>
                          <a:cs typeface="Halant"/>
                          <a:sym typeface="Halant"/>
                        </a:rPr>
                        <a:t>Source: Jones, et. al, “Global Warming contributions from fossil fuels and land use, 1851 to 2023,” in </a:t>
                      </a:r>
                      <a:r>
                        <a:rPr i="1" lang="en" sz="1300">
                          <a:solidFill>
                            <a:schemeClr val="dk1"/>
                          </a:solidFill>
                          <a:latin typeface="Halant"/>
                          <a:ea typeface="Halant"/>
                          <a:cs typeface="Halant"/>
                          <a:sym typeface="Halant"/>
                        </a:rPr>
                        <a:t>Our World in Data</a:t>
                      </a:r>
                      <a:r>
                        <a:rPr lang="en" sz="1300">
                          <a:solidFill>
                            <a:schemeClr val="dk1"/>
                          </a:solidFill>
                          <a:latin typeface="Halant"/>
                          <a:ea typeface="Halant"/>
                          <a:cs typeface="Halant"/>
                          <a:sym typeface="Halant"/>
                        </a:rPr>
                        <a:t>, 2024. CC BY</a:t>
                      </a:r>
                      <a:endParaRPr sz="10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30575">
                <a:tc>
                  <a:txBody>
                    <a:bodyPr/>
                    <a:lstStyle/>
                    <a:p>
                      <a:pPr indent="0" lvl="0" marL="0" marR="368300" rtl="0" algn="l">
                        <a:spcBef>
                          <a:spcPts val="0"/>
                        </a:spcBef>
                        <a:spcAft>
                          <a:spcPts val="0"/>
                        </a:spcAft>
                        <a:buClr>
                          <a:srgbClr val="000000"/>
                        </a:buClr>
                        <a:buSzPts val="1200"/>
                        <a:buFont typeface="Arial"/>
                        <a:buNone/>
                      </a:pPr>
                      <a:r>
                        <a:t/>
                      </a:r>
                      <a:endParaRPr sz="1300">
                        <a:solidFill>
                          <a:srgbClr val="000000"/>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34" name="Google Shape;134;p28" title="warming-fossil-fuels-land-use.png"/>
          <p:cNvPicPr preferRelativeResize="0"/>
          <p:nvPr/>
        </p:nvPicPr>
        <p:blipFill>
          <a:blip r:embed="rId4">
            <a:alphaModFix/>
          </a:blip>
          <a:stretch>
            <a:fillRect/>
          </a:stretch>
        </p:blipFill>
        <p:spPr>
          <a:xfrm>
            <a:off x="979250" y="3157304"/>
            <a:ext cx="5823877" cy="41119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sp>
        <p:nvSpPr>
          <p:cNvPr id="139" name="Google Shape;139;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40" name="Google Shape;140;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41" name="Google Shape;141;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3" name="Google Shape;143;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4" name="Google Shape;144;p29"/>
          <p:cNvSpPr txBox="1"/>
          <p:nvPr/>
        </p:nvSpPr>
        <p:spPr>
          <a:xfrm>
            <a:off x="1270825" y="1048750"/>
            <a:ext cx="60327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p:txBody>
      </p:sp>
      <p:sp>
        <p:nvSpPr>
          <p:cNvPr id="145" name="Google Shape;145;p29"/>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46" name="Google Shape;146;p29"/>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47" name="Google Shape;147;p29"/>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48" name="Google Shape;148;p29"/>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49" name="Google Shape;149;p29"/>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50" name="Google Shape;150;p29"/>
          <p:cNvPicPr preferRelativeResize="0"/>
          <p:nvPr/>
        </p:nvPicPr>
        <p:blipFill>
          <a:blip r:embed="rId5">
            <a:alphaModFix/>
          </a:blip>
          <a:stretch>
            <a:fillRect/>
          </a:stretch>
        </p:blipFill>
        <p:spPr>
          <a:xfrm>
            <a:off x="249075" y="1013200"/>
            <a:ext cx="990900" cy="990900"/>
          </a:xfrm>
          <a:prstGeom prst="rect">
            <a:avLst/>
          </a:prstGeom>
          <a:noFill/>
          <a:ln>
            <a:noFill/>
          </a:ln>
        </p:spPr>
      </p:pic>
      <p:sp>
        <p:nvSpPr>
          <p:cNvPr id="151" name="Google Shape;151;p29"/>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52" name="Google Shape;152;p29"/>
          <p:cNvSpPr txBox="1"/>
          <p:nvPr/>
        </p:nvSpPr>
        <p:spPr>
          <a:xfrm>
            <a:off x="469050" y="2238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53" name="Google Shape;153;p29"/>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Gapminder: Climate Misconception Study (Exemplar)</a:t>
            </a:r>
            <a:endParaRPr sz="1900">
              <a:solidFill>
                <a:schemeClr val="dk1"/>
              </a:solidFill>
              <a:latin typeface="Halant"/>
              <a:ea typeface="Halant"/>
              <a:cs typeface="Halant"/>
              <a:sym typeface="Halant"/>
            </a:endParaRPr>
          </a:p>
        </p:txBody>
      </p:sp>
      <p:pic>
        <p:nvPicPr>
          <p:cNvPr id="159" name="Google Shape;159;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0" name="Google Shape;160;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3" name="Google Shape;163;p30"/>
          <p:cNvSpPr txBox="1"/>
          <p:nvPr/>
        </p:nvSpPr>
        <p:spPr>
          <a:xfrm>
            <a:off x="594300" y="807688"/>
            <a:ext cx="6583800" cy="7388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Go to the Gapminder Website and complete the </a:t>
            </a:r>
            <a:r>
              <a:rPr lang="en" sz="1200" u="sng">
                <a:solidFill>
                  <a:schemeClr val="hlink"/>
                </a:solidFill>
                <a:latin typeface="Halant"/>
                <a:ea typeface="Halant"/>
                <a:cs typeface="Halant"/>
                <a:sym typeface="Halant"/>
                <a:hlinkClick r:id="rId5"/>
              </a:rPr>
              <a:t>Climate Misconception Study</a:t>
            </a:r>
            <a:r>
              <a:rPr lang="en" sz="1200">
                <a:solidFill>
                  <a:schemeClr val="dk1"/>
                </a:solidFill>
                <a:latin typeface="Halant"/>
                <a:ea typeface="Halant"/>
                <a:cs typeface="Halant"/>
                <a:sym typeface="Halant"/>
              </a:rPr>
              <a:t>. When you click on the link, click on “test yourself”. After completing the quiz, click on the small “x” on the top right corner so you can look over your results. Fill out the question below based on your answers.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chart below for two questions with surprising answers.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your total score out of 15?</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2/15</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most shocking information you learned while taking this quiz? Why?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 am surprised that the usage of fossil fuels is so much higher than in 2000. With almost every country signing on to the Paris Climate Agreement, I would have thought more significant improvements would have taken place by now.</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it is important to educate people about misconceptions surrounding climate change?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Without accurate knowledge, people won’t take appropriate action. For example, if you think that current policies are appropriately dealing with the crisis, you may not pay attention to new proposals. </a:t>
            </a:r>
            <a:endParaRPr b="1" sz="1200">
              <a:solidFill>
                <a:srgbClr val="E95C3D"/>
              </a:solidFill>
              <a:latin typeface="Inter"/>
              <a:ea typeface="Inter"/>
              <a:cs typeface="Inter"/>
              <a:sym typeface="Inter"/>
            </a:endParaRPr>
          </a:p>
        </p:txBody>
      </p:sp>
      <p:graphicFrame>
        <p:nvGraphicFramePr>
          <p:cNvPr id="164" name="Google Shape;164;p30"/>
          <p:cNvGraphicFramePr/>
          <p:nvPr/>
        </p:nvGraphicFramePr>
        <p:xfrm>
          <a:off x="635038" y="2664575"/>
          <a:ext cx="3000000" cy="3000000"/>
        </p:xfrm>
        <a:graphic>
          <a:graphicData uri="http://schemas.openxmlformats.org/drawingml/2006/table">
            <a:tbl>
              <a:tblPr>
                <a:noFill/>
                <a:tableStyleId>{939FCEC3-B02D-441F-9ED8-855AF5AE7B6D}</a:tableStyleId>
              </a:tblPr>
              <a:tblGrid>
                <a:gridCol w="2167475"/>
                <a:gridCol w="2167475"/>
                <a:gridCol w="2167475"/>
              </a:tblGrid>
              <a:tr h="714375">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Your Answer/Correct Answer</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How did you compare to others who took this quiz?</a:t>
                      </a:r>
                      <a:endParaRPr b="1" sz="1200">
                        <a:latin typeface="Inter"/>
                        <a:ea typeface="Inter"/>
                        <a:cs typeface="Inter"/>
                        <a:sym typeface="Inter"/>
                      </a:endParaRPr>
                    </a:p>
                  </a:txBody>
                  <a:tcPr marT="91425" marB="91425" marR="91425" marL="91425" anchor="ctr"/>
                </a:tc>
              </a:tr>
              <a:tr h="8807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Q1: During the past 40 years the total amount of oil and natural gas in known underground reserves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Reduced to less than half/More than doubled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87% also got it wrong</a:t>
                      </a:r>
                      <a:endParaRPr b="1" sz="1200">
                        <a:solidFill>
                          <a:srgbClr val="E95C3D"/>
                        </a:solidFill>
                        <a:latin typeface="Inter"/>
                        <a:ea typeface="Inter"/>
                        <a:cs typeface="Inter"/>
                        <a:sym typeface="Inter"/>
                      </a:endParaRPr>
                    </a:p>
                  </a:txBody>
                  <a:tcPr marT="91425" marB="91425" marR="91425" marL="91425"/>
                </a:tc>
              </a:tr>
              <a:tr h="8807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Q6: </a:t>
                      </a:r>
                      <a:r>
                        <a:rPr b="1" lang="en" sz="1200">
                          <a:solidFill>
                            <a:srgbClr val="E95C3D"/>
                          </a:solidFill>
                          <a:latin typeface="Inter"/>
                          <a:ea typeface="Inter"/>
                          <a:cs typeface="Inter"/>
                          <a:sym typeface="Inter"/>
                        </a:rPr>
                        <a:t>In 2023, how much fossil fuels (oil, coal and natural gas) were used in the world, compared to the year 2000?</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95% less/145% more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80% also got it wrong</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sp>
        <p:nvSpPr>
          <p:cNvPr id="169" name="Google Shape;169;p3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a:t>
            </a:r>
            <a:r>
              <a:rPr lang="en" sz="1800">
                <a:solidFill>
                  <a:schemeClr val="dk1"/>
                </a:solidFill>
                <a:latin typeface="Halant"/>
                <a:ea typeface="Halant"/>
                <a:cs typeface="Halant"/>
                <a:sym typeface="Halant"/>
              </a:rPr>
              <a:t>Historical Responsibility for the Climate Crisis” Exemplar</a:t>
            </a:r>
            <a:endParaRPr sz="1800">
              <a:solidFill>
                <a:schemeClr val="dk1"/>
              </a:solidFill>
              <a:latin typeface="Halant"/>
              <a:ea typeface="Halant"/>
              <a:cs typeface="Halant"/>
              <a:sym typeface="Halant"/>
            </a:endParaRPr>
          </a:p>
        </p:txBody>
      </p:sp>
      <p:pic>
        <p:nvPicPr>
          <p:cNvPr id="170" name="Google Shape;170;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1" name="Google Shape;171;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3" name="Google Shape;173;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4" name="Google Shape;174;p31"/>
          <p:cNvSpPr txBox="1"/>
          <p:nvPr/>
        </p:nvSpPr>
        <p:spPr>
          <a:xfrm>
            <a:off x="337775" y="807700"/>
            <a:ext cx="7103100" cy="8681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a:t>
            </a:r>
            <a:r>
              <a:rPr lang="en" sz="1200" u="sng">
                <a:solidFill>
                  <a:schemeClr val="hlink"/>
                </a:solidFill>
                <a:latin typeface="Halant"/>
                <a:ea typeface="Halant"/>
                <a:cs typeface="Halant"/>
                <a:sym typeface="Halant"/>
                <a:hlinkClick r:id="rId5"/>
              </a:rPr>
              <a:t> CCPI Blog Post “Historical Responsibility for the Climate Crisis: The Roots of Unfair </a:t>
            </a:r>
            <a:r>
              <a:rPr lang="en" sz="1200" u="sng">
                <a:solidFill>
                  <a:schemeClr val="hlink"/>
                </a:solidFill>
                <a:latin typeface="Halant"/>
                <a:ea typeface="Halant"/>
                <a:cs typeface="Halant"/>
                <a:sym typeface="Halant"/>
                <a:hlinkClick r:id="rId6"/>
              </a:rPr>
              <a:t>Imbalance</a:t>
            </a:r>
            <a:r>
              <a:rPr lang="en" sz="1200" u="sng">
                <a:solidFill>
                  <a:schemeClr val="hlink"/>
                </a:solidFill>
                <a:latin typeface="Halant"/>
                <a:ea typeface="Halant"/>
                <a:cs typeface="Halant"/>
                <a:sym typeface="Halant"/>
                <a:hlinkClick r:id="rId7"/>
              </a:rPr>
              <a:t>”</a:t>
            </a:r>
            <a:r>
              <a:rPr lang="en" sz="1200">
                <a:solidFill>
                  <a:schemeClr val="dk1"/>
                </a:solidFill>
                <a:latin typeface="Halant"/>
                <a:ea typeface="Halant"/>
                <a:cs typeface="Halant"/>
                <a:sym typeface="Halant"/>
              </a:rPr>
              <a:t> and answer the questions below.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Which Countries Have a Large Historical Responsibility?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country has the highest percentage of historical emissions?</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United States (20% of all historical emissions)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map, what do you notice about the distribution of CO2 emissions?</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200">
                <a:solidFill>
                  <a:srgbClr val="E95C3D"/>
                </a:solidFill>
                <a:latin typeface="Inter"/>
                <a:ea typeface="Inter"/>
                <a:cs typeface="Inter"/>
                <a:sym typeface="Inter"/>
              </a:rPr>
              <a:t>Most of the CO2 emissions come from the global north.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chart that shows the share of global population by income compared to the share of consumption-based CO2 emissions, what are two conclusions you can draw?</a:t>
            </a:r>
            <a:endParaRPr sz="1200">
              <a:solidFill>
                <a:schemeClr val="dk1"/>
              </a:solidFill>
              <a:latin typeface="Inter"/>
              <a:ea typeface="Inter"/>
              <a:cs typeface="Inter"/>
              <a:sym typeface="Inter"/>
            </a:endParaRPr>
          </a:p>
          <a:p>
            <a:pPr indent="-304800" lvl="0" marL="85725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Wealth is directly correlated to CO2 emissions, with the top 10% of the wealthiest individuals on the planet accounting for 50% of the emissions.</a:t>
            </a:r>
            <a:endParaRPr b="1" sz="1200">
              <a:solidFill>
                <a:srgbClr val="E95C3D"/>
              </a:solidFill>
              <a:latin typeface="Inter"/>
              <a:ea typeface="Inter"/>
              <a:cs typeface="Inter"/>
              <a:sym typeface="Inter"/>
            </a:endParaRPr>
          </a:p>
          <a:p>
            <a:pPr indent="-304800" lvl="0" marL="85725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poorest half of the world’s population is accountable for less than 10% of the world’s CO2 emissions.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Carbon Majors: How Companies Fuel Climate Crisis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in your own words how big companies are contributing to climate change.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Big companies are making significant profits, and these “carbon majors” are contributing to over 70% of global CO2 emissions. Even if they had to pay for losses related to social costs of their pollution, they would still make a hefty profit.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How to Calculate Emissions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challenges with determining how to report emissions using a production-based accounting method compared to a consumption-based approach.</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Using a production-based accounting method holds countries accountable for the emissions they produce, even though many times the people of those countries are not consuming the goods made that produced the emissions. A consumption-based approach would look closer at where the demand for the products are and who is consuming those products instead of where the emissions are originating.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it is fair to use production-based emissions numbers?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 think it should be a combination of production-based and consumption-based numbers because a lot of lesser-income countries produce exorbitant amounts of CO2 but all of the things created as a result go to benefit people in higher income countries. There could be measures put in place to reduce emissions during production, but part of the responsibility is also on the higher income countries for having a high demand for those goods.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Is the EU Carbon Border Adjustment Mechanism a Fairer Way to Charge for Polluting?</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Carbon Border Adjustment Mechanism in your own words.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CBAM puts a fee on products that are based on the emissions used during the creation of that good. This encourages consumers to support companies that emit less CO2 and helps to prevent big companies relocating production to countries with less strict environmental regulations without financial penalty.</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a:t>
            </a:r>
            <a:r>
              <a:rPr lang="en" sz="1800">
                <a:solidFill>
                  <a:schemeClr val="dk1"/>
                </a:solidFill>
                <a:latin typeface="Halant"/>
                <a:ea typeface="Halant"/>
                <a:cs typeface="Halant"/>
                <a:sym typeface="Halant"/>
              </a:rPr>
              <a:t>Historical Responsibility for the Climate Crisis” Exemplar</a:t>
            </a:r>
            <a:endParaRPr sz="1800">
              <a:solidFill>
                <a:schemeClr val="dk1"/>
              </a:solidFill>
              <a:latin typeface="Halant"/>
              <a:ea typeface="Halant"/>
              <a:cs typeface="Halant"/>
              <a:sym typeface="Halant"/>
            </a:endParaRPr>
          </a:p>
        </p:txBody>
      </p:sp>
      <p:pic>
        <p:nvPicPr>
          <p:cNvPr id="180" name="Google Shape;180;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3" name="Google Shape;183;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4" name="Google Shape;184;p32"/>
          <p:cNvSpPr txBox="1"/>
          <p:nvPr/>
        </p:nvSpPr>
        <p:spPr>
          <a:xfrm>
            <a:off x="337775" y="807700"/>
            <a:ext cx="7093200" cy="86814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The Persistent Traces of Colonial Rule on Emissions Counting</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does colonialism impact the understanding of emissions of places formerly under colonial rule?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To determine emissions from a certain country, it is important to assign the emissions of </a:t>
            </a:r>
            <a:r>
              <a:rPr b="1" lang="en" sz="1200">
                <a:solidFill>
                  <a:srgbClr val="E95C3D"/>
                </a:solidFill>
                <a:latin typeface="Inter"/>
                <a:ea typeface="Inter"/>
                <a:cs typeface="Inter"/>
                <a:sym typeface="Inter"/>
              </a:rPr>
              <a:t>countries</a:t>
            </a:r>
            <a:r>
              <a:rPr b="1" lang="en" sz="1200">
                <a:solidFill>
                  <a:srgbClr val="E95C3D"/>
                </a:solidFill>
                <a:latin typeface="Inter"/>
                <a:ea typeface="Inter"/>
                <a:cs typeface="Inter"/>
                <a:sym typeface="Inter"/>
              </a:rPr>
              <a:t> to the country that was the colonizer as opposed to the country being colonized, as the production was run for the benefit of the colonizing power. This ensures that modern countries, with borders created or heavily influenced by colonialism, are not penalized for the emissions they had while under colonial control.</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Historical Responsibility in International Climate Negotiations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Say-it-in-6: Explain the concept of “common but differentiated responsibilities.” </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200">
                <a:solidFill>
                  <a:srgbClr val="E95C3D"/>
                </a:solidFill>
                <a:latin typeface="Inter"/>
                <a:ea typeface="Inter"/>
                <a:cs typeface="Inter"/>
                <a:sym typeface="Inter"/>
              </a:rPr>
              <a:t>Responsibility climate change different expected contributions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Explain how the Kyoto Protocol in 1997 categorized different countries and how those categories impacted the responsibilities of the countries involved.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Kyoto Protocol categorized countries by their economic capabilities. Industrialized countries (Annex I) had to commit to reducing emissions. Annex II countries were the countries in Annex I that were OECD countries. Both Annex I and Annex II countries had the responsibility to help Non-Annex I countries, which were developing still. Those countries were not required to reduce emissions but did get climate finance from the other countries since they were disproportionately impacted by the climate crisis and had fewer resources to combat it.</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did the Paris Agreement in 2015 change the way countries were categorized and held responsible?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Paris Agreement made the differentiation between developed and developing countries. All countries involved had to commit to mitigating the environmental impacts of NDCs. Developing countries were able to note that part of their targets were dependent upon getting financial assistance from developed countries.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Explain the concept of the Loss and Damage Fund established at COP27.</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Loss and Damage refers to the impacts of the climate crisis, including loss of life, destruction of homes, and damages to the environment and infrastructure. The goal of this fund is to hold developed countries accountable for providing financial aid to less developed countries to help them mitigate the emissions and assist with any post-disaster assistance.</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Today's Climate Injustices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In your own words, explain how inequality, climate change, and historical responsibility are connected.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global north is responsible for a majority of the emissions as a result of both production and consumption accountabilities. However, the global south is having to face the most severe consequences of the climate crisis. It is imperative that the international community works together to solve this </a:t>
            </a:r>
            <a:r>
              <a:rPr b="1" lang="en" sz="1200">
                <a:solidFill>
                  <a:srgbClr val="E95C3D"/>
                </a:solidFill>
                <a:latin typeface="Inter"/>
                <a:ea typeface="Inter"/>
                <a:cs typeface="Inter"/>
                <a:sym typeface="Inter"/>
              </a:rPr>
              <a:t>unequal</a:t>
            </a:r>
            <a:r>
              <a:rPr b="1" lang="en" sz="1200">
                <a:solidFill>
                  <a:srgbClr val="E95C3D"/>
                </a:solidFill>
                <a:latin typeface="Inter"/>
                <a:ea typeface="Inter"/>
                <a:cs typeface="Inter"/>
                <a:sym typeface="Inter"/>
              </a:rPr>
              <a:t> damage the global south faces as a result of the global north.</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3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 (Exemplar)</a:t>
            </a:r>
            <a:endParaRPr b="1" sz="2500">
              <a:solidFill>
                <a:schemeClr val="dk1"/>
              </a:solidFill>
              <a:latin typeface="Plus Jakarta Sans"/>
              <a:ea typeface="Plus Jakarta Sans"/>
              <a:cs typeface="Plus Jakarta Sans"/>
              <a:sym typeface="Plus Jakarta Sans"/>
            </a:endParaRPr>
          </a:p>
        </p:txBody>
      </p:sp>
      <p:sp>
        <p:nvSpPr>
          <p:cNvPr id="190" name="Google Shape;190;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91" name="Google Shape;191;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2" name="Google Shape;192;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3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4" name="Google Shape;194;p33"/>
          <p:cNvSpPr txBox="1"/>
          <p:nvPr/>
        </p:nvSpPr>
        <p:spPr>
          <a:xfrm>
            <a:off x="1270825" y="1048750"/>
            <a:ext cx="60327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p:txBody>
      </p:sp>
      <p:sp>
        <p:nvSpPr>
          <p:cNvPr id="195" name="Google Shape;195;p33"/>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Asia has contributed the most to global warming over time, with a steep rise especially since 1980, mostly due to fossil fuel emissions.</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p:txBody>
      </p:sp>
      <p:sp>
        <p:nvSpPr>
          <p:cNvPr id="196" name="Google Shape;196;p33"/>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97" name="Google Shape;197;p33"/>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Fossil fuels and industry contribute more to global warming than agriculture and land use across all regions.</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p:txBody>
      </p:sp>
      <p:sp>
        <p:nvSpPr>
          <p:cNvPr id="198" name="Google Shape;198;p33"/>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Australia has had the smallest contribution to global warming in terms of surface temperature change compared to other continents.</a:t>
            </a:r>
            <a:endParaRPr b="1" sz="1200">
              <a:solidFill>
                <a:srgbClr val="E95C3D"/>
              </a:solidFill>
              <a:latin typeface="Inter"/>
              <a:ea typeface="Inter"/>
              <a:cs typeface="Inter"/>
              <a:sym typeface="Inter"/>
            </a:endParaRPr>
          </a:p>
        </p:txBody>
      </p:sp>
      <p:sp>
        <p:nvSpPr>
          <p:cNvPr id="199" name="Google Shape;199;p33"/>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200" name="Google Shape;200;p33"/>
          <p:cNvPicPr preferRelativeResize="0"/>
          <p:nvPr/>
        </p:nvPicPr>
        <p:blipFill>
          <a:blip r:embed="rId5">
            <a:alphaModFix/>
          </a:blip>
          <a:stretch>
            <a:fillRect/>
          </a:stretch>
        </p:blipFill>
        <p:spPr>
          <a:xfrm>
            <a:off x="249075" y="1013200"/>
            <a:ext cx="990900" cy="990900"/>
          </a:xfrm>
          <a:prstGeom prst="rect">
            <a:avLst/>
          </a:prstGeom>
          <a:noFill/>
          <a:ln>
            <a:noFill/>
          </a:ln>
        </p:spPr>
      </p:pic>
      <p:sp>
        <p:nvSpPr>
          <p:cNvPr id="201" name="Google Shape;201;p33"/>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does not show population size, economic development, or per capita emissions. It also excludes cooling effects from sulfur dioxide and aerosols, which may affect the temperature change shown. This limits how fairly we can compare the responsibility of different regions.</a:t>
            </a:r>
            <a:endParaRPr b="1" sz="1200">
              <a:solidFill>
                <a:srgbClr val="E95C3D"/>
              </a:solidFill>
              <a:latin typeface="Inter"/>
              <a:ea typeface="Inter"/>
              <a:cs typeface="Inter"/>
              <a:sym typeface="Inter"/>
            </a:endParaRPr>
          </a:p>
        </p:txBody>
      </p:sp>
      <p:sp>
        <p:nvSpPr>
          <p:cNvPr id="202" name="Google Shape;202;p33"/>
          <p:cNvSpPr txBox="1"/>
          <p:nvPr/>
        </p:nvSpPr>
        <p:spPr>
          <a:xfrm>
            <a:off x="469050" y="2238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chart shows how much each continent has contributed to global warming through emissions from fossil fuels and land use from 1851 to 2023.</a:t>
            </a:r>
            <a:endParaRPr b="1" sz="1200">
              <a:solidFill>
                <a:srgbClr val="E95C3D"/>
              </a:solidFill>
              <a:latin typeface="Inter"/>
              <a:ea typeface="Inter"/>
              <a:cs typeface="Inter"/>
              <a:sym typeface="Inter"/>
            </a:endParaRPr>
          </a:p>
        </p:txBody>
      </p:sp>
      <p:sp>
        <p:nvSpPr>
          <p:cNvPr id="203" name="Google Shape;203;p33"/>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Region (North America, South America, Asia, Europe, Africa, Australia), Time (1851 to 2023), Temperature change (in °C), Source of emissions: Fossil fuels &amp; industry vs. Agriculture &amp; land use</a:t>
            </a:r>
            <a:endParaRPr sz="13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