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7F39CE97-4780-4B72-B8A0-2A29EF05B28C}">
  <a:tblStyle styleId="{7F39CE97-4780-4B72-B8A0-2A29EF05B28C}"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24FD4147-5830-4E6E-9981-D7A2EC69A75F}"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6d548033b8_0_1: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6d548033b8_0_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6d7eab32be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6d7eab32be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6d548033b8_0_8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6d548033b8_0_8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3.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{7F39CE97-4780-4B72-B8A0-2A29EF05B28C}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sz="12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19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{7F39CE97-4780-4B72-B8A0-2A29EF05B28C}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specialized agency of the United Nations which coordinates responses to international public health issues and emergencies; also called WHO</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“Its creation marked a change in the history of international health because the WHO merged into a single organization four functions of previous international health organizations: centralized epidemiological surveillance, campaigns against epidemics, disease control, and the reform of health systems.” </a:t>
                      </a:r>
                      <a:endParaRPr sz="1200">
                        <a:latin typeface="Inter"/>
                        <a:ea typeface="Inter"/>
                        <a:cs typeface="Inter"/>
                        <a:sym typeface="Inter"/>
                      </a:endParaRPr>
                    </a:p>
                    <a:p>
                      <a:pPr indent="0" lvl="0" marL="0" rtl="0" algn="r">
                        <a:spcBef>
                          <a:spcPts val="0"/>
                        </a:spcBef>
                        <a:spcAft>
                          <a:spcPts val="0"/>
                        </a:spcAft>
                        <a:buNone/>
                      </a:pPr>
                      <a:r>
                        <a:rPr lang="en" sz="1200">
                          <a:latin typeface="Inter"/>
                          <a:ea typeface="Inter"/>
                          <a:cs typeface="Inter"/>
                          <a:sym typeface="Inter"/>
                        </a:rPr>
                        <a:t>- Marcos Cueto, Theodore M. Brown, &amp; Elizabeth Fee, </a:t>
                      </a:r>
                      <a:r>
                        <a:rPr i="1" lang="en" sz="1200">
                          <a:latin typeface="Inter"/>
                          <a:ea typeface="Inter"/>
                          <a:cs typeface="Inter"/>
                          <a:sym typeface="Inter"/>
                        </a:rPr>
                        <a:t>The World Health Organization: A History</a:t>
                      </a:r>
                      <a:r>
                        <a:rPr lang="en" sz="1200">
                          <a:latin typeface="Inter"/>
                          <a:ea typeface="Inter"/>
                          <a:cs typeface="Inter"/>
                          <a:sym typeface="Inter"/>
                        </a:rPr>
                        <a:t>, 2019.</a:t>
                      </a:r>
                      <a:endParaRPr sz="12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1900">
                <a:solidFill>
                  <a:schemeClr val="dk1"/>
                </a:solidFill>
                <a:latin typeface="Plus Jakarta Sans"/>
                <a:ea typeface="Plus Jakarta Sans"/>
                <a:cs typeface="Plus Jakarta Sans"/>
                <a:sym typeface="Plus Jakarta Sans"/>
              </a:rPr>
              <a:t>World Health Organization</a:t>
            </a:r>
            <a:endParaRPr b="1" sz="19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3898350" y="-47000"/>
            <a:ext cx="1347300" cy="341100"/>
          </a:xfrm>
          <a:prstGeom prst="rect">
            <a:avLst/>
          </a:prstGeom>
        </p:spPr>
        <p:txBody>
          <a:bodyPr anchorCtr="0" anchor="ctr" bIns="34275" lIns="68575" spcFirstLastPara="1" rIns="68575" wrap="square" tIns="34275">
            <a:noAutofit/>
          </a:bodyPr>
          <a:lstStyle/>
          <a:p>
            <a:pPr indent="0" lvl="0" marL="0" rtl="0" algn="ctr">
              <a:spcBef>
                <a:spcPts val="800"/>
              </a:spcBef>
              <a:spcAft>
                <a:spcPts val="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151" name="Google Shape;151;p28"/>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Clr>
                <a:schemeClr val="dk1"/>
              </a:buClr>
              <a:buSzPts val="1100"/>
              <a:buFont typeface="Arial"/>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52" name="Google Shape;152;p28"/>
          <p:cNvGraphicFramePr/>
          <p:nvPr/>
        </p:nvGraphicFramePr>
        <p:xfrm>
          <a:off x="612375" y="713825"/>
          <a:ext cx="3000000" cy="3000000"/>
        </p:xfrm>
        <a:graphic>
          <a:graphicData uri="http://schemas.openxmlformats.org/drawingml/2006/table">
            <a:tbl>
              <a:tblPr>
                <a:noFill/>
                <a:tableStyleId>{24FD4147-5830-4E6E-9981-D7A2EC69A75F}</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Health</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 </a:t>
                      </a:r>
                      <a:endParaRPr b="1" sz="10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 </a:t>
                      </a:r>
                      <a:endParaRPr b="1" sz="1000">
                        <a:solidFill>
                          <a:srgbClr val="E95C3D"/>
                        </a:solidFill>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53" name="Google Shape;153;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