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Lst>
  <p:sldSz cy="10058400" cx="7772400"/>
  <p:notesSz cx="6858000" cy="9144000"/>
  <p:embeddedFontLst>
    <p:embeddedFont>
      <p:font typeface="Halant"/>
      <p:regular r:id="rId10"/>
      <p:bold r:id="rId11"/>
    </p:embeddedFont>
    <p:embeddedFont>
      <p:font typeface="Inter"/>
      <p:regular r:id="rId12"/>
      <p:bold r:id="rId13"/>
      <p:italic r:id="rId14"/>
      <p:boldItalic r:id="rId1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Halant-bold.fntdata"/><Relationship Id="rId10" Type="http://schemas.openxmlformats.org/officeDocument/2006/relationships/font" Target="fonts/Halant-regular.fntdata"/><Relationship Id="rId13" Type="http://schemas.openxmlformats.org/officeDocument/2006/relationships/font" Target="fonts/Inter-bold.fntdata"/><Relationship Id="rId12" Type="http://schemas.openxmlformats.org/officeDocument/2006/relationships/font" Target="fonts/Inter-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Inter-boldItalic.fntdata"/><Relationship Id="rId14" Type="http://schemas.openxmlformats.org/officeDocument/2006/relationships/font" Target="fonts/Inter-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e32037212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e3203721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4be9fbce0d_0_6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4be9fbce0d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34be9fbce0d_0_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34be9fbce0d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36e32037212_0_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36e32037212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news.channel4.com/two-billion-miles/"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news.channel4.com/two-billion-miles/"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Migration Guided Notes</a:t>
            </a:r>
            <a:endParaRPr sz="1900">
              <a:solidFill>
                <a:schemeClr val="dk1"/>
              </a:solidFill>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59" name="Google Shape;59;p13"/>
          <p:cNvSpPr txBox="1"/>
          <p:nvPr/>
        </p:nvSpPr>
        <p:spPr>
          <a:xfrm>
            <a:off x="594300" y="807688"/>
            <a:ext cx="6583800" cy="62802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Answer the questions below as you listen to the Migration Presentation.</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Say-it-in-6: Define “migration”.</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What is the main difference between a push factor and a pull factor?</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List 2 specific examples of push factors.</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startAt="2"/>
            </a:pPr>
            <a:r>
              <a:rPr lang="en" sz="1200">
                <a:solidFill>
                  <a:schemeClr val="dk1"/>
                </a:solidFill>
                <a:latin typeface="Inter"/>
                <a:ea typeface="Inter"/>
                <a:cs typeface="Inter"/>
                <a:sym typeface="Inter"/>
              </a:rPr>
              <a:t>List 2 specific examples of pull factors.</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Provide an historic example of forced migration that is not listed on the slide.</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5) Explain the difference between Refugees and IDPs.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3" name="Shape 63"/>
        <p:cNvGrpSpPr/>
        <p:nvPr/>
      </p:nvGrpSpPr>
      <p:grpSpPr>
        <a:xfrm>
          <a:off x="0" y="0"/>
          <a:ext cx="0" cy="0"/>
          <a:chOff x="0" y="0"/>
          <a:chExt cx="0" cy="0"/>
        </a:xfrm>
      </p:grpSpPr>
      <p:sp>
        <p:nvSpPr>
          <p:cNvPr id="64" name="Google Shape;64;p14"/>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a:t>
            </a:r>
            <a:r>
              <a:rPr lang="en" sz="1900">
                <a:solidFill>
                  <a:schemeClr val="dk1"/>
                </a:solidFill>
                <a:latin typeface="Halant"/>
                <a:ea typeface="Halant"/>
                <a:cs typeface="Halant"/>
                <a:sym typeface="Halant"/>
              </a:rPr>
              <a:t>2 Billion Miles” Webquest</a:t>
            </a:r>
            <a:endParaRPr sz="1900">
              <a:solidFill>
                <a:schemeClr val="dk1"/>
              </a:solidFill>
              <a:latin typeface="Halant"/>
              <a:ea typeface="Halant"/>
              <a:cs typeface="Halant"/>
              <a:sym typeface="Halant"/>
            </a:endParaRPr>
          </a:p>
        </p:txBody>
      </p:sp>
      <p:pic>
        <p:nvPicPr>
          <p:cNvPr id="65" name="Google Shape;65;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6" name="Google Shape;66;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7" name="Google Shape;67;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68" name="Google Shape;68;p1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69" name="Google Shape;69;p14"/>
          <p:cNvSpPr txBox="1"/>
          <p:nvPr/>
        </p:nvSpPr>
        <p:spPr>
          <a:xfrm>
            <a:off x="594300" y="807688"/>
            <a:ext cx="6583800" cy="3130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Visit the </a:t>
            </a:r>
            <a:r>
              <a:rPr lang="en" sz="1200" u="sng">
                <a:solidFill>
                  <a:schemeClr val="hlink"/>
                </a:solidFill>
                <a:latin typeface="Halant"/>
                <a:ea typeface="Halant"/>
                <a:cs typeface="Halant"/>
                <a:sym typeface="Halant"/>
                <a:hlinkClick r:id="rId5"/>
              </a:rPr>
              <a:t>Two Billion Miles </a:t>
            </a:r>
            <a:r>
              <a:rPr lang="en" sz="1200">
                <a:solidFill>
                  <a:schemeClr val="dk1"/>
                </a:solidFill>
                <a:latin typeface="Halant"/>
                <a:ea typeface="Halant"/>
                <a:cs typeface="Halant"/>
                <a:sym typeface="Halant"/>
              </a:rPr>
              <a:t>site and go through the interactive video journey. As you proceed, fill out the graphic organizer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Explain your decisions you made along your journey and the outcome of that choice for each step along the way. Keep track of any push/pull factors as you go.</a:t>
            </a:r>
            <a:endParaRPr sz="1200">
              <a:solidFill>
                <a:schemeClr val="dk1"/>
              </a:solidFill>
              <a:latin typeface="Halant"/>
              <a:ea typeface="Halant"/>
              <a:cs typeface="Halant"/>
              <a:sym typeface="Halant"/>
            </a:endParaRPr>
          </a:p>
        </p:txBody>
      </p:sp>
      <p:sp>
        <p:nvSpPr>
          <p:cNvPr id="70" name="Google Shape;70;p14"/>
          <p:cNvSpPr txBox="1"/>
          <p:nvPr/>
        </p:nvSpPr>
        <p:spPr>
          <a:xfrm>
            <a:off x="753600" y="1421925"/>
            <a:ext cx="6182700" cy="1707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2"/>
                </a:solidFill>
                <a:latin typeface="Inter"/>
                <a:ea typeface="Inter"/>
                <a:cs typeface="Inter"/>
                <a:sym typeface="Inter"/>
              </a:rPr>
              <a:t>Country of Origin: ____________________________</a:t>
            </a:r>
            <a:endParaRPr b="1" sz="1200">
              <a:solidFill>
                <a:schemeClr val="dk2"/>
              </a:solidFill>
              <a:latin typeface="Inter"/>
              <a:ea typeface="Inter"/>
              <a:cs typeface="Inter"/>
              <a:sym typeface="Inter"/>
            </a:endParaRPr>
          </a:p>
          <a:p>
            <a:pPr indent="0" lvl="0" marL="0" rtl="0" algn="ctr">
              <a:spcBef>
                <a:spcPts val="0"/>
              </a:spcBef>
              <a:spcAft>
                <a:spcPts val="0"/>
              </a:spcAft>
              <a:buNone/>
            </a:pPr>
            <a:r>
              <a:t/>
            </a:r>
            <a:endParaRPr b="1" sz="1200">
              <a:solidFill>
                <a:schemeClr val="dk2"/>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the main push and/or pull factors that prompted your migration.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Was your migration forced or voluntary? Explain.</a:t>
            </a:r>
            <a:endParaRPr sz="1200">
              <a:solidFill>
                <a:schemeClr val="dk1"/>
              </a:solidFill>
              <a:latin typeface="Inter"/>
              <a:ea typeface="Inter"/>
              <a:cs typeface="Inter"/>
              <a:sym typeface="Inter"/>
            </a:endParaRPr>
          </a:p>
        </p:txBody>
      </p:sp>
      <p:sp>
        <p:nvSpPr>
          <p:cNvPr id="71" name="Google Shape;71;p14"/>
          <p:cNvSpPr txBox="1"/>
          <p:nvPr/>
        </p:nvSpPr>
        <p:spPr>
          <a:xfrm>
            <a:off x="381550" y="3937425"/>
            <a:ext cx="2933700" cy="3530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2"/>
                </a:solidFill>
                <a:latin typeface="Inter"/>
                <a:ea typeface="Inter"/>
                <a:cs typeface="Inter"/>
                <a:sym typeface="Inter"/>
              </a:rPr>
              <a:t>DECISIONS</a:t>
            </a:r>
            <a:endParaRPr b="1" sz="1200">
              <a:solidFill>
                <a:schemeClr val="dk2"/>
              </a:solidFill>
              <a:latin typeface="Inter"/>
              <a:ea typeface="Inter"/>
              <a:cs typeface="Inter"/>
              <a:sym typeface="Inter"/>
            </a:endParaRPr>
          </a:p>
        </p:txBody>
      </p:sp>
      <p:sp>
        <p:nvSpPr>
          <p:cNvPr id="72" name="Google Shape;72;p14"/>
          <p:cNvSpPr/>
          <p:nvPr/>
        </p:nvSpPr>
        <p:spPr>
          <a:xfrm>
            <a:off x="3480900" y="5461275"/>
            <a:ext cx="816300" cy="4827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3" name="Google Shape;73;p14"/>
          <p:cNvSpPr txBox="1"/>
          <p:nvPr/>
        </p:nvSpPr>
        <p:spPr>
          <a:xfrm>
            <a:off x="4462875" y="3937425"/>
            <a:ext cx="2933700" cy="3530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2"/>
                </a:solidFill>
                <a:latin typeface="Inter"/>
                <a:ea typeface="Inter"/>
                <a:cs typeface="Inter"/>
                <a:sym typeface="Inter"/>
              </a:rPr>
              <a:t>OUTCOMES</a:t>
            </a:r>
            <a:endParaRPr b="1" sz="1200">
              <a:solidFill>
                <a:schemeClr val="dk2"/>
              </a:solidFill>
              <a:latin typeface="Inter"/>
              <a:ea typeface="Inter"/>
              <a:cs typeface="Inter"/>
              <a:sym typeface="Inter"/>
            </a:endParaRPr>
          </a:p>
        </p:txBody>
      </p:sp>
      <p:sp>
        <p:nvSpPr>
          <p:cNvPr id="74" name="Google Shape;74;p14"/>
          <p:cNvSpPr txBox="1"/>
          <p:nvPr/>
        </p:nvSpPr>
        <p:spPr>
          <a:xfrm>
            <a:off x="352500" y="7670325"/>
            <a:ext cx="7084500" cy="1577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2"/>
                </a:solidFill>
                <a:latin typeface="Inter"/>
                <a:ea typeface="Inter"/>
                <a:cs typeface="Inter"/>
                <a:sym typeface="Inter"/>
              </a:rPr>
              <a:t>REFLECTION</a:t>
            </a:r>
            <a:endParaRPr b="1" sz="1200">
              <a:solidFill>
                <a:schemeClr val="dk2"/>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 most difficult decision to make? Why?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surprised you most about the experience of these migrants and refugees? Why?</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8" name="Shape 78"/>
        <p:cNvGrpSpPr/>
        <p:nvPr/>
      </p:nvGrpSpPr>
      <p:grpSpPr>
        <a:xfrm>
          <a:off x="0" y="0"/>
          <a:ext cx="0" cy="0"/>
          <a:chOff x="0" y="0"/>
          <a:chExt cx="0" cy="0"/>
        </a:xfrm>
      </p:grpSpPr>
      <p:sp>
        <p:nvSpPr>
          <p:cNvPr id="79" name="Google Shape;79;p1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Migration Guided Notes (Exemplar)</a:t>
            </a:r>
            <a:endParaRPr sz="1900">
              <a:solidFill>
                <a:schemeClr val="dk1"/>
              </a:solidFill>
              <a:latin typeface="Halant"/>
              <a:ea typeface="Halant"/>
              <a:cs typeface="Halant"/>
              <a:sym typeface="Halant"/>
            </a:endParaRPr>
          </a:p>
        </p:txBody>
      </p:sp>
      <p:pic>
        <p:nvPicPr>
          <p:cNvPr id="80" name="Google Shape;80;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1" name="Google Shape;81;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2" name="Google Shape;82;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3" name="Google Shape;83;p1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84" name="Google Shape;84;p15"/>
          <p:cNvSpPr txBox="1"/>
          <p:nvPr/>
        </p:nvSpPr>
        <p:spPr>
          <a:xfrm>
            <a:off x="594300" y="807688"/>
            <a:ext cx="6583800" cy="72036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Answer the questions below as you listen to the Migration Presentation.</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Say-it-in-6: Define “migration”.</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People moving from place to place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What is the main difference between a push factor and a pull factor?</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A push factor is a reason why people migrate away from their homes. A pull factor is something that attracts people to a new home.</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List 2 specific examples of push factors.</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rPr b="1" lang="en" sz="1200">
                <a:solidFill>
                  <a:srgbClr val="E95C3D"/>
                </a:solidFill>
                <a:latin typeface="Inter"/>
                <a:ea typeface="Inter"/>
                <a:cs typeface="Inter"/>
                <a:sym typeface="Inter"/>
              </a:rPr>
              <a:t>Economic: A lack of job opportunities or high costs of living</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rPr b="1" lang="en" sz="1200">
                <a:solidFill>
                  <a:srgbClr val="E95C3D"/>
                </a:solidFill>
                <a:latin typeface="Inter"/>
                <a:ea typeface="Inter"/>
                <a:cs typeface="Inter"/>
                <a:sym typeface="Inter"/>
              </a:rPr>
              <a:t>Social: People face discrimination and don’t feel safe in their current home</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startAt="2"/>
            </a:pPr>
            <a:r>
              <a:rPr lang="en" sz="1200">
                <a:solidFill>
                  <a:schemeClr val="dk1"/>
                </a:solidFill>
                <a:latin typeface="Inter"/>
                <a:ea typeface="Inter"/>
                <a:cs typeface="Inter"/>
                <a:sym typeface="Inter"/>
              </a:rPr>
              <a:t>List 2 specific examples of pull factors.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Economic: More job opportunities and higher wages that lead to a better lifestyle</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rPr b="1" lang="en" sz="1200">
                <a:solidFill>
                  <a:srgbClr val="E95C3D"/>
                </a:solidFill>
                <a:latin typeface="Inter"/>
                <a:ea typeface="Inter"/>
                <a:cs typeface="Inter"/>
                <a:sym typeface="Inter"/>
              </a:rPr>
              <a:t>Political: Seeking out political freedoms and rights (such as freedom of speech) or democratic government structures</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Provide an historic example of forced migration that is not listed on the slide.</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Answers will vary. Examples could include: Armenian Genocide, displacement of populations after the partition of India, Irish potato famine, etc.</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5) Explain the difference between Refugees and IDPs.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Both refugees and IDPs are forced out of their homes due to various reasons including political, social, environmental, and economic. Refugees, however, leave their country of origin, while IDPs are displaced within their home country.</a:t>
            </a: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8" name="Shape 88"/>
        <p:cNvGrpSpPr/>
        <p:nvPr/>
      </p:nvGrpSpPr>
      <p:grpSpPr>
        <a:xfrm>
          <a:off x="0" y="0"/>
          <a:ext cx="0" cy="0"/>
          <a:chOff x="0" y="0"/>
          <a:chExt cx="0" cy="0"/>
        </a:xfrm>
      </p:grpSpPr>
      <p:sp>
        <p:nvSpPr>
          <p:cNvPr id="89" name="Google Shape;89;p1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a:t>
            </a:r>
            <a:r>
              <a:rPr lang="en" sz="1900">
                <a:solidFill>
                  <a:schemeClr val="dk1"/>
                </a:solidFill>
                <a:latin typeface="Halant"/>
                <a:ea typeface="Halant"/>
                <a:cs typeface="Halant"/>
                <a:sym typeface="Halant"/>
              </a:rPr>
              <a:t>2 Billion Miles” Webquest Exemplar</a:t>
            </a:r>
            <a:endParaRPr sz="1900">
              <a:solidFill>
                <a:schemeClr val="dk1"/>
              </a:solidFill>
              <a:latin typeface="Halant"/>
              <a:ea typeface="Halant"/>
              <a:cs typeface="Halant"/>
              <a:sym typeface="Halant"/>
            </a:endParaRPr>
          </a:p>
        </p:txBody>
      </p:sp>
      <p:pic>
        <p:nvPicPr>
          <p:cNvPr id="90" name="Google Shape;90;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1" name="Google Shape;91;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2" name="Google Shape;92;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93" name="Google Shape;93;p1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94" name="Google Shape;94;p16"/>
          <p:cNvSpPr txBox="1"/>
          <p:nvPr/>
        </p:nvSpPr>
        <p:spPr>
          <a:xfrm>
            <a:off x="594300" y="807688"/>
            <a:ext cx="6583800" cy="3130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Visit the </a:t>
            </a:r>
            <a:r>
              <a:rPr lang="en" sz="1200" u="sng">
                <a:solidFill>
                  <a:schemeClr val="hlink"/>
                </a:solidFill>
                <a:latin typeface="Halant"/>
                <a:ea typeface="Halant"/>
                <a:cs typeface="Halant"/>
                <a:sym typeface="Halant"/>
                <a:hlinkClick r:id="rId5"/>
              </a:rPr>
              <a:t>Two Billion Miles </a:t>
            </a:r>
            <a:r>
              <a:rPr lang="en" sz="1200">
                <a:solidFill>
                  <a:schemeClr val="dk1"/>
                </a:solidFill>
                <a:latin typeface="Halant"/>
                <a:ea typeface="Halant"/>
                <a:cs typeface="Halant"/>
                <a:sym typeface="Halant"/>
              </a:rPr>
              <a:t>site and go through the interactive video journey. As you proceed, fill out the graphic organizer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Explain your decisions you made along your journey and the outcome of that choice for each step along the way. Keep track of any push/pull factors as you go.</a:t>
            </a:r>
            <a:endParaRPr sz="1200">
              <a:solidFill>
                <a:schemeClr val="dk1"/>
              </a:solidFill>
              <a:latin typeface="Halant"/>
              <a:ea typeface="Halant"/>
              <a:cs typeface="Halant"/>
              <a:sym typeface="Halant"/>
            </a:endParaRPr>
          </a:p>
        </p:txBody>
      </p:sp>
      <p:sp>
        <p:nvSpPr>
          <p:cNvPr id="95" name="Google Shape;95;p16"/>
          <p:cNvSpPr txBox="1"/>
          <p:nvPr/>
        </p:nvSpPr>
        <p:spPr>
          <a:xfrm>
            <a:off x="753600" y="1421925"/>
            <a:ext cx="6182700" cy="1707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2"/>
                </a:solidFill>
                <a:latin typeface="Inter"/>
                <a:ea typeface="Inter"/>
                <a:cs typeface="Inter"/>
                <a:sym typeface="Inter"/>
              </a:rPr>
              <a:t>Country of Origin: </a:t>
            </a:r>
            <a:r>
              <a:rPr b="1" lang="en" sz="1200" u="sng">
                <a:solidFill>
                  <a:srgbClr val="E95C3D"/>
                </a:solidFill>
                <a:latin typeface="Inter"/>
                <a:ea typeface="Inter"/>
                <a:cs typeface="Inter"/>
                <a:sym typeface="Inter"/>
              </a:rPr>
              <a:t>Syria</a:t>
            </a:r>
            <a:endParaRPr b="1" sz="1200" u="sng">
              <a:solidFill>
                <a:srgbClr val="E95C3D"/>
              </a:solidFill>
              <a:latin typeface="Inter"/>
              <a:ea typeface="Inter"/>
              <a:cs typeface="Inter"/>
              <a:sym typeface="Inter"/>
            </a:endParaRPr>
          </a:p>
          <a:p>
            <a:pPr indent="0" lvl="0" marL="0" rtl="0" algn="ctr">
              <a:spcBef>
                <a:spcPts val="0"/>
              </a:spcBef>
              <a:spcAft>
                <a:spcPts val="0"/>
              </a:spcAft>
              <a:buNone/>
            </a:pPr>
            <a:r>
              <a:t/>
            </a:r>
            <a:endParaRPr b="1" sz="1200" u="sng">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the main push and/or pull factors that prompted your migration.</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War made home a dangerous place. My family (mother and sibling) were killed and there were so many dead that there was a shortage of coffins.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Was your migration forced or voluntary? Explain.</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Migration was forced because it was too dangerous to stay where my home was and I lost my family.</a:t>
            </a:r>
            <a:endParaRPr sz="1200">
              <a:solidFill>
                <a:schemeClr val="dk1"/>
              </a:solidFill>
              <a:latin typeface="Inter"/>
              <a:ea typeface="Inter"/>
              <a:cs typeface="Inter"/>
              <a:sym typeface="Inter"/>
            </a:endParaRPr>
          </a:p>
        </p:txBody>
      </p:sp>
      <p:sp>
        <p:nvSpPr>
          <p:cNvPr id="96" name="Google Shape;96;p16"/>
          <p:cNvSpPr txBox="1"/>
          <p:nvPr/>
        </p:nvSpPr>
        <p:spPr>
          <a:xfrm>
            <a:off x="381550" y="3937425"/>
            <a:ext cx="2933700" cy="3530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2"/>
                </a:solidFill>
                <a:latin typeface="Inter"/>
                <a:ea typeface="Inter"/>
                <a:cs typeface="Inter"/>
                <a:sym typeface="Inter"/>
              </a:rPr>
              <a:t>DECISIONS</a:t>
            </a:r>
            <a:endParaRPr b="1" sz="1200">
              <a:solidFill>
                <a:schemeClr val="dk2"/>
              </a:solidFill>
              <a:latin typeface="Inter"/>
              <a:ea typeface="Inter"/>
              <a:cs typeface="Inter"/>
              <a:sym typeface="Inter"/>
            </a:endParaRPr>
          </a:p>
          <a:p>
            <a:pPr indent="0" lvl="0" marL="0" rtl="0" algn="ctr">
              <a:spcBef>
                <a:spcPts val="0"/>
              </a:spcBef>
              <a:spcAft>
                <a:spcPts val="0"/>
              </a:spcAft>
              <a:buNone/>
            </a:pPr>
            <a:r>
              <a:t/>
            </a:r>
            <a:endParaRPr b="1" sz="1200">
              <a:solidFill>
                <a:schemeClr val="dk2"/>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AutoNum type="arabicPeriod"/>
            </a:pPr>
            <a:r>
              <a:rPr b="1" lang="en" sz="1200">
                <a:solidFill>
                  <a:srgbClr val="E95C3D"/>
                </a:solidFill>
                <a:latin typeface="Inter"/>
                <a:ea typeface="Inter"/>
                <a:cs typeface="Inter"/>
                <a:sym typeface="Inter"/>
              </a:rPr>
              <a:t>Travel to the Turkish port of Bodrum.</a:t>
            </a:r>
            <a:endParaRPr b="1" sz="1200">
              <a:solidFill>
                <a:srgbClr val="E95C3D"/>
              </a:solidFill>
              <a:latin typeface="Inter"/>
              <a:ea typeface="Inter"/>
              <a:cs typeface="Inter"/>
              <a:sym typeface="Inter"/>
            </a:endParaRPr>
          </a:p>
          <a:p>
            <a:pPr indent="-304800" lvl="0" marL="457200" rtl="0" algn="l">
              <a:spcBef>
                <a:spcPts val="1000"/>
              </a:spcBef>
              <a:spcAft>
                <a:spcPts val="0"/>
              </a:spcAft>
              <a:buClr>
                <a:srgbClr val="E95C3D"/>
              </a:buClr>
              <a:buSzPts val="1200"/>
              <a:buFont typeface="Inter"/>
              <a:buAutoNum type="arabicPeriod"/>
            </a:pPr>
            <a:r>
              <a:rPr b="1" lang="en" sz="1200">
                <a:solidFill>
                  <a:srgbClr val="E95C3D"/>
                </a:solidFill>
                <a:latin typeface="Inter"/>
                <a:ea typeface="Inter"/>
                <a:cs typeface="Inter"/>
                <a:sym typeface="Inter"/>
              </a:rPr>
              <a:t>Take a ship to Italy.</a:t>
            </a:r>
            <a:endParaRPr b="1" sz="1200">
              <a:solidFill>
                <a:srgbClr val="E95C3D"/>
              </a:solidFill>
              <a:latin typeface="Inter"/>
              <a:ea typeface="Inter"/>
              <a:cs typeface="Inter"/>
              <a:sym typeface="Inter"/>
            </a:endParaRPr>
          </a:p>
          <a:p>
            <a:pPr indent="-304800" lvl="0" marL="457200" rtl="0" algn="l">
              <a:spcBef>
                <a:spcPts val="1000"/>
              </a:spcBef>
              <a:spcAft>
                <a:spcPts val="0"/>
              </a:spcAft>
              <a:buClr>
                <a:srgbClr val="E95C3D"/>
              </a:buClr>
              <a:buSzPts val="1200"/>
              <a:buFont typeface="Inter"/>
              <a:buAutoNum type="arabicPeriod"/>
            </a:pPr>
            <a:r>
              <a:rPr b="1" lang="en" sz="1200">
                <a:solidFill>
                  <a:srgbClr val="E95C3D"/>
                </a:solidFill>
                <a:latin typeface="Inter"/>
                <a:ea typeface="Inter"/>
                <a:cs typeface="Inter"/>
                <a:sym typeface="Inter"/>
              </a:rPr>
              <a:t>Rest in a migrant camp.</a:t>
            </a:r>
            <a:endParaRPr b="1" sz="1200">
              <a:solidFill>
                <a:srgbClr val="E95C3D"/>
              </a:solidFill>
              <a:latin typeface="Inter"/>
              <a:ea typeface="Inter"/>
              <a:cs typeface="Inter"/>
              <a:sym typeface="Inter"/>
            </a:endParaRPr>
          </a:p>
          <a:p>
            <a:pPr indent="-304800" lvl="0" marL="457200" rtl="0" algn="l">
              <a:spcBef>
                <a:spcPts val="1000"/>
              </a:spcBef>
              <a:spcAft>
                <a:spcPts val="0"/>
              </a:spcAft>
              <a:buClr>
                <a:srgbClr val="E95C3D"/>
              </a:buClr>
              <a:buSzPts val="1200"/>
              <a:buFont typeface="Inter"/>
              <a:buAutoNum type="arabicPeriod"/>
            </a:pPr>
            <a:r>
              <a:rPr b="1" lang="en" sz="1200">
                <a:solidFill>
                  <a:srgbClr val="E95C3D"/>
                </a:solidFill>
                <a:latin typeface="Inter"/>
                <a:ea typeface="Inter"/>
                <a:cs typeface="Inter"/>
                <a:sym typeface="Inter"/>
              </a:rPr>
              <a:t>Hide in a truck to get to Austria.</a:t>
            </a:r>
            <a:endParaRPr b="1" sz="1200">
              <a:solidFill>
                <a:srgbClr val="E95C3D"/>
              </a:solidFill>
              <a:latin typeface="Inter"/>
              <a:ea typeface="Inter"/>
              <a:cs typeface="Inter"/>
              <a:sym typeface="Inter"/>
            </a:endParaRPr>
          </a:p>
          <a:p>
            <a:pPr indent="-304800" lvl="0" marL="457200" rtl="0" algn="l">
              <a:spcBef>
                <a:spcPts val="1000"/>
              </a:spcBef>
              <a:spcAft>
                <a:spcPts val="0"/>
              </a:spcAft>
              <a:buClr>
                <a:srgbClr val="E95C3D"/>
              </a:buClr>
              <a:buSzPts val="1200"/>
              <a:buFont typeface="Inter"/>
              <a:buAutoNum type="arabicPeriod"/>
            </a:pPr>
            <a:r>
              <a:rPr b="1" lang="en" sz="1200">
                <a:solidFill>
                  <a:srgbClr val="E95C3D"/>
                </a:solidFill>
                <a:latin typeface="Inter"/>
                <a:ea typeface="Inter"/>
                <a:cs typeface="Inter"/>
                <a:sym typeface="Inter"/>
              </a:rPr>
              <a:t>Take a train to Munich.</a:t>
            </a:r>
            <a:endParaRPr b="1" sz="1200">
              <a:solidFill>
                <a:srgbClr val="E95C3D"/>
              </a:solidFill>
              <a:latin typeface="Inter"/>
              <a:ea typeface="Inter"/>
              <a:cs typeface="Inter"/>
              <a:sym typeface="Inter"/>
            </a:endParaRPr>
          </a:p>
          <a:p>
            <a:pPr indent="-304800" lvl="0" marL="457200" rtl="0" algn="l">
              <a:spcBef>
                <a:spcPts val="1000"/>
              </a:spcBef>
              <a:spcAft>
                <a:spcPts val="1000"/>
              </a:spcAft>
              <a:buClr>
                <a:srgbClr val="E95C3D"/>
              </a:buClr>
              <a:buSzPts val="1200"/>
              <a:buFont typeface="Inter"/>
              <a:buAutoNum type="arabicPeriod"/>
            </a:pPr>
            <a:r>
              <a:rPr b="1" lang="en" sz="1200">
                <a:solidFill>
                  <a:srgbClr val="E95C3D"/>
                </a:solidFill>
                <a:latin typeface="Inter"/>
                <a:ea typeface="Inter"/>
                <a:cs typeface="Inter"/>
                <a:sym typeface="Inter"/>
              </a:rPr>
              <a:t>Go to Sweden.</a:t>
            </a:r>
            <a:endParaRPr b="1" sz="1200">
              <a:solidFill>
                <a:schemeClr val="dk2"/>
              </a:solidFill>
              <a:latin typeface="Inter"/>
              <a:ea typeface="Inter"/>
              <a:cs typeface="Inter"/>
              <a:sym typeface="Inter"/>
            </a:endParaRPr>
          </a:p>
        </p:txBody>
      </p:sp>
      <p:sp>
        <p:nvSpPr>
          <p:cNvPr id="97" name="Google Shape;97;p16"/>
          <p:cNvSpPr/>
          <p:nvPr/>
        </p:nvSpPr>
        <p:spPr>
          <a:xfrm>
            <a:off x="3480900" y="5461275"/>
            <a:ext cx="816300" cy="4827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98" name="Google Shape;98;p16"/>
          <p:cNvSpPr txBox="1"/>
          <p:nvPr/>
        </p:nvSpPr>
        <p:spPr>
          <a:xfrm>
            <a:off x="4462875" y="3937425"/>
            <a:ext cx="2933700" cy="3530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2"/>
                </a:solidFill>
                <a:latin typeface="Inter"/>
                <a:ea typeface="Inter"/>
                <a:cs typeface="Inter"/>
                <a:sym typeface="Inter"/>
              </a:rPr>
              <a:t>OUTCOMES</a:t>
            </a:r>
            <a:endParaRPr b="1" sz="1200">
              <a:solidFill>
                <a:schemeClr val="dk2"/>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AutoNum type="arabicPeriod"/>
            </a:pPr>
            <a:r>
              <a:rPr b="1" lang="en" sz="1000">
                <a:solidFill>
                  <a:srgbClr val="E95C3D"/>
                </a:solidFill>
                <a:latin typeface="Inter"/>
                <a:ea typeface="Inter"/>
                <a:cs typeface="Inter"/>
                <a:sym typeface="Inter"/>
              </a:rPr>
              <a:t>Made it to Turkey, but need to find a way to get to Greece.</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AutoNum type="arabicPeriod"/>
            </a:pPr>
            <a:r>
              <a:rPr b="1" lang="en" sz="1000">
                <a:solidFill>
                  <a:srgbClr val="E95C3D"/>
                </a:solidFill>
                <a:latin typeface="Inter"/>
                <a:ea typeface="Inter"/>
                <a:cs typeface="Inter"/>
                <a:sym typeface="Inter"/>
              </a:rPr>
              <a:t>The ship was a cattle ship, and it cost a lot of money. It was cold and dark. We were intercepted by the Italians and we made it to the mainland.</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AutoNum type="arabicPeriod"/>
            </a:pPr>
            <a:r>
              <a:rPr b="1" lang="en" sz="1000">
                <a:solidFill>
                  <a:srgbClr val="E95C3D"/>
                </a:solidFill>
                <a:latin typeface="Inter"/>
                <a:ea typeface="Inter"/>
                <a:cs typeface="Inter"/>
                <a:sym typeface="Inter"/>
              </a:rPr>
              <a:t>Ended up in a camp that is overcrowded and can only be a temporary place to stay.</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AutoNum type="arabicPeriod"/>
            </a:pPr>
            <a:r>
              <a:rPr b="1" lang="en" sz="1000">
                <a:solidFill>
                  <a:srgbClr val="E95C3D"/>
                </a:solidFill>
                <a:latin typeface="Inter"/>
                <a:ea typeface="Inter"/>
                <a:cs typeface="Inter"/>
                <a:sym typeface="Inter"/>
              </a:rPr>
              <a:t>On the way to Austria, passed a truck that was surrounded by police. Found out that over 70 Syrians were found dead in the truck.</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AutoNum type="arabicPeriod"/>
            </a:pPr>
            <a:r>
              <a:rPr b="1" lang="en" sz="1000">
                <a:solidFill>
                  <a:srgbClr val="E95C3D"/>
                </a:solidFill>
                <a:latin typeface="Inter"/>
                <a:ea typeface="Inter"/>
                <a:cs typeface="Inter"/>
                <a:sym typeface="Inter"/>
              </a:rPr>
              <a:t>Munich is incredibly welcoming, providing resources and even toys to children.</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AutoNum type="arabicPeriod"/>
            </a:pPr>
            <a:r>
              <a:rPr b="1" lang="en" sz="1000">
                <a:solidFill>
                  <a:srgbClr val="E95C3D"/>
                </a:solidFill>
                <a:latin typeface="Inter"/>
                <a:ea typeface="Inter"/>
                <a:cs typeface="Inter"/>
                <a:sym typeface="Inter"/>
              </a:rPr>
              <a:t>Reached Stockholm, Sweden, and was granted asylum. We were placed in homes with others from Syria and Iraq.</a:t>
            </a:r>
            <a:endParaRPr b="1" sz="1000">
              <a:solidFill>
                <a:schemeClr val="dk2"/>
              </a:solidFill>
              <a:latin typeface="Inter"/>
              <a:ea typeface="Inter"/>
              <a:cs typeface="Inter"/>
              <a:sym typeface="Inter"/>
            </a:endParaRPr>
          </a:p>
        </p:txBody>
      </p:sp>
      <p:sp>
        <p:nvSpPr>
          <p:cNvPr id="99" name="Google Shape;99;p16"/>
          <p:cNvSpPr txBox="1"/>
          <p:nvPr/>
        </p:nvSpPr>
        <p:spPr>
          <a:xfrm>
            <a:off x="352500" y="7670325"/>
            <a:ext cx="7084500" cy="1577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2"/>
                </a:solidFill>
                <a:latin typeface="Inter"/>
                <a:ea typeface="Inter"/>
                <a:cs typeface="Inter"/>
                <a:sym typeface="Inter"/>
              </a:rPr>
              <a:t>REFLECTION</a:t>
            </a:r>
            <a:endParaRPr b="1" sz="1200">
              <a:solidFill>
                <a:schemeClr val="dk2"/>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What was the most difficult decision to make? Why?</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It was difficult to choose the more dangerous paths to get to the final destination, but I think the hardest choice was to leave Munich, which was so welcoming, to continue to Sweden. Bavaria was taking in so many refugees that it likely would not have had the resources for them all, so it made more sense to move on.</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What surprised you most about the experience of these migrants and refugees? Why? </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I was shocked by how much violence and corruption that they faced along their path to seek asylum. I was surprised that people were tricked into paying money only to end up on a cattle ship.</a:t>
            </a:r>
            <a:endParaRPr sz="10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