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D939AFA-0B8F-4BA6-B4FC-A762B09D11DB}">
  <a:tblStyle styleId="{3D939AFA-0B8F-4BA6-B4FC-A762B09D11D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bf1ea5c1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bf1ea5c1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bf1ea5c11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bf1ea5c1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bf1ea5c11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bf1ea5c11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rive.google.com/file/d/1S5lKFJecItI-JFA82MtCB8tNcdn-cmFV/view?usp=sharing" TargetMode="External"/><Relationship Id="rId10" Type="http://schemas.openxmlformats.org/officeDocument/2006/relationships/hyperlink" Target="https://drive.google.com/file/d/1eHnlwSGuqIKTxWis45kyp3zoCASIZyFC/view?usp=sharing" TargetMode="External"/><Relationship Id="rId13" Type="http://schemas.openxmlformats.org/officeDocument/2006/relationships/hyperlink" Target="https://docs.google.com/presentation/d/1PjtbfFwZuQVDWHFSUaRh9XCJWHBzRkbgQpE94nT4WSc/view" TargetMode="External"/><Relationship Id="rId12" Type="http://schemas.openxmlformats.org/officeDocument/2006/relationships/hyperlink" Target="https://docs.google.com/presentation/d/1PXwvNeb6ivx5ANfwZ8UuMkho5muVjHak8DYfSZnLStU/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hyperlink" Target="https://drive.google.com/file/d/1O8qOAbXCBFfaiuu6DTY3zLWjHU61nTJ7/view?usp=sharing" TargetMode="External"/><Relationship Id="rId15" Type="http://schemas.openxmlformats.org/officeDocument/2006/relationships/hyperlink" Target="https://docs.google.com/presentation/d/1O0ptYv_u5KQh3dMAt3eyIB2LEMAzc4bczkPwd4wVAbI/view" TargetMode="External"/><Relationship Id="rId14" Type="http://schemas.openxmlformats.org/officeDocument/2006/relationships/hyperlink" Target="https://docs.google.com/presentation/d/1_mgaNoYBNH3b2-sxvLEa4zNd9B4ppMgm-W1Ka8ITswI/view" TargetMode="External"/><Relationship Id="rId5" Type="http://schemas.openxmlformats.org/officeDocument/2006/relationships/hyperlink" Target="https://docs.google.com/presentation/d/1_mgaNoYBNH3b2-sxvLEa4zNd9B4ppMgm-W1Ka8ITswI/view" TargetMode="External"/><Relationship Id="rId6" Type="http://schemas.openxmlformats.org/officeDocument/2006/relationships/hyperlink" Target="https://docs.google.com/presentation/d/1qr3C9B6vEBBgxni9O4OdJaat2-nu0J3KaZle9WPqnRM/view" TargetMode="External"/><Relationship Id="rId7" Type="http://schemas.openxmlformats.org/officeDocument/2006/relationships/hyperlink" Target="https://docs.google.com/presentation/d/1MPQWugFlCjWn3-jmlesRibs2l8WR6Bxq1L0kJif4nG4/view" TargetMode="External"/><Relationship Id="rId8" Type="http://schemas.openxmlformats.org/officeDocument/2006/relationships/hyperlink" Target="https://docs.google.com/presentation/d/1ZqCIGILRR4V6Fv-FXBgg9ZIwb0Nnk8YwGYb3NJQ2P0c/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diplomacy.state.gov/teacher-resources/international-ebola-crisis/" TargetMode="External"/><Relationship Id="rId6" Type="http://schemas.openxmlformats.org/officeDocument/2006/relationships/hyperlink" Target="https://drive.google.com/file/d/1O8qOAbXCBFfaiuu6DTY3zLWjHU61nTJ7/view?usp=sharing" TargetMode="External"/><Relationship Id="rId7" Type="http://schemas.openxmlformats.org/officeDocument/2006/relationships/hyperlink" Target="https://drive.google.com/file/d/1eHnlwSGuqIKTxWis45kyp3zoCASIZyFC/view?usp=sharing" TargetMode="External"/><Relationship Id="rId8" Type="http://schemas.openxmlformats.org/officeDocument/2006/relationships/hyperlink" Target="https://drive.google.com/file/d/1S5lKFJecItI-JFA82MtCB8tNcdn-cmFV/view?usp=shar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docs.google.com/presentation/d/1PjtbfFwZuQVDWHFSUaRh9XCJWHBzRkbgQpE94nT4WSc/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{3D939AFA-0B8F-4BA6-B4FC-A762B09D11DB}</a:tableStyleId>
              </a:tblPr>
              <a:tblGrid>
                <a:gridCol w="1633350"/>
                <a:gridCol w="4045800"/>
                <a:gridCol w="3669725"/>
              </a:tblGrid>
              <a:tr h="3089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11: Disease &amp; Health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96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social and economic factors affect the spread and impact of major global diseases?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89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Perspective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Arguments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381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Ebola Crisis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7"/>
                        </a:rPr>
                        <a:t>UN Research Portfolio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Ebola Crisis Student Packet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Ebola Crisis Nametags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Ebola Crisis Placards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2"/>
                        </a:rPr>
                        <a:t>Printed UN Research Portfolio</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3"/>
                        </a:rPr>
                        <a:t>Disease and Health Infographic</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49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World Health Organization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98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4"/>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00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Provide students time to preview the Topic </a:t>
                      </a:r>
                      <a:r>
                        <a:rPr lang="en" sz="1200">
                          <a:latin typeface="Inter"/>
                          <a:ea typeface="Inter"/>
                          <a:cs typeface="Inter"/>
                          <a:sym typeface="Inter"/>
                        </a:rPr>
                        <a:t>5</a:t>
                      </a:r>
                      <a:r>
                        <a:rPr lang="en" sz="1200">
                          <a:solidFill>
                            <a:srgbClr val="000000"/>
                          </a:solidFill>
                          <a:latin typeface="Inter"/>
                          <a:ea typeface="Inter"/>
                          <a:cs typeface="Inter"/>
                          <a:sym typeface="Inter"/>
                        </a:rPr>
                        <a:t> Supporting questions within the </a:t>
                      </a:r>
                      <a:r>
                        <a:rPr lang="en" sz="1200" u="sng">
                          <a:solidFill>
                            <a:srgbClr val="0097A7"/>
                          </a:solidFill>
                          <a:latin typeface="Inter"/>
                          <a:ea typeface="Inter"/>
                          <a:cs typeface="Inter"/>
                          <a:sym typeface="Inter"/>
                          <a:hlinkClick r:id="rId15">
                            <a:extLst>
                              <a:ext uri="{A12FA001-AC4F-418D-AE19-62706E023703}">
                                <ahyp:hlinkClr val="tx"/>
                              </a:ext>
                            </a:extLst>
                          </a:hlinkClick>
                        </a:rPr>
                        <a:t>Unit 10 Inquiry Journal</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93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through Unit </a:t>
                      </a:r>
                      <a:r>
                        <a:rPr lang="en" sz="1200">
                          <a:latin typeface="Inter"/>
                          <a:ea typeface="Inter"/>
                          <a:cs typeface="Inter"/>
                          <a:sym typeface="Inter"/>
                        </a:rPr>
                        <a:t>10</a:t>
                      </a:r>
                      <a:r>
                        <a:rPr lang="en" sz="1200">
                          <a:solidFill>
                            <a:srgbClr val="000000"/>
                          </a:solidFill>
                          <a:latin typeface="Inter"/>
                          <a:ea typeface="Inter"/>
                          <a:cs typeface="Inter"/>
                          <a:sym typeface="Inter"/>
                        </a:rPr>
                        <a:t>- Topic </a:t>
                      </a:r>
                      <a:r>
                        <a:rPr lang="en" sz="1200">
                          <a:latin typeface="Inter"/>
                          <a:ea typeface="Inter"/>
                          <a:cs typeface="Inter"/>
                          <a:sym typeface="Inter"/>
                        </a:rPr>
                        <a:t>5</a:t>
                      </a:r>
                      <a:r>
                        <a:rPr lang="en" sz="1200">
                          <a:solidFill>
                            <a:srgbClr val="000000"/>
                          </a:solidFill>
                          <a:latin typeface="Inter"/>
                          <a:ea typeface="Inter"/>
                          <a:cs typeface="Inter"/>
                          <a:sym typeface="Inter"/>
                        </a:rPr>
                        <a:t>:  Supporting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10</a:t>
                      </a:r>
                      <a:r>
                        <a:rPr lang="en" sz="1200">
                          <a:solidFill>
                            <a:srgbClr val="000000"/>
                          </a:solidFill>
                          <a:latin typeface="Inter"/>
                          <a:ea typeface="Inter"/>
                          <a:cs typeface="Inter"/>
                          <a:sym typeface="Inter"/>
                        </a:rPr>
                        <a:t>- Topic </a:t>
                      </a:r>
                      <a:r>
                        <a:rPr lang="en" sz="1200">
                          <a:latin typeface="Inter"/>
                          <a:ea typeface="Inter"/>
                          <a:cs typeface="Inter"/>
                          <a:sym typeface="Inter"/>
                        </a:rPr>
                        <a:t>5</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{3D939AFA-0B8F-4BA6-B4FC-A762B09D11DB}</a:tableStyleId>
              </a:tblPr>
              <a:tblGrid>
                <a:gridCol w="1673200"/>
                <a:gridCol w="4057350"/>
                <a:gridCol w="3702950"/>
              </a:tblGrid>
              <a:tr h="868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11: Disease &amp; Health</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12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Students will engage in an International Ebola Crisis Simulation from the </a:t>
                      </a:r>
                      <a:r>
                        <a:rPr lang="en" sz="1200" u="sng">
                          <a:solidFill>
                            <a:schemeClr val="hlink"/>
                          </a:solidFill>
                          <a:latin typeface="Inter"/>
                          <a:ea typeface="Inter"/>
                          <a:cs typeface="Inter"/>
                          <a:sym typeface="Inter"/>
                          <a:hlinkClick r:id="rId5"/>
                        </a:rPr>
                        <a:t>National Museum of American Diplomacy</a:t>
                      </a:r>
                      <a:r>
                        <a:rPr lang="en" sz="1200">
                          <a:latin typeface="Inter"/>
                          <a:ea typeface="Inter"/>
                          <a:cs typeface="Inter"/>
                          <a:sym typeface="Inter"/>
                        </a:rPr>
                        <a:t>.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375150">
                <a:tc vMerge="1"/>
                <a:tc>
                  <a:txBody>
                    <a:bodyPr/>
                    <a:lstStyle/>
                    <a:p>
                      <a:pPr indent="0" lvl="0" marL="0" rtl="0" algn="ctr">
                        <a:spcBef>
                          <a:spcPts val="0"/>
                        </a:spcBef>
                        <a:spcAft>
                          <a:spcPts val="0"/>
                        </a:spcAft>
                        <a:buClr>
                          <a:srgbClr val="000000"/>
                        </a:buClr>
                        <a:buSzPts val="1200"/>
                        <a:buFont typeface="Inter"/>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Hand out </a:t>
                      </a:r>
                      <a:r>
                        <a:rPr lang="en" sz="1200" u="sng">
                          <a:solidFill>
                            <a:schemeClr val="hlink"/>
                          </a:solidFill>
                          <a:latin typeface="Inter"/>
                          <a:ea typeface="Inter"/>
                          <a:cs typeface="Inter"/>
                          <a:sym typeface="Inter"/>
                          <a:hlinkClick r:id="rId6"/>
                        </a:rPr>
                        <a:t>Ebola Student Crisis Packet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Collectively, read the introductory materials on pages 4-8</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Divide students into the 5 stakeholder groups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groups to read about their stakeholder and answer the questions on pages 10-12</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If desired, hand out </a:t>
                      </a:r>
                      <a:r>
                        <a:rPr lang="en" sz="1200" u="sng">
                          <a:solidFill>
                            <a:schemeClr val="hlink"/>
                          </a:solidFill>
                          <a:latin typeface="Inter"/>
                          <a:ea typeface="Inter"/>
                          <a:cs typeface="Inter"/>
                          <a:sym typeface="Inter"/>
                          <a:hlinkClick r:id="rId7"/>
                        </a:rPr>
                        <a:t>student nametags</a:t>
                      </a:r>
                      <a:r>
                        <a:rPr lang="en" sz="1200">
                          <a:latin typeface="Inter"/>
                          <a:ea typeface="Inter"/>
                          <a:cs typeface="Inter"/>
                          <a:sym typeface="Inter"/>
                        </a:rPr>
                        <a:t> and </a:t>
                      </a:r>
                      <a:r>
                        <a:rPr lang="en" sz="1200" u="sng">
                          <a:solidFill>
                            <a:schemeClr val="hlink"/>
                          </a:solidFill>
                          <a:latin typeface="Inter"/>
                          <a:ea typeface="Inter"/>
                          <a:cs typeface="Inter"/>
                          <a:sym typeface="Inter"/>
                          <a:hlinkClick r:id="rId8"/>
                        </a:rPr>
                        <a:t>student placards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read their particular fact sheet found within pages 15-20</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Tools for Negotiating Effectively found on page 13</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engage in a classroom mingle where they meet with other stakeholders to discuss priorities and solutions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a collaborative discussion where consensus must be reached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200"/>
                        <a:buFont typeface="Inter"/>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and engage with the introductory materials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Meet with group members and complete questions to prepare for simulation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Engage in classroom mingle discussion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Participate in class discussion with solution-based statements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75150">
                <a:tc rowSpan="2">
                  <a:txBody>
                    <a:bodyPr/>
                    <a:lstStyle/>
                    <a:p>
                      <a:pPr indent="0" lvl="0" marL="0" rtl="0" algn="l">
                        <a:spcBef>
                          <a:spcPts val="0"/>
                        </a:spcBef>
                        <a:spcAft>
                          <a:spcPts val="0"/>
                        </a:spcAft>
                        <a:buNone/>
                      </a:pPr>
                      <a:r>
                        <a:rPr b="1" lang="en" sz="1300">
                          <a:latin typeface="Inter"/>
                          <a:ea typeface="Inter"/>
                          <a:cs typeface="Inter"/>
                          <a:sym typeface="Inter"/>
                        </a:rPr>
                        <a:t>ACTIVITY 3 -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research a disease and health issue in their assigned UN Region and fill out the Disease and Health page of their UN Research Portfolio (page 10). The research packets (linked on page 4) and the detailed instructions (page 9) can be used to support their work.</a:t>
                      </a: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75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Organize students into their Regional Committee Groups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pages </a:t>
                      </a:r>
                      <a:r>
                        <a:rPr lang="en" sz="1200">
                          <a:latin typeface="Inter"/>
                          <a:ea typeface="Inter"/>
                          <a:cs typeface="Inter"/>
                          <a:sym typeface="Inter"/>
                        </a:rPr>
                        <a:t>9-10</a:t>
                      </a:r>
                      <a:r>
                        <a:rPr lang="en" sz="1200">
                          <a:solidFill>
                            <a:srgbClr val="000000"/>
                          </a:solidFill>
                          <a:latin typeface="Inter"/>
                          <a:ea typeface="Inter"/>
                          <a:cs typeface="Inter"/>
                          <a:sym typeface="Inter"/>
                        </a:rPr>
                        <a:t> of their UN Research Portfolio</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 as needed</a:t>
                      </a:r>
                      <a:endParaRPr sz="1200">
                        <a:solidFill>
                          <a:srgbClr val="000000"/>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rgbClr val="000000"/>
                          </a:solidFill>
                          <a:latin typeface="Inter"/>
                          <a:ea typeface="Inter"/>
                          <a:cs typeface="Inter"/>
                          <a:sym typeface="Inter"/>
                        </a:rPr>
                        <a:t>Work with Regional Committee Group to complete the </a:t>
                      </a:r>
                      <a:r>
                        <a:rPr lang="en" sz="1200">
                          <a:latin typeface="Inter"/>
                          <a:ea typeface="Inter"/>
                          <a:cs typeface="Inter"/>
                          <a:sym typeface="Inter"/>
                        </a:rPr>
                        <a:t>Disease and Health</a:t>
                      </a:r>
                      <a:r>
                        <a:rPr lang="en" sz="1200">
                          <a:solidFill>
                            <a:srgbClr val="000000"/>
                          </a:solidFill>
                          <a:latin typeface="Inter"/>
                          <a:ea typeface="Inter"/>
                          <a:cs typeface="Inter"/>
                          <a:sym typeface="Inter"/>
                        </a:rPr>
                        <a:t> page of the UN Research Portfolio</a:t>
                      </a:r>
                      <a:endParaRPr sz="1200">
                        <a:solidFill>
                          <a:srgbClr val="000000"/>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{3D939AFA-0B8F-4BA6-B4FC-A762B09D11DB}</a:tableStyleId>
              </a:tblPr>
              <a:tblGrid>
                <a:gridCol w="1673200"/>
                <a:gridCol w="4057350"/>
                <a:gridCol w="3702950"/>
              </a:tblGrid>
              <a:tr h="3396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11: Disease &amp; Health</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9707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work in their UN Regional Committee Groups to research a specific disease that is relevant in their assigned region. They will create an infographic about that disease using a tool such as Canva, Google Slides, etc. This can also be done on paper if desired.</a:t>
                      </a: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1249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Organize students into their Regional Committee Groups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the </a:t>
                      </a:r>
                      <a:r>
                        <a:rPr lang="en" sz="1200" u="sng">
                          <a:solidFill>
                            <a:schemeClr val="hlink"/>
                          </a:solidFill>
                          <a:latin typeface="Inter"/>
                          <a:ea typeface="Inter"/>
                          <a:cs typeface="Inter"/>
                          <a:sym typeface="Inter"/>
                          <a:hlinkClick r:id="rId5"/>
                        </a:rPr>
                        <a:t>instructions for the Disease &amp; Health Infographic</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progress and answer questions as needed</a:t>
                      </a:r>
                      <a:endParaRPr sz="1200">
                        <a:solidFill>
                          <a:schemeClr val="dk1"/>
                        </a:solidFill>
                        <a:latin typeface="Inter"/>
                        <a:ea typeface="Inter"/>
                        <a:cs typeface="Inter"/>
                        <a:sym typeface="Inter"/>
                      </a:endParaRPr>
                    </a:p>
                  </a:txBody>
                  <a:tcPr marT="60475" marB="60475"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with Regional Committee Group to research the disease assigned to the region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Create an infographic about the disease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60475" marB="60475"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528350">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2.90 Analyze the historical and structural factors that contribute to unequal economic development across the globe, and assess the impact of neocolonialism and international organizations and actors in promoting or hindering economic and social development in at least two different regions of the world.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2.96 Compare the reasons for the spread and/or emergence of at least two pathogens and diseases (e.g., HIV/AIDS, malaria, Ebola, SARS, COVID-19) across the world since the 1980s, including social and economic impacts at a local, national and global scale.</a:t>
                      </a:r>
                      <a:endParaRPr sz="12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