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1" r:id="rId5"/>
    <p:sldMasterId id="2147483672" r:id="rId6"/>
  </p:sldMasterIdLst>
  <p:notesMasterIdLst>
    <p:notesMasterId r:id="rId7"/>
  </p:notesMasterIdLst>
  <p:sldIdLst>
    <p:sldId id="256" r:id="rId8"/>
    <p:sldId id="257" r:id="rId9"/>
    <p:sldId id="258" r:id="rId10"/>
  </p:sldIdLst>
  <p:sldSz cy="5143500" cx="9144000"/>
  <p:notesSz cx="6858000" cy="9144000"/>
  <p:embeddedFontLst>
    <p:embeddedFont>
      <p:font typeface="Inter"/>
      <p:regular r:id="rId11"/>
      <p:bold r:id="rId12"/>
      <p:italic r:id="rId13"/>
      <p:boldItalic r:id="rId14"/>
    </p:embeddedFont>
    <p:embeddedFont>
      <p:font typeface="Plus Jakarta Sans"/>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E250608-D604-4ED9-ABE3-A761C272E797}">
  <a:tblStyle styleId="{3E250608-D604-4ED9-ABE3-A761C272E797}"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3.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regular.fntdata"/><Relationship Id="rId14" Type="http://schemas.openxmlformats.org/officeDocument/2006/relationships/font" Target="fonts/Inter-boldItalic.fntdata"/><Relationship Id="rId17" Type="http://schemas.openxmlformats.org/officeDocument/2006/relationships/font" Target="fonts/PlusJakartaSans-italic.fntdata"/><Relationship Id="rId16" Type="http://schemas.openxmlformats.org/officeDocument/2006/relationships/font" Target="fonts/PlusJakartaSans-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18" Type="http://schemas.openxmlformats.org/officeDocument/2006/relationships/font" Target="fonts/PlusJakartaSans-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6d548033b8_0_7: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g36d548033b8_0_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6d7fb9fa5b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g36d7fb9fa5b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36d548033b8_0_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36d548033b8_0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rtl="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rtl="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rtl="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rtl="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rtl="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rtl="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3" name="Shape 63"/>
        <p:cNvGrpSpPr/>
        <p:nvPr/>
      </p:nvGrpSpPr>
      <p:grpSpPr>
        <a:xfrm>
          <a:off x="0" y="0"/>
          <a:ext cx="0" cy="0"/>
          <a:chOff x="0" y="0"/>
          <a:chExt cx="0" cy="0"/>
        </a:xfrm>
      </p:grpSpPr>
      <p:sp>
        <p:nvSpPr>
          <p:cNvPr id="64" name="Google Shape;64;p1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5" name="Google Shape;65;p1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6" name="Google Shape;66;p1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67" name="Shape 67"/>
        <p:cNvGrpSpPr/>
        <p:nvPr/>
      </p:nvGrpSpPr>
      <p:grpSpPr>
        <a:xfrm>
          <a:off x="0" y="0"/>
          <a:ext cx="0" cy="0"/>
          <a:chOff x="0" y="0"/>
          <a:chExt cx="0" cy="0"/>
        </a:xfrm>
      </p:grpSpPr>
      <p:sp>
        <p:nvSpPr>
          <p:cNvPr id="68" name="Google Shape;68;p16"/>
          <p:cNvSpPr txBox="1"/>
          <p:nvPr>
            <p:ph type="ctrTitle"/>
          </p:nvPr>
        </p:nvSpPr>
        <p:spPr>
          <a:xfrm>
            <a:off x="1143000" y="841772"/>
            <a:ext cx="6858000" cy="1790700"/>
          </a:xfrm>
          <a:prstGeom prst="rect">
            <a:avLst/>
          </a:prstGeom>
          <a:noFill/>
          <a:ln>
            <a:noFill/>
          </a:ln>
        </p:spPr>
        <p:txBody>
          <a:bodyPr anchorCtr="0" anchor="b" bIns="34275" lIns="68575" spcFirstLastPara="1" rIns="68575" wrap="square" tIns="34275">
            <a:noAutofit/>
          </a:bodyPr>
          <a:lstStyle>
            <a:lvl1pPr lvl="0" marR="0" algn="ctr">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69" name="Google Shape;69;p16"/>
          <p:cNvSpPr txBox="1"/>
          <p:nvPr>
            <p:ph idx="1" type="subTitle"/>
          </p:nvPr>
        </p:nvSpPr>
        <p:spPr>
          <a:xfrm>
            <a:off x="1143000" y="2701528"/>
            <a:ext cx="6858000" cy="1241700"/>
          </a:xfrm>
          <a:prstGeom prst="rect">
            <a:avLst/>
          </a:prstGeom>
          <a:noFill/>
          <a:ln>
            <a:noFill/>
          </a:ln>
        </p:spPr>
        <p:txBody>
          <a:bodyPr anchorCtr="0" anchor="t" bIns="34275" lIns="68575" spcFirstLastPara="1" rIns="68575" wrap="square" tIns="34275">
            <a:noAutofit/>
          </a:bodyPr>
          <a:lstStyle>
            <a:lvl1pPr lvl="0" marR="0" algn="ctr">
              <a:lnSpc>
                <a:spcPct val="90000"/>
              </a:lnSpc>
              <a:spcBef>
                <a:spcPts val="8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1pPr>
            <a:lvl2pPr lvl="1" marR="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2pPr>
            <a:lvl3pPr lvl="2" marR="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3pPr>
            <a:lvl4pPr lvl="3"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4pPr>
            <a:lvl5pPr lvl="4"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5pPr>
            <a:lvl6pPr lvl="5"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70" name="Google Shape;70;p1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1" name="Google Shape;71;p1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2" name="Google Shape;72;p1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73" name="Shape 73"/>
        <p:cNvGrpSpPr/>
        <p:nvPr/>
      </p:nvGrpSpPr>
      <p:grpSpPr>
        <a:xfrm>
          <a:off x="0" y="0"/>
          <a:ext cx="0" cy="0"/>
          <a:chOff x="0" y="0"/>
          <a:chExt cx="0" cy="0"/>
        </a:xfrm>
      </p:grpSpPr>
      <p:sp>
        <p:nvSpPr>
          <p:cNvPr id="74" name="Google Shape;74;p17"/>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5" name="Google Shape;75;p17"/>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6" name="Google Shape;76;p1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7" name="Google Shape;77;p1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8" name="Google Shape;78;p1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79" name="Shape 79"/>
        <p:cNvGrpSpPr/>
        <p:nvPr/>
      </p:nvGrpSpPr>
      <p:grpSpPr>
        <a:xfrm>
          <a:off x="0" y="0"/>
          <a:ext cx="0" cy="0"/>
          <a:chOff x="0" y="0"/>
          <a:chExt cx="0" cy="0"/>
        </a:xfrm>
      </p:grpSpPr>
      <p:sp>
        <p:nvSpPr>
          <p:cNvPr id="80" name="Google Shape;80;p18"/>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1" name="Google Shape;81;p18"/>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algn="l">
              <a:lnSpc>
                <a:spcPct val="90000"/>
              </a:lnSpc>
              <a:spcBef>
                <a:spcPts val="4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algn="l">
              <a:lnSpc>
                <a:spcPct val="90000"/>
              </a:lnSpc>
              <a:spcBef>
                <a:spcPts val="4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82" name="Google Shape;82;p18"/>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3" name="Google Shape;83;p18"/>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4" name="Google Shape;84;p18"/>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85" name="Shape 85"/>
        <p:cNvGrpSpPr/>
        <p:nvPr/>
      </p:nvGrpSpPr>
      <p:grpSpPr>
        <a:xfrm>
          <a:off x="0" y="0"/>
          <a:ext cx="0" cy="0"/>
          <a:chOff x="0" y="0"/>
          <a:chExt cx="0" cy="0"/>
        </a:xfrm>
      </p:grpSpPr>
      <p:sp>
        <p:nvSpPr>
          <p:cNvPr id="86" name="Google Shape;86;p19"/>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7" name="Google Shape;87;p19"/>
          <p:cNvSpPr txBox="1"/>
          <p:nvPr>
            <p:ph idx="1" type="body"/>
          </p:nvPr>
        </p:nvSpPr>
        <p:spPr>
          <a:xfrm>
            <a:off x="6286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8" name="Google Shape;88;p19"/>
          <p:cNvSpPr txBox="1"/>
          <p:nvPr>
            <p:ph idx="2" type="body"/>
          </p:nvPr>
        </p:nvSpPr>
        <p:spPr>
          <a:xfrm>
            <a:off x="46291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9" name="Google Shape;89;p19"/>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0" name="Google Shape;90;p19"/>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1" name="Google Shape;91;p19"/>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92" name="Shape 92"/>
        <p:cNvGrpSpPr/>
        <p:nvPr/>
      </p:nvGrpSpPr>
      <p:grpSpPr>
        <a:xfrm>
          <a:off x="0" y="0"/>
          <a:ext cx="0" cy="0"/>
          <a:chOff x="0" y="0"/>
          <a:chExt cx="0" cy="0"/>
        </a:xfrm>
      </p:grpSpPr>
      <p:sp>
        <p:nvSpPr>
          <p:cNvPr id="93" name="Google Shape;93;p20"/>
          <p:cNvSpPr txBox="1"/>
          <p:nvPr>
            <p:ph type="title"/>
          </p:nvPr>
        </p:nvSpPr>
        <p:spPr>
          <a:xfrm>
            <a:off x="629841"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94" name="Google Shape;94;p20"/>
          <p:cNvSpPr txBox="1"/>
          <p:nvPr>
            <p:ph idx="1" type="body"/>
          </p:nvPr>
        </p:nvSpPr>
        <p:spPr>
          <a:xfrm>
            <a:off x="629841" y="1260872"/>
            <a:ext cx="38685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95" name="Google Shape;95;p20"/>
          <p:cNvSpPr txBox="1"/>
          <p:nvPr>
            <p:ph idx="2" type="body"/>
          </p:nvPr>
        </p:nvSpPr>
        <p:spPr>
          <a:xfrm>
            <a:off x="629841" y="1878806"/>
            <a:ext cx="38685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6" name="Google Shape;96;p20"/>
          <p:cNvSpPr txBox="1"/>
          <p:nvPr>
            <p:ph idx="3" type="body"/>
          </p:nvPr>
        </p:nvSpPr>
        <p:spPr>
          <a:xfrm>
            <a:off x="4629150" y="1260872"/>
            <a:ext cx="38874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97" name="Google Shape;97;p20"/>
          <p:cNvSpPr txBox="1"/>
          <p:nvPr>
            <p:ph idx="4" type="body"/>
          </p:nvPr>
        </p:nvSpPr>
        <p:spPr>
          <a:xfrm>
            <a:off x="4629150" y="1878806"/>
            <a:ext cx="38874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8" name="Google Shape;98;p20"/>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9" name="Google Shape;99;p20"/>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0" name="Google Shape;100;p20"/>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01" name="Shape 101"/>
        <p:cNvGrpSpPr/>
        <p:nvPr/>
      </p:nvGrpSpPr>
      <p:grpSpPr>
        <a:xfrm>
          <a:off x="0" y="0"/>
          <a:ext cx="0" cy="0"/>
          <a:chOff x="0" y="0"/>
          <a:chExt cx="0" cy="0"/>
        </a:xfrm>
      </p:grpSpPr>
      <p:sp>
        <p:nvSpPr>
          <p:cNvPr id="102" name="Google Shape;102;p21"/>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3" name="Google Shape;103;p21"/>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4" name="Google Shape;104;p21"/>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5" name="Google Shape;105;p21"/>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06" name="Shape 106"/>
        <p:cNvGrpSpPr/>
        <p:nvPr/>
      </p:nvGrpSpPr>
      <p:grpSpPr>
        <a:xfrm>
          <a:off x="0" y="0"/>
          <a:ext cx="0" cy="0"/>
          <a:chOff x="0" y="0"/>
          <a:chExt cx="0" cy="0"/>
        </a:xfrm>
      </p:grpSpPr>
      <p:sp>
        <p:nvSpPr>
          <p:cNvPr id="107" name="Google Shape;107;p22"/>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8" name="Google Shape;108;p22"/>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109" name="Google Shape;109;p22"/>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10" name="Google Shape;110;p22"/>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1" name="Google Shape;111;p22"/>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2" name="Google Shape;112;p22"/>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13" name="Shape 113"/>
        <p:cNvGrpSpPr/>
        <p:nvPr/>
      </p:nvGrpSpPr>
      <p:grpSpPr>
        <a:xfrm>
          <a:off x="0" y="0"/>
          <a:ext cx="0" cy="0"/>
          <a:chOff x="0" y="0"/>
          <a:chExt cx="0" cy="0"/>
        </a:xfrm>
      </p:grpSpPr>
      <p:sp>
        <p:nvSpPr>
          <p:cNvPr id="114" name="Google Shape;114;p2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15" name="Google Shape;115;p23"/>
          <p:cNvSpPr/>
          <p:nvPr>
            <p:ph idx="2" type="pic"/>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lvl="0" marR="0" algn="l">
              <a:lnSpc>
                <a:spcPct val="90000"/>
              </a:lnSpc>
              <a:spcBef>
                <a:spcPts val="8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lvl="1" marR="0" algn="l">
              <a:lnSpc>
                <a:spcPct val="90000"/>
              </a:lnSpc>
              <a:spcBef>
                <a:spcPts val="400"/>
              </a:spcBef>
              <a:spcAft>
                <a:spcPts val="0"/>
              </a:spcAft>
              <a:buClr>
                <a:schemeClr val="dk1"/>
              </a:buClr>
              <a:buSzPts val="2100"/>
              <a:buFont typeface="Arial"/>
              <a:buNone/>
              <a:defRPr b="0" i="0" sz="2100" u="none" cap="none" strike="noStrike">
                <a:solidFill>
                  <a:schemeClr val="dk1"/>
                </a:solidFill>
                <a:latin typeface="Calibri"/>
                <a:ea typeface="Calibri"/>
                <a:cs typeface="Calibri"/>
                <a:sym typeface="Calibri"/>
              </a:defRPr>
            </a:lvl2pPr>
            <a:lvl3pPr lvl="2" marR="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lvl="3"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4pPr>
            <a:lvl5pPr lvl="4"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5pPr>
            <a:lvl6pPr lvl="5"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6pPr>
            <a:lvl7pPr lvl="6"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7pPr>
            <a:lvl8pPr lvl="7"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8pPr>
            <a:lvl9pPr lvl="8"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9pPr>
          </a:lstStyle>
          <a:p/>
        </p:txBody>
      </p:sp>
      <p:sp>
        <p:nvSpPr>
          <p:cNvPr id="116" name="Google Shape;116;p23"/>
          <p:cNvSpPr txBox="1"/>
          <p:nvPr>
            <p:ph idx="1"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17" name="Google Shape;117;p2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8" name="Google Shape;118;p2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9" name="Google Shape;119;p2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20" name="Shape 120"/>
        <p:cNvGrpSpPr/>
        <p:nvPr/>
      </p:nvGrpSpPr>
      <p:grpSpPr>
        <a:xfrm>
          <a:off x="0" y="0"/>
          <a:ext cx="0" cy="0"/>
          <a:chOff x="0" y="0"/>
          <a:chExt cx="0" cy="0"/>
        </a:xfrm>
      </p:grpSpPr>
      <p:sp>
        <p:nvSpPr>
          <p:cNvPr id="121" name="Google Shape;121;p2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2" name="Google Shape;122;p24"/>
          <p:cNvSpPr txBox="1"/>
          <p:nvPr>
            <p:ph idx="1" type="body"/>
          </p:nvPr>
        </p:nvSpPr>
        <p:spPr>
          <a:xfrm rot="5400000">
            <a:off x="2940300" y="-942431"/>
            <a:ext cx="3263400" cy="78867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3" name="Google Shape;123;p2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4" name="Google Shape;124;p2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5" name="Google Shape;125;p2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26" name="Shape 126"/>
        <p:cNvGrpSpPr/>
        <p:nvPr/>
      </p:nvGrpSpPr>
      <p:grpSpPr>
        <a:xfrm>
          <a:off x="0" y="0"/>
          <a:ext cx="0" cy="0"/>
          <a:chOff x="0" y="0"/>
          <a:chExt cx="0" cy="0"/>
        </a:xfrm>
      </p:grpSpPr>
      <p:sp>
        <p:nvSpPr>
          <p:cNvPr id="127" name="Google Shape;127;p25"/>
          <p:cNvSpPr txBox="1"/>
          <p:nvPr>
            <p:ph type="title"/>
          </p:nvPr>
        </p:nvSpPr>
        <p:spPr>
          <a:xfrm rot="5400000">
            <a:off x="5350050" y="1467544"/>
            <a:ext cx="4359000" cy="19716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8" name="Google Shape;128;p25"/>
          <p:cNvSpPr txBox="1"/>
          <p:nvPr>
            <p:ph idx="1" type="body"/>
          </p:nvPr>
        </p:nvSpPr>
        <p:spPr>
          <a:xfrm rot="5400000">
            <a:off x="1349475" y="-447056"/>
            <a:ext cx="4359000" cy="58008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9" name="Google Shape;129;p2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0" name="Google Shape;130;p2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1" name="Google Shape;131;p2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0" Type="http://schemas.openxmlformats.org/officeDocument/2006/relationships/slideLayout" Target="../slideLayouts/slideLayout22.xml"/><Relationship Id="rId12" Type="http://schemas.openxmlformats.org/officeDocument/2006/relationships/theme" Target="../theme/theme3.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9" Type="http://schemas.openxmlformats.org/officeDocument/2006/relationships/slideLayout" Target="../slideLayouts/slideLayout21.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7" name="Shape 57"/>
        <p:cNvGrpSpPr/>
        <p:nvPr/>
      </p:nvGrpSpPr>
      <p:grpSpPr>
        <a:xfrm>
          <a:off x="0" y="0"/>
          <a:ext cx="0" cy="0"/>
          <a:chOff x="0" y="0"/>
          <a:chExt cx="0" cy="0"/>
        </a:xfrm>
      </p:grpSpPr>
      <p:sp>
        <p:nvSpPr>
          <p:cNvPr id="58" name="Google Shape;58;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9" name="Google Shape;59;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0" name="Google Shape;6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1" name="Google Shape;6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2" name="Google Shape;6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3.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graphicFrame>
        <p:nvGraphicFramePr>
          <p:cNvPr id="136" name="Google Shape;136;p26"/>
          <p:cNvGraphicFramePr/>
          <p:nvPr/>
        </p:nvGraphicFramePr>
        <p:xfrm>
          <a:off x="0" y="0"/>
          <a:ext cx="3000000" cy="3000000"/>
        </p:xfrm>
        <a:graphic>
          <a:graphicData uri="http://schemas.openxmlformats.org/drawingml/2006/table">
            <a:tbl>
              <a:tblPr bandRow="1" firstRow="1">
                <a:noFill/>
                <a:tableStyleId>{3E250608-D604-4ED9-ABE3-A761C272E797}</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9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nchor="b"/>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137" name="Google Shape;137;p26"/>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31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38" name="Google Shape;138;p26"/>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graphicFrame>
        <p:nvGraphicFramePr>
          <p:cNvPr id="143" name="Google Shape;143;p27"/>
          <p:cNvGraphicFramePr/>
          <p:nvPr/>
        </p:nvGraphicFramePr>
        <p:xfrm>
          <a:off x="0" y="0"/>
          <a:ext cx="3000000" cy="3000000"/>
        </p:xfrm>
        <a:graphic>
          <a:graphicData uri="http://schemas.openxmlformats.org/drawingml/2006/table">
            <a:tbl>
              <a:tblPr bandRow="1" firstRow="1">
                <a:noFill/>
                <a:tableStyleId>{3E250608-D604-4ED9-ABE3-A761C272E797}</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500">
                          <a:latin typeface="Inter"/>
                          <a:ea typeface="Inter"/>
                          <a:cs typeface="Inter"/>
                          <a:sym typeface="Inter"/>
                        </a:rPr>
                        <a:t>refers to long-term shifts in temperatures and weather patterns;  in particular a change apparent from the mid to late 20th century onwards and attributed largely to the increased levels of atmospheric carbon dioxide</a:t>
                      </a:r>
                      <a:endParaRPr sz="19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“Although the science of climate change is clear, policy decisions about how to respond to its effects remain contentious. Even when such decisions claim to be guided by objective knowledge, they are made and implemented through political institutions and relationships—and all the competing interests and power struggles that this implies.”</a:t>
                      </a:r>
                      <a:endParaRPr sz="1200">
                        <a:latin typeface="Inter"/>
                        <a:ea typeface="Inter"/>
                        <a:cs typeface="Inter"/>
                        <a:sym typeface="Inter"/>
                      </a:endParaRPr>
                    </a:p>
                    <a:p>
                      <a:pPr indent="-304800" lvl="0" marL="457200" rtl="0" algn="r">
                        <a:spcBef>
                          <a:spcPts val="0"/>
                        </a:spcBef>
                        <a:spcAft>
                          <a:spcPts val="0"/>
                        </a:spcAft>
                        <a:buSzPts val="1200"/>
                        <a:buFont typeface="Inter"/>
                        <a:buChar char="-"/>
                      </a:pPr>
                      <a:r>
                        <a:rPr lang="en" sz="1200">
                          <a:latin typeface="Inter"/>
                          <a:ea typeface="Inter"/>
                          <a:cs typeface="Inter"/>
                          <a:sym typeface="Inter"/>
                        </a:rPr>
                        <a:t>Michael Mendez, </a:t>
                      </a:r>
                      <a:r>
                        <a:rPr i="1" lang="en" sz="1200">
                          <a:latin typeface="Inter"/>
                          <a:ea typeface="Inter"/>
                          <a:cs typeface="Inter"/>
                          <a:sym typeface="Inter"/>
                        </a:rPr>
                        <a:t>Climate Change from the Streets: How Conflict and Collaboration Strengthen the Environmental Movement</a:t>
                      </a:r>
                      <a:r>
                        <a:rPr lang="en" sz="1200">
                          <a:latin typeface="Inter"/>
                          <a:ea typeface="Inter"/>
                          <a:cs typeface="Inter"/>
                          <a:sym typeface="Inter"/>
                        </a:rPr>
                        <a:t>, 2020.</a:t>
                      </a:r>
                      <a:endParaRPr sz="12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nchor="b"/>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144" name="Google Shape;144;p27"/>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100">
                <a:solidFill>
                  <a:schemeClr val="dk1"/>
                </a:solidFill>
                <a:latin typeface="Plus Jakarta Sans"/>
                <a:ea typeface="Plus Jakarta Sans"/>
                <a:cs typeface="Plus Jakarta Sans"/>
                <a:sym typeface="Plus Jakarta Sans"/>
              </a:rPr>
              <a:t>Climate Change</a:t>
            </a:r>
            <a:endParaRPr b="1" sz="31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45" name="Google Shape;145;p27"/>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28"/>
          <p:cNvSpPr txBox="1"/>
          <p:nvPr>
            <p:ph idx="2" type="body"/>
          </p:nvPr>
        </p:nvSpPr>
        <p:spPr>
          <a:xfrm>
            <a:off x="107625" y="105925"/>
            <a:ext cx="4739700" cy="4784400"/>
          </a:xfrm>
          <a:prstGeom prst="rect">
            <a:avLst/>
          </a:prstGeom>
        </p:spPr>
        <p:txBody>
          <a:bodyPr anchorCtr="0" anchor="t" bIns="34275" lIns="68575" spcFirstLastPara="1" rIns="68575" wrap="square" tIns="34275">
            <a:noAutofit/>
          </a:bodyPr>
          <a:lstStyle/>
          <a:p>
            <a:pPr indent="0" lvl="0" marL="0" rtl="0" algn="l">
              <a:spcBef>
                <a:spcPts val="0"/>
              </a:spcBef>
              <a:spcAft>
                <a:spcPts val="0"/>
              </a:spcAft>
              <a:buNone/>
            </a:pPr>
            <a:r>
              <a:rPr b="1" lang="en" sz="1500">
                <a:latin typeface="Inter"/>
                <a:ea typeface="Inter"/>
                <a:cs typeface="Inter"/>
                <a:sym typeface="Inter"/>
              </a:rPr>
              <a:t>NOTICE</a:t>
            </a:r>
            <a:endParaRPr b="1" sz="1500">
              <a:latin typeface="Inter"/>
              <a:ea typeface="Inter"/>
              <a:cs typeface="Inter"/>
              <a:sym typeface="Inter"/>
            </a:endParaRPr>
          </a:p>
          <a:p>
            <a:pPr indent="0" lvl="0" marL="0" rtl="0" algn="l">
              <a:spcBef>
                <a:spcPts val="0"/>
              </a:spcBef>
              <a:spcAft>
                <a:spcPts val="0"/>
              </a:spcAft>
              <a:buNone/>
            </a:pPr>
            <a:r>
              <a:rPr lang="en" sz="1500">
                <a:latin typeface="Inter"/>
                <a:ea typeface="Inter"/>
                <a:cs typeface="Inter"/>
                <a:sym typeface="Inter"/>
              </a:rPr>
              <a:t>What do you see that seems interesting or important?</a:t>
            </a:r>
            <a:endParaRPr sz="15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None/>
            </a:pPr>
            <a:r>
              <a:rPr b="1" lang="en" sz="1500">
                <a:latin typeface="Inter"/>
                <a:ea typeface="Inter"/>
                <a:cs typeface="Inter"/>
                <a:sym typeface="Inter"/>
              </a:rPr>
              <a:t>WONDER</a:t>
            </a:r>
            <a:endParaRPr b="1" sz="1500">
              <a:latin typeface="Inter"/>
              <a:ea typeface="Inter"/>
              <a:cs typeface="Inter"/>
              <a:sym typeface="Inter"/>
            </a:endParaRPr>
          </a:p>
          <a:p>
            <a:pPr indent="0" lvl="0" marL="0" rtl="0" algn="l">
              <a:spcBef>
                <a:spcPts val="0"/>
              </a:spcBef>
              <a:spcAft>
                <a:spcPts val="0"/>
              </a:spcAft>
              <a:buNone/>
            </a:pPr>
            <a:r>
              <a:rPr lang="en" sz="1500">
                <a:latin typeface="Inter"/>
                <a:ea typeface="Inter"/>
                <a:cs typeface="Inter"/>
                <a:sym typeface="Inter"/>
              </a:rPr>
              <a:t>What questions do you have about this graph?</a:t>
            </a:r>
            <a:endParaRPr sz="15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None/>
            </a:pPr>
            <a:r>
              <a:rPr b="1" lang="en" sz="1500">
                <a:latin typeface="Inter"/>
                <a:ea typeface="Inter"/>
                <a:cs typeface="Inter"/>
                <a:sym typeface="Inter"/>
              </a:rPr>
              <a:t>THINK</a:t>
            </a:r>
            <a:endParaRPr b="1" sz="1500">
              <a:latin typeface="Inter"/>
              <a:ea typeface="Inter"/>
              <a:cs typeface="Inter"/>
              <a:sym typeface="Inter"/>
            </a:endParaRPr>
          </a:p>
          <a:p>
            <a:pPr indent="0" lvl="0" marL="0" rtl="0" algn="l">
              <a:spcBef>
                <a:spcPts val="0"/>
              </a:spcBef>
              <a:spcAft>
                <a:spcPts val="0"/>
              </a:spcAft>
              <a:buNone/>
            </a:pPr>
            <a:r>
              <a:rPr lang="en" sz="1500">
                <a:latin typeface="Inter"/>
                <a:ea typeface="Inter"/>
                <a:cs typeface="Inter"/>
                <a:sym typeface="Inter"/>
              </a:rPr>
              <a:t>What do you suppose is going on in this graph?</a:t>
            </a:r>
            <a:endParaRPr sz="1500">
              <a:latin typeface="Inter"/>
              <a:ea typeface="Inter"/>
              <a:cs typeface="Inter"/>
              <a:sym typeface="Inter"/>
            </a:endParaRPr>
          </a:p>
        </p:txBody>
      </p:sp>
      <p:sp>
        <p:nvSpPr>
          <p:cNvPr id="151" name="Google Shape;151;p28"/>
          <p:cNvSpPr txBox="1"/>
          <p:nvPr/>
        </p:nvSpPr>
        <p:spPr>
          <a:xfrm>
            <a:off x="5070088" y="3167875"/>
            <a:ext cx="38160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Source: </a:t>
            </a:r>
            <a:r>
              <a:rPr lang="en" sz="1000">
                <a:solidFill>
                  <a:schemeClr val="dk1"/>
                </a:solidFill>
                <a:highlight>
                  <a:srgbClr val="F8F9FA"/>
                </a:highlight>
                <a:latin typeface="Inter"/>
                <a:ea typeface="Inter"/>
                <a:cs typeface="Inter"/>
                <a:sym typeface="Inter"/>
              </a:rPr>
              <a:t>NASA’s Scientific Visualization Studio, “Surface Air Temperature Change over the past 50 years,” January 12, 2024.</a:t>
            </a:r>
            <a:endParaRPr sz="1000">
              <a:solidFill>
                <a:schemeClr val="dk1"/>
              </a:solidFill>
              <a:latin typeface="Inter"/>
              <a:ea typeface="Inter"/>
              <a:cs typeface="Inter"/>
              <a:sym typeface="Inter"/>
            </a:endParaRPr>
          </a:p>
        </p:txBody>
      </p:sp>
      <p:sp>
        <p:nvSpPr>
          <p:cNvPr id="152" name="Google Shape;152;p28"/>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pic>
        <p:nvPicPr>
          <p:cNvPr id="153" name="Google Shape;153;p28"/>
          <p:cNvPicPr preferRelativeResize="0"/>
          <p:nvPr/>
        </p:nvPicPr>
        <p:blipFill>
          <a:blip r:embed="rId3">
            <a:alphaModFix/>
          </a:blip>
          <a:stretch>
            <a:fillRect/>
          </a:stretch>
        </p:blipFill>
        <p:spPr>
          <a:xfrm>
            <a:off x="5389088" y="235375"/>
            <a:ext cx="3178014" cy="2863076"/>
          </a:xfrm>
          <a:prstGeom prst="rect">
            <a:avLst/>
          </a:prstGeom>
          <a:noFill/>
          <a:ln cap="flat" cmpd="sng" w="19050">
            <a:solidFill>
              <a:schemeClr val="dk1"/>
            </a:solidFill>
            <a:prstDash val="solid"/>
            <a:round/>
            <a:headEnd len="sm" w="sm" type="none"/>
            <a:tailEnd len="sm" w="sm" type="none"/>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