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E250608-D604-4ED9-ABE3-A761C272E797}">
  <a:tblStyle styleId="{3E250608-D604-4ED9-ABE3-A761C272E797}"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6d548033b8_0_7: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6d548033b8_0_7: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6d7fb9fa5b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6d7fb9fa5b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6d548033b8_0_4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6d548033b8_0_4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3.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3.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{3E250608-D604-4ED9-ABE3-A761C272E797}</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9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1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{3E250608-D604-4ED9-ABE3-A761C272E797}</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500">
                          <a:latin typeface="Inter"/>
                          <a:ea typeface="Inter"/>
                          <a:cs typeface="Inter"/>
                          <a:sym typeface="Inter"/>
                        </a:rPr>
                        <a:t>refers to long-term shifts in temperatures and weather patterns;  in particular a change apparent from the mid to late 20th century onwards and attributed largely to the increased levels of atmospheric carbon dioxide</a:t>
                      </a:r>
                      <a:endParaRPr sz="19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“Although the science of climate change is clear, policy decisions about how to respond to its effects remain contentious. Even when such decisions claim to be guided by objective knowledge, they are made and implemented through political institutions and relationships—and all the competing interests and power struggles that this implies.”</a:t>
                      </a:r>
                      <a:endParaRPr sz="1200">
                        <a:latin typeface="Inter"/>
                        <a:ea typeface="Inter"/>
                        <a:cs typeface="Inter"/>
                        <a:sym typeface="Inter"/>
                      </a:endParaRPr>
                    </a:p>
                    <a:p>
                      <a:pPr indent="-304800" lvl="0" marL="457200" rtl="0" algn="r">
                        <a:spcBef>
                          <a:spcPts val="0"/>
                        </a:spcBef>
                        <a:spcAft>
                          <a:spcPts val="0"/>
                        </a:spcAft>
                        <a:buSzPts val="1200"/>
                        <a:buFont typeface="Inter"/>
                        <a:buChar char="-"/>
                      </a:pPr>
                      <a:r>
                        <a:rPr lang="en" sz="1200">
                          <a:latin typeface="Inter"/>
                          <a:ea typeface="Inter"/>
                          <a:cs typeface="Inter"/>
                          <a:sym typeface="Inter"/>
                        </a:rPr>
                        <a:t>Michael Mendez, </a:t>
                      </a:r>
                      <a:r>
                        <a:rPr i="1" lang="en" sz="1200">
                          <a:latin typeface="Inter"/>
                          <a:ea typeface="Inter"/>
                          <a:cs typeface="Inter"/>
                          <a:sym typeface="Inter"/>
                        </a:rPr>
                        <a:t>Climate Change from the Streets: How Conflict and Collaboration Strengthen the Environmental Movement</a:t>
                      </a:r>
                      <a:r>
                        <a:rPr lang="en" sz="1200">
                          <a:latin typeface="Inter"/>
                          <a:ea typeface="Inter"/>
                          <a:cs typeface="Inter"/>
                          <a:sym typeface="Inter"/>
                        </a:rPr>
                        <a:t>, 2020.</a:t>
                      </a:r>
                      <a:endParaRPr sz="12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100">
                <a:solidFill>
                  <a:schemeClr val="dk1"/>
                </a:solidFill>
                <a:latin typeface="Plus Jakarta Sans"/>
                <a:ea typeface="Plus Jakarta Sans"/>
                <a:cs typeface="Plus Jakarta Sans"/>
                <a:sym typeface="Plus Jakarta Sans"/>
              </a:rPr>
              <a:t>Climate Change</a:t>
            </a:r>
            <a:endParaRPr b="1" sz="31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107625" y="105925"/>
            <a:ext cx="4739700" cy="4784400"/>
          </a:xfrm>
          <a:prstGeom prst="rect">
            <a:avLst/>
          </a:prstGeom>
        </p:spPr>
        <p:txBody>
          <a:bodyPr anchorCtr="0" anchor="t" bIns="34275" lIns="68575" spcFirstLastPara="1" rIns="68575" wrap="square" tIns="34275">
            <a:noAutofit/>
          </a:bodyPr>
          <a:lstStyle/>
          <a:p>
            <a:pPr indent="0" lvl="0" marL="0" rtl="0" algn="l">
              <a:spcBef>
                <a:spcPts val="0"/>
              </a:spcBef>
              <a:spcAft>
                <a:spcPts val="0"/>
              </a:spcAft>
              <a:buNone/>
            </a:pPr>
            <a:r>
              <a:rPr b="1" lang="en" sz="1500">
                <a:latin typeface="Inter"/>
                <a:ea typeface="Inter"/>
                <a:cs typeface="Inter"/>
                <a:sym typeface="Inter"/>
              </a:rPr>
              <a:t>NOTICE</a:t>
            </a:r>
            <a:endParaRPr b="1" sz="15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What do you see that seems interesting or important?</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rPr b="1" lang="en" sz="1500">
                <a:latin typeface="Inter"/>
                <a:ea typeface="Inter"/>
                <a:cs typeface="Inter"/>
                <a:sym typeface="Inter"/>
              </a:rPr>
              <a:t>WONDER</a:t>
            </a:r>
            <a:endParaRPr b="1" sz="15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What questions do you have about this graph?</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p>
            <a:pPr indent="0" lvl="0" marL="0" rtl="0" algn="l">
              <a:spcBef>
                <a:spcPts val="0"/>
              </a:spcBef>
              <a:spcAft>
                <a:spcPts val="0"/>
              </a:spcAft>
              <a:buNone/>
            </a:pPr>
            <a:r>
              <a:rPr b="1" lang="en" sz="1500">
                <a:latin typeface="Inter"/>
                <a:ea typeface="Inter"/>
                <a:cs typeface="Inter"/>
                <a:sym typeface="Inter"/>
              </a:rPr>
              <a:t>THINK</a:t>
            </a:r>
            <a:endParaRPr b="1" sz="15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What do you suppose is going on in this graph?</a:t>
            </a:r>
            <a:endParaRPr sz="1500">
              <a:latin typeface="Inter"/>
              <a:ea typeface="Inter"/>
              <a:cs typeface="Inter"/>
              <a:sym typeface="Inter"/>
            </a:endParaRPr>
          </a:p>
        </p:txBody>
      </p:sp>
      <p:sp>
        <p:nvSpPr>
          <p:cNvPr id="151" name="Google Shape;151;p28"/>
          <p:cNvSpPr txBox="1"/>
          <p:nvPr/>
        </p:nvSpPr>
        <p:spPr>
          <a:xfrm>
            <a:off x="5070088" y="3167875"/>
            <a:ext cx="3816000" cy="6465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000">
                <a:solidFill>
                  <a:schemeClr val="dk1"/>
                </a:solidFill>
                <a:latin typeface="Inter"/>
                <a:ea typeface="Inter"/>
                <a:cs typeface="Inter"/>
                <a:sym typeface="Inter"/>
              </a:rPr>
              <a:t>Source: </a:t>
            </a:r>
            <a:r>
              <a:rPr lang="en" sz="1000">
                <a:solidFill>
                  <a:schemeClr val="dk1"/>
                </a:solidFill>
                <a:highlight>
                  <a:srgbClr val="F8F9FA"/>
                </a:highlight>
                <a:latin typeface="Inter"/>
                <a:ea typeface="Inter"/>
                <a:cs typeface="Inter"/>
                <a:sym typeface="Inter"/>
              </a:rPr>
              <a:t>NASA’s Scientific Visualization Studio, “Surface Air Temperature Change over the past 50 years,” January 12, 2024.</a:t>
            </a:r>
            <a:endParaRPr sz="1000">
              <a:solidFill>
                <a:schemeClr val="dk1"/>
              </a:solidFill>
              <a:latin typeface="Inter"/>
              <a:ea typeface="Inter"/>
              <a:cs typeface="Inter"/>
              <a:sym typeface="Inter"/>
            </a:endParaRPr>
          </a:p>
        </p:txBody>
      </p:sp>
      <p:sp>
        <p:nvSpPr>
          <p:cNvPr id="152" name="Google Shape;152;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pic>
        <p:nvPicPr>
          <p:cNvPr id="153" name="Google Shape;153;p28"/>
          <p:cNvPicPr preferRelativeResize="0"/>
          <p:nvPr/>
        </p:nvPicPr>
        <p:blipFill>
          <a:blip r:embed="rId3">
            <a:alphaModFix/>
          </a:blip>
          <a:stretch>
            <a:fillRect/>
          </a:stretch>
        </p:blipFill>
        <p:spPr>
          <a:xfrm>
            <a:off x="5389088" y="235375"/>
            <a:ext cx="3178014" cy="2863076"/>
          </a:xfrm>
          <a:prstGeom prst="rect">
            <a:avLst/>
          </a:prstGeom>
          <a:noFill/>
          <a:ln cap="flat" cmpd="sng" w="19050">
            <a:solidFill>
              <a:schemeClr val="dk1"/>
            </a:solidFill>
            <a:prstDash val="solid"/>
            <a:round/>
            <a:headEnd len="sm" w="sm" type="none"/>
            <a:tailEnd len="sm" w="sm" type="none"/>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