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Halant"/>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Inter-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bold.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bold.fntdata"/><Relationship Id="rId6" Type="http://schemas.openxmlformats.org/officeDocument/2006/relationships/slide" Target="slides/slide1.xml"/><Relationship Id="rId18" Type="http://schemas.openxmlformats.org/officeDocument/2006/relationships/font" Target="fonts/Inter-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e2632adc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e2632adc1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4fa73619d7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g34fa73619d7_3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4e540c703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g34e540c7034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e2632adc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e2632adc1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e378b72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6e378b721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e2632adc1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34e2632adc1_0_1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4fa73619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34fa73619d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e2632adc1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4e2632adc1_0_1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6e378b721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36e378b721f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4e2632adc1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34e2632adc1_0_2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4e540c703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g34e540c703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04132" y="1071564"/>
            <a:ext cx="7040100" cy="24636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500">
                <a:solidFill>
                  <a:srgbClr val="231F20"/>
                </a:solidFill>
                <a:latin typeface="Halant"/>
                <a:ea typeface="Halant"/>
                <a:cs typeface="Halant"/>
                <a:sym typeface="Halant"/>
              </a:rPr>
              <a:t>MOCK UN GENERAL ASSEMBLY</a:t>
            </a:r>
            <a:endParaRPr b="1" sz="5500">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 sz="5500">
                <a:solidFill>
                  <a:srgbClr val="231F20"/>
                </a:solidFill>
                <a:latin typeface="Halant"/>
                <a:ea typeface="Halant"/>
                <a:cs typeface="Halant"/>
                <a:sym typeface="Halant"/>
              </a:rPr>
              <a:t>ASSESSMENT</a:t>
            </a:r>
            <a:endParaRPr b="1" sz="5500">
              <a:solidFill>
                <a:srgbClr val="231F20"/>
              </a:solidFill>
              <a:latin typeface="Halant"/>
              <a:ea typeface="Halant"/>
              <a:cs typeface="Halant"/>
              <a:sym typeface="Halant"/>
            </a:endParaRPr>
          </a:p>
        </p:txBody>
      </p:sp>
      <p:sp>
        <p:nvSpPr>
          <p:cNvPr id="65" name="Google Shape;65;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317101" y="3535179"/>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10:</a:t>
            </a:r>
            <a:r>
              <a:rPr b="0" i="0" lang="en" sz="2900" u="none" cap="none" strike="noStrike">
                <a:solidFill>
                  <a:srgbClr val="231F20"/>
                </a:solidFill>
                <a:latin typeface="Inter"/>
                <a:ea typeface="Inter"/>
                <a:cs typeface="Inter"/>
                <a:sym typeface="Inter"/>
              </a:rPr>
              <a:t> </a:t>
            </a:r>
            <a:r>
              <a:rPr lang="en" sz="2900">
                <a:solidFill>
                  <a:srgbClr val="231F20"/>
                </a:solidFill>
                <a:latin typeface="Inter"/>
                <a:ea typeface="Inter"/>
                <a:cs typeface="Inter"/>
                <a:sym typeface="Inter"/>
              </a:rPr>
              <a:t>A New Global World</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2"/>
          <p:cNvSpPr txBox="1"/>
          <p:nvPr/>
        </p:nvSpPr>
        <p:spPr>
          <a:xfrm>
            <a:off x="522350" y="1053750"/>
            <a:ext cx="5612100" cy="3745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 sz="1750">
                <a:solidFill>
                  <a:schemeClr val="dk1"/>
                </a:solidFill>
                <a:latin typeface="Inter"/>
                <a:ea typeface="Inter"/>
                <a:cs typeface="Inter"/>
                <a:sym typeface="Inter"/>
              </a:rPr>
              <a:t>Instructions:</a:t>
            </a:r>
            <a:endParaRPr b="1"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Regroup to sit with your Regional Committees.</a:t>
            </a:r>
            <a:endParaRPr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Individually, complete the top half of page 4 to identify your personal choice for which proposal to fund based on your region’s interests. You must provide a rationale with evidence to explain your choice. </a:t>
            </a:r>
            <a:r>
              <a:rPr i="1" lang="en" sz="1750">
                <a:solidFill>
                  <a:schemeClr val="dk1"/>
                </a:solidFill>
                <a:latin typeface="Inter"/>
                <a:ea typeface="Inter"/>
                <a:cs typeface="Inter"/>
                <a:sym typeface="Inter"/>
              </a:rPr>
              <a:t>You may NOT choose the proposal from your own subcommittee!</a:t>
            </a:r>
            <a:endParaRPr i="1"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After completing the top half of page 4, share your individual choice with your Regional Committee peers.</a:t>
            </a:r>
            <a:endParaRPr sz="1750">
              <a:solidFill>
                <a:schemeClr val="dk1"/>
              </a:solidFill>
              <a:latin typeface="Inter"/>
              <a:ea typeface="Inter"/>
              <a:cs typeface="Inter"/>
              <a:sym typeface="Inter"/>
            </a:endParaRPr>
          </a:p>
          <a:p>
            <a:pPr indent="0" lvl="0" marL="0" rtl="0" algn="l">
              <a:spcBef>
                <a:spcPts val="1000"/>
              </a:spcBef>
              <a:spcAft>
                <a:spcPts val="1000"/>
              </a:spcAft>
              <a:buNone/>
            </a:pPr>
            <a:r>
              <a:t/>
            </a:r>
            <a:endParaRPr sz="1750">
              <a:solidFill>
                <a:schemeClr val="dk1"/>
              </a:solidFill>
              <a:latin typeface="Inter"/>
              <a:ea typeface="Inter"/>
              <a:cs typeface="Inter"/>
              <a:sym typeface="Inter"/>
            </a:endParaRPr>
          </a:p>
        </p:txBody>
      </p:sp>
      <p:sp>
        <p:nvSpPr>
          <p:cNvPr id="239" name="Google Shape;239;p22"/>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0" name="Google Shape;240;p22"/>
          <p:cNvGrpSpPr/>
          <p:nvPr/>
        </p:nvGrpSpPr>
        <p:grpSpPr>
          <a:xfrm>
            <a:off x="-127008" y="4615004"/>
            <a:ext cx="9398022" cy="468724"/>
            <a:chOff x="204" y="0"/>
            <a:chExt cx="25061391" cy="1249931"/>
          </a:xfrm>
        </p:grpSpPr>
        <p:grpSp>
          <p:nvGrpSpPr>
            <p:cNvPr id="241" name="Google Shape;241;p22"/>
            <p:cNvGrpSpPr/>
            <p:nvPr/>
          </p:nvGrpSpPr>
          <p:grpSpPr>
            <a:xfrm rot="5400000">
              <a:off x="12002369" y="-11663474"/>
              <a:ext cx="1249931" cy="24576878"/>
              <a:chOff x="0" y="-38100"/>
              <a:chExt cx="246900" cy="4854692"/>
            </a:xfrm>
          </p:grpSpPr>
          <p:sp>
            <p:nvSpPr>
              <p:cNvPr id="242" name="Google Shape;242;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3" name="Google Shape;243;p2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4" name="Google Shape;244;p2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45" name="Google Shape;245;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6" name="Google Shape;246;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47" name="Google Shape;247;p22"/>
          <p:cNvGrpSpPr/>
          <p:nvPr/>
        </p:nvGrpSpPr>
        <p:grpSpPr>
          <a:xfrm>
            <a:off x="7929578" y="-49020"/>
            <a:ext cx="781313" cy="885635"/>
            <a:chOff x="0" y="-130721"/>
            <a:chExt cx="2083500" cy="2361695"/>
          </a:xfrm>
        </p:grpSpPr>
        <p:grpSp>
          <p:nvGrpSpPr>
            <p:cNvPr id="248" name="Google Shape;248;p22"/>
            <p:cNvGrpSpPr/>
            <p:nvPr/>
          </p:nvGrpSpPr>
          <p:grpSpPr>
            <a:xfrm>
              <a:off x="75599" y="-130721"/>
              <a:ext cx="1932614" cy="2361695"/>
              <a:chOff x="0" y="-47625"/>
              <a:chExt cx="704100" cy="860425"/>
            </a:xfrm>
          </p:grpSpPr>
          <p:sp>
            <p:nvSpPr>
              <p:cNvPr id="249" name="Google Shape;249;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0" name="Google Shape;250;p2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1" name="Google Shape;251;p2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9</a:t>
              </a:r>
              <a:endParaRPr sz="700">
                <a:solidFill>
                  <a:schemeClr val="lt1"/>
                </a:solidFill>
              </a:endParaRPr>
            </a:p>
          </p:txBody>
        </p:sp>
      </p:grpSp>
      <p:sp>
        <p:nvSpPr>
          <p:cNvPr id="252" name="Google Shape;252;p22"/>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3" name="Google Shape;253;p22"/>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WHO SHOULD THE UN FUND?</a:t>
            </a:r>
            <a:endParaRPr sz="100"/>
          </a:p>
        </p:txBody>
      </p:sp>
      <p:pic>
        <p:nvPicPr>
          <p:cNvPr id="254" name="Google Shape;254;p22" title="DC 10th_ U10 Assessment UN Subcommittee Proposal Student Packet.jpg"/>
          <p:cNvPicPr preferRelativeResize="0"/>
          <p:nvPr/>
        </p:nvPicPr>
        <p:blipFill>
          <a:blip r:embed="rId4">
            <a:alphaModFix/>
          </a:blip>
          <a:stretch>
            <a:fillRect/>
          </a:stretch>
        </p:blipFill>
        <p:spPr>
          <a:xfrm>
            <a:off x="6260754" y="1124512"/>
            <a:ext cx="2594976" cy="3358225"/>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3"/>
          <p:cNvSpPr txBox="1"/>
          <p:nvPr/>
        </p:nvSpPr>
        <p:spPr>
          <a:xfrm>
            <a:off x="293750" y="949350"/>
            <a:ext cx="8451900" cy="37251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600">
                <a:solidFill>
                  <a:schemeClr val="dk1"/>
                </a:solidFill>
                <a:latin typeface="Inter"/>
                <a:ea typeface="Inter"/>
                <a:cs typeface="Inter"/>
                <a:sym typeface="Inter"/>
              </a:rPr>
              <a:t>With your</a:t>
            </a:r>
            <a:r>
              <a:rPr lang="en" sz="1600">
                <a:solidFill>
                  <a:schemeClr val="dk1"/>
                </a:solidFill>
                <a:latin typeface="Inter"/>
                <a:ea typeface="Inter"/>
                <a:cs typeface="Inter"/>
                <a:sym typeface="Inter"/>
              </a:rPr>
              <a:t> regional member committee: </a:t>
            </a:r>
            <a:endParaRPr sz="1600">
              <a:solidFill>
                <a:schemeClr val="dk1"/>
              </a:solidFill>
              <a:latin typeface="Inter"/>
              <a:ea typeface="Inter"/>
              <a:cs typeface="Inter"/>
              <a:sym typeface="Inter"/>
            </a:endParaRPr>
          </a:p>
          <a:p>
            <a:pPr indent="-330200" lvl="0" marL="457200" rtl="0" algn="l">
              <a:spcBef>
                <a:spcPts val="100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Determine which project your region will vote for to fund by the UN. </a:t>
            </a:r>
            <a:endParaRPr sz="1600">
              <a:solidFill>
                <a:schemeClr val="dk1"/>
              </a:solidFill>
              <a:latin typeface="Inter"/>
              <a:ea typeface="Inter"/>
              <a:cs typeface="Inter"/>
              <a:sym typeface="Inter"/>
            </a:endParaRPr>
          </a:p>
          <a:p>
            <a:pPr indent="-330200" lvl="0" marL="457200" rtl="0" algn="l">
              <a:spcBef>
                <a:spcPts val="100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Voting Rules:</a:t>
            </a:r>
            <a:endParaRPr sz="1600">
              <a:solidFill>
                <a:schemeClr val="dk1"/>
              </a:solidFill>
              <a:latin typeface="Inter"/>
              <a:ea typeface="Inter"/>
              <a:cs typeface="Inter"/>
              <a:sym typeface="Inter"/>
            </a:endParaRPr>
          </a:p>
          <a:p>
            <a:pPr indent="-330200" lvl="1" marL="914400" rtl="0" algn="l">
              <a:spcBef>
                <a:spcPts val="1000"/>
              </a:spcBef>
              <a:spcAft>
                <a:spcPts val="0"/>
              </a:spcAft>
              <a:buClr>
                <a:schemeClr val="dk1"/>
              </a:buClr>
              <a:buSzPts val="1600"/>
              <a:buFont typeface="Inter"/>
              <a:buAutoNum type="alphaLcPeriod"/>
            </a:pPr>
            <a:r>
              <a:rPr lang="en" sz="1600">
                <a:solidFill>
                  <a:schemeClr val="dk1"/>
                </a:solidFill>
                <a:latin typeface="Inter"/>
                <a:ea typeface="Inter"/>
                <a:cs typeface="Inter"/>
                <a:sym typeface="Inter"/>
              </a:rPr>
              <a:t>You may NOT vote for a project that addresses ONLY your region.</a:t>
            </a:r>
            <a:endParaRPr sz="1600">
              <a:solidFill>
                <a:schemeClr val="dk1"/>
              </a:solidFill>
              <a:latin typeface="Inter"/>
              <a:ea typeface="Inter"/>
              <a:cs typeface="Inter"/>
              <a:sym typeface="Inter"/>
            </a:endParaRPr>
          </a:p>
          <a:p>
            <a:pPr indent="-330200" lvl="1" marL="914400" rtl="0" algn="l">
              <a:spcBef>
                <a:spcPts val="1000"/>
              </a:spcBef>
              <a:spcAft>
                <a:spcPts val="0"/>
              </a:spcAft>
              <a:buClr>
                <a:schemeClr val="dk1"/>
              </a:buClr>
              <a:buSzPts val="1600"/>
              <a:buFont typeface="Inter"/>
              <a:buAutoNum type="alphaLcPeriod"/>
            </a:pPr>
            <a:r>
              <a:rPr lang="en" sz="1600">
                <a:solidFill>
                  <a:schemeClr val="dk1"/>
                </a:solidFill>
                <a:latin typeface="Inter"/>
                <a:ea typeface="Inter"/>
                <a:cs typeface="Inter"/>
                <a:sym typeface="Inter"/>
              </a:rPr>
              <a:t>The following regions get two votes due to them having a country that is  a Permanent Member of the UN Security Council:</a:t>
            </a:r>
            <a:endParaRPr sz="1600">
              <a:solidFill>
                <a:schemeClr val="dk1"/>
              </a:solidFill>
              <a:latin typeface="Inter"/>
              <a:ea typeface="Inter"/>
              <a:cs typeface="Inter"/>
              <a:sym typeface="Inter"/>
            </a:endParaRPr>
          </a:p>
          <a:p>
            <a:pPr indent="-330200" lvl="2" marL="1371600" rtl="0" algn="l">
              <a:spcBef>
                <a:spcPts val="0"/>
              </a:spcBef>
              <a:spcAft>
                <a:spcPts val="0"/>
              </a:spcAft>
              <a:buClr>
                <a:schemeClr val="dk1"/>
              </a:buClr>
              <a:buSzPts val="1600"/>
              <a:buFont typeface="Inter"/>
              <a:buAutoNum type="romanLcPeriod"/>
            </a:pPr>
            <a:r>
              <a:rPr lang="en" sz="1600">
                <a:solidFill>
                  <a:schemeClr val="dk1"/>
                </a:solidFill>
                <a:latin typeface="Inter"/>
                <a:ea typeface="Inter"/>
                <a:cs typeface="Inter"/>
                <a:sym typeface="Inter"/>
              </a:rPr>
              <a:t>East Asia (China)</a:t>
            </a:r>
            <a:endParaRPr sz="1600">
              <a:solidFill>
                <a:schemeClr val="dk1"/>
              </a:solidFill>
              <a:latin typeface="Inter"/>
              <a:ea typeface="Inter"/>
              <a:cs typeface="Inter"/>
              <a:sym typeface="Inter"/>
            </a:endParaRPr>
          </a:p>
          <a:p>
            <a:pPr indent="-330200" lvl="2" marL="1371600" rtl="0" algn="l">
              <a:spcBef>
                <a:spcPts val="0"/>
              </a:spcBef>
              <a:spcAft>
                <a:spcPts val="0"/>
              </a:spcAft>
              <a:buClr>
                <a:schemeClr val="dk1"/>
              </a:buClr>
              <a:buSzPts val="1600"/>
              <a:buFont typeface="Inter"/>
              <a:buAutoNum type="romanLcPeriod"/>
            </a:pPr>
            <a:r>
              <a:rPr lang="en" sz="1600">
                <a:solidFill>
                  <a:schemeClr val="dk1"/>
                </a:solidFill>
                <a:latin typeface="Inter"/>
                <a:ea typeface="Inter"/>
                <a:cs typeface="Inter"/>
                <a:sym typeface="Inter"/>
              </a:rPr>
              <a:t>Western Europe &amp; North America (UK, France, &amp; US)</a:t>
            </a:r>
            <a:endParaRPr sz="1600">
              <a:solidFill>
                <a:schemeClr val="dk1"/>
              </a:solidFill>
              <a:latin typeface="Inter"/>
              <a:ea typeface="Inter"/>
              <a:cs typeface="Inter"/>
              <a:sym typeface="Inter"/>
            </a:endParaRPr>
          </a:p>
          <a:p>
            <a:pPr indent="-330200" lvl="2" marL="1371600" rtl="0" algn="l">
              <a:spcBef>
                <a:spcPts val="0"/>
              </a:spcBef>
              <a:spcAft>
                <a:spcPts val="0"/>
              </a:spcAft>
              <a:buClr>
                <a:schemeClr val="dk1"/>
              </a:buClr>
              <a:buSzPts val="1600"/>
              <a:buFont typeface="Inter"/>
              <a:buAutoNum type="romanLcPeriod"/>
            </a:pPr>
            <a:r>
              <a:rPr lang="en" sz="1600">
                <a:solidFill>
                  <a:schemeClr val="dk1"/>
                </a:solidFill>
                <a:latin typeface="Inter"/>
                <a:ea typeface="Inter"/>
                <a:cs typeface="Inter"/>
                <a:sym typeface="Inter"/>
              </a:rPr>
              <a:t>Eastern &amp; Central Europe (Russia)</a:t>
            </a:r>
            <a:endParaRPr sz="1600">
              <a:solidFill>
                <a:schemeClr val="dk1"/>
              </a:solidFill>
              <a:latin typeface="Inter"/>
              <a:ea typeface="Inter"/>
              <a:cs typeface="Inter"/>
              <a:sym typeface="Inter"/>
            </a:endParaRPr>
          </a:p>
          <a:p>
            <a:pPr indent="-330200" lvl="1" marL="914400" rtl="0" algn="l">
              <a:spcBef>
                <a:spcPts val="1000"/>
              </a:spcBef>
              <a:spcAft>
                <a:spcPts val="0"/>
              </a:spcAft>
              <a:buClr>
                <a:schemeClr val="dk1"/>
              </a:buClr>
              <a:buSzPts val="1600"/>
              <a:buFont typeface="Inter"/>
              <a:buAutoNum type="alphaLcPeriod"/>
            </a:pPr>
            <a:r>
              <a:rPr lang="en" sz="1600">
                <a:solidFill>
                  <a:schemeClr val="dk1"/>
                </a:solidFill>
                <a:latin typeface="Inter"/>
                <a:ea typeface="Inter"/>
                <a:cs typeface="Inter"/>
                <a:sym typeface="Inter"/>
              </a:rPr>
              <a:t>A proposal needs at least 4 votes to pass.</a:t>
            </a:r>
            <a:endParaRPr sz="1600">
              <a:solidFill>
                <a:schemeClr val="dk1"/>
              </a:solidFill>
              <a:latin typeface="Inter"/>
              <a:ea typeface="Inter"/>
              <a:cs typeface="Inter"/>
              <a:sym typeface="Inter"/>
            </a:endParaRPr>
          </a:p>
          <a:p>
            <a:pPr indent="-330200" lvl="1" marL="914400" rtl="0" algn="l">
              <a:spcBef>
                <a:spcPts val="1000"/>
              </a:spcBef>
              <a:spcAft>
                <a:spcPts val="1000"/>
              </a:spcAft>
              <a:buClr>
                <a:schemeClr val="dk1"/>
              </a:buClr>
              <a:buSzPts val="1600"/>
              <a:buFont typeface="Inter"/>
              <a:buAutoNum type="alphaLcPeriod"/>
            </a:pPr>
            <a:r>
              <a:rPr lang="en" sz="1600">
                <a:solidFill>
                  <a:schemeClr val="dk1"/>
                </a:solidFill>
                <a:latin typeface="Inter"/>
                <a:ea typeface="Inter"/>
                <a:cs typeface="Inter"/>
                <a:sym typeface="Inter"/>
              </a:rPr>
              <a:t>The UN must pass at least one project, which means a revote may need to occur.</a:t>
            </a:r>
            <a:endParaRPr sz="1600">
              <a:solidFill>
                <a:schemeClr val="dk1"/>
              </a:solidFill>
              <a:latin typeface="Inter"/>
              <a:ea typeface="Inter"/>
              <a:cs typeface="Inter"/>
              <a:sym typeface="Inter"/>
            </a:endParaRPr>
          </a:p>
        </p:txBody>
      </p:sp>
      <p:sp>
        <p:nvSpPr>
          <p:cNvPr id="260" name="Google Shape;260;p2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1" name="Google Shape;261;p23"/>
          <p:cNvGrpSpPr/>
          <p:nvPr/>
        </p:nvGrpSpPr>
        <p:grpSpPr>
          <a:xfrm>
            <a:off x="-127008" y="4615004"/>
            <a:ext cx="9398022" cy="468724"/>
            <a:chOff x="204" y="0"/>
            <a:chExt cx="25061391" cy="1249931"/>
          </a:xfrm>
        </p:grpSpPr>
        <p:grpSp>
          <p:nvGrpSpPr>
            <p:cNvPr id="262" name="Google Shape;262;p23"/>
            <p:cNvGrpSpPr/>
            <p:nvPr/>
          </p:nvGrpSpPr>
          <p:grpSpPr>
            <a:xfrm rot="5400000">
              <a:off x="12002369" y="-11663474"/>
              <a:ext cx="1249931" cy="24576878"/>
              <a:chOff x="0" y="-38100"/>
              <a:chExt cx="246900" cy="4854692"/>
            </a:xfrm>
          </p:grpSpPr>
          <p:sp>
            <p:nvSpPr>
              <p:cNvPr id="263" name="Google Shape;263;p2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4" name="Google Shape;264;p2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5" name="Google Shape;265;p2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66" name="Google Shape;266;p2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7" name="Google Shape;267;p2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68" name="Google Shape;268;p23"/>
          <p:cNvGrpSpPr/>
          <p:nvPr/>
        </p:nvGrpSpPr>
        <p:grpSpPr>
          <a:xfrm>
            <a:off x="7929578" y="-49020"/>
            <a:ext cx="781313" cy="885635"/>
            <a:chOff x="0" y="-130721"/>
            <a:chExt cx="2083500" cy="2361695"/>
          </a:xfrm>
        </p:grpSpPr>
        <p:grpSp>
          <p:nvGrpSpPr>
            <p:cNvPr id="269" name="Google Shape;269;p23"/>
            <p:cNvGrpSpPr/>
            <p:nvPr/>
          </p:nvGrpSpPr>
          <p:grpSpPr>
            <a:xfrm>
              <a:off x="75599" y="-130721"/>
              <a:ext cx="1932614" cy="2361695"/>
              <a:chOff x="0" y="-47625"/>
              <a:chExt cx="704100" cy="860425"/>
            </a:xfrm>
          </p:grpSpPr>
          <p:sp>
            <p:nvSpPr>
              <p:cNvPr id="270" name="Google Shape;270;p2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1" name="Google Shape;271;p23"/>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2" name="Google Shape;272;p2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10</a:t>
              </a:r>
              <a:endParaRPr sz="700">
                <a:solidFill>
                  <a:schemeClr val="lt1"/>
                </a:solidFill>
              </a:endParaRPr>
            </a:p>
          </p:txBody>
        </p:sp>
      </p:grpSp>
      <p:sp>
        <p:nvSpPr>
          <p:cNvPr id="273" name="Google Shape;273;p2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74" name="Google Shape;274;p23"/>
          <p:cNvSpPr txBox="1"/>
          <p:nvPr/>
        </p:nvSpPr>
        <p:spPr>
          <a:xfrm>
            <a:off x="1276990" y="438150"/>
            <a:ext cx="6590100" cy="492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200">
                <a:solidFill>
                  <a:srgbClr val="231F20"/>
                </a:solidFill>
                <a:latin typeface="Halant"/>
                <a:ea typeface="Halant"/>
                <a:cs typeface="Halant"/>
                <a:sym typeface="Halant"/>
              </a:rPr>
              <a:t>REGIONAL COMMITTEE MEETING</a:t>
            </a:r>
            <a:endParaRPr sz="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1923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To what extent do international organizations such as the United Nations effectively promote global peace, development, and human rights, and what challenges limit their ability to achieve these goals?</a:t>
            </a:r>
            <a:endParaRPr i="1" sz="2500">
              <a:solidFill>
                <a:srgbClr val="231F20"/>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895670" y="1066990"/>
            <a:ext cx="7352700" cy="34632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1200"/>
              </a:spcBef>
              <a:spcAft>
                <a:spcPts val="1200"/>
              </a:spcAft>
              <a:buSzPts val="1100"/>
              <a:buNone/>
            </a:pPr>
            <a:r>
              <a:rPr i="1" lang="en" sz="2500">
                <a:solidFill>
                  <a:schemeClr val="dk1"/>
                </a:solidFill>
                <a:latin typeface="Inter"/>
                <a:ea typeface="Inter"/>
                <a:cs typeface="Inter"/>
                <a:sym typeface="Inter"/>
              </a:rPr>
              <a:t>In this final assessment, you will participate in a simulation of a United Nations General Assembly meeting, where countries present proposals to solve global issues. Your group will present your region’s solution and vote on another group’s proposal, just like nations do in real UN sessions. Use what you’ve learned to support your choices with clear reasoning and evidence.</a:t>
            </a:r>
            <a:endParaRPr i="1" sz="2500">
              <a:solidFill>
                <a:schemeClr val="dk1"/>
              </a:solidFill>
              <a:latin typeface="Inter"/>
              <a:ea typeface="Inter"/>
              <a:cs typeface="Inter"/>
              <a:sym typeface="Inter"/>
            </a:endParaRPr>
          </a:p>
        </p:txBody>
      </p:sp>
      <p:sp>
        <p:nvSpPr>
          <p:cNvPr id="96" name="Google Shape;96;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04" name="Google Shape;104;p15"/>
          <p:cNvGrpSpPr/>
          <p:nvPr/>
        </p:nvGrpSpPr>
        <p:grpSpPr>
          <a:xfrm>
            <a:off x="7929578" y="-49020"/>
            <a:ext cx="781313" cy="885635"/>
            <a:chOff x="0" y="-130721"/>
            <a:chExt cx="2083500" cy="2361695"/>
          </a:xfrm>
        </p:grpSpPr>
        <p:grpSp>
          <p:nvGrpSpPr>
            <p:cNvPr id="105" name="Google Shape;105;p15"/>
            <p:cNvGrpSpPr/>
            <p:nvPr/>
          </p:nvGrpSpPr>
          <p:grpSpPr>
            <a:xfrm>
              <a:off x="75599" y="-130721"/>
              <a:ext cx="1932614" cy="2361695"/>
              <a:chOff x="0" y="-47625"/>
              <a:chExt cx="704100" cy="860425"/>
            </a:xfrm>
          </p:grpSpPr>
          <p:sp>
            <p:nvSpPr>
              <p:cNvPr id="106" name="Google Shape;106;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7" name="Google Shape;107;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8" name="Google Shape;108;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09" name="Google Shape;109;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10" name="Google Shape;110;p15"/>
          <p:cNvSpPr txBox="1"/>
          <p:nvPr/>
        </p:nvSpPr>
        <p:spPr>
          <a:xfrm>
            <a:off x="753876" y="432300"/>
            <a:ext cx="71757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ASSESSMENT DESCRIPTION</a:t>
            </a:r>
            <a:endParaRPr sz="7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6"/>
          <p:cNvSpPr txBox="1"/>
          <p:nvPr/>
        </p:nvSpPr>
        <p:spPr>
          <a:xfrm>
            <a:off x="545950" y="1155600"/>
            <a:ext cx="7932300" cy="3088800"/>
          </a:xfrm>
          <a:prstGeom prst="rect">
            <a:avLst/>
          </a:prstGeom>
          <a:noFill/>
          <a:ln>
            <a:noFill/>
          </a:ln>
        </p:spPr>
        <p:txBody>
          <a:bodyPr anchorCtr="0" anchor="t" bIns="0" lIns="0" spcFirstLastPara="1" rIns="0" wrap="square" tIns="0">
            <a:spAutoFit/>
          </a:bodyPr>
          <a:lstStyle/>
          <a:p>
            <a:pPr indent="-374650" lvl="0" marL="457200" rtl="0" algn="l">
              <a:spcBef>
                <a:spcPts val="0"/>
              </a:spcBef>
              <a:spcAft>
                <a:spcPts val="0"/>
              </a:spcAft>
              <a:buClr>
                <a:schemeClr val="dk1"/>
              </a:buClr>
              <a:buSzPts val="2300"/>
              <a:buFont typeface="Inter"/>
              <a:buAutoNum type="arabicPeriod"/>
            </a:pPr>
            <a:r>
              <a:rPr b="1" lang="en" sz="2300">
                <a:solidFill>
                  <a:schemeClr val="dk1"/>
                </a:solidFill>
                <a:latin typeface="Inter"/>
                <a:ea typeface="Inter"/>
                <a:cs typeface="Inter"/>
                <a:sym typeface="Inter"/>
              </a:rPr>
              <a:t>Regional Committee Meeting:</a:t>
            </a:r>
            <a:r>
              <a:rPr lang="en" sz="2300">
                <a:solidFill>
                  <a:schemeClr val="dk1"/>
                </a:solidFill>
                <a:latin typeface="Inter"/>
                <a:ea typeface="Inter"/>
                <a:cs typeface="Inter"/>
                <a:sym typeface="Inter"/>
              </a:rPr>
              <a:t> Determine issues to address in subcommittees and possible solutions</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AutoNum type="arabicPeriod"/>
            </a:pPr>
            <a:r>
              <a:rPr b="1" lang="en" sz="2300">
                <a:solidFill>
                  <a:schemeClr val="dk1"/>
                </a:solidFill>
                <a:latin typeface="Inter"/>
                <a:ea typeface="Inter"/>
                <a:cs typeface="Inter"/>
                <a:sym typeface="Inter"/>
              </a:rPr>
              <a:t>Subcommittee Meeting:</a:t>
            </a:r>
            <a:r>
              <a:rPr lang="en" sz="2300">
                <a:solidFill>
                  <a:schemeClr val="dk1"/>
                </a:solidFill>
                <a:latin typeface="Inter"/>
                <a:ea typeface="Inter"/>
                <a:cs typeface="Inter"/>
                <a:sym typeface="Inter"/>
              </a:rPr>
              <a:t> Identify the issue the subcommittee wants to address and brainstorm a proposed solution to share with the General Assembly.</a:t>
            </a:r>
            <a:endParaRPr sz="2300">
              <a:solidFill>
                <a:schemeClr val="dk1"/>
              </a:solidFill>
              <a:latin typeface="Inter"/>
              <a:ea typeface="Inter"/>
              <a:cs typeface="Inter"/>
              <a:sym typeface="Inter"/>
            </a:endParaRPr>
          </a:p>
          <a:p>
            <a:pPr indent="-374650" lvl="0" marL="457200" rtl="0" algn="l">
              <a:spcBef>
                <a:spcPts val="1000"/>
              </a:spcBef>
              <a:spcAft>
                <a:spcPts val="1000"/>
              </a:spcAft>
              <a:buClr>
                <a:schemeClr val="dk1"/>
              </a:buClr>
              <a:buSzPts val="2300"/>
              <a:buFont typeface="Inter"/>
              <a:buAutoNum type="arabicPeriod"/>
            </a:pPr>
            <a:r>
              <a:rPr b="1" lang="en" sz="2300">
                <a:solidFill>
                  <a:schemeClr val="dk1"/>
                </a:solidFill>
                <a:latin typeface="Inter"/>
                <a:ea typeface="Inter"/>
                <a:cs typeface="Inter"/>
                <a:sym typeface="Inter"/>
              </a:rPr>
              <a:t>Regional Committee Meeting: </a:t>
            </a:r>
            <a:r>
              <a:rPr lang="en" sz="2300">
                <a:solidFill>
                  <a:schemeClr val="dk1"/>
                </a:solidFill>
                <a:latin typeface="Inter"/>
                <a:ea typeface="Inter"/>
                <a:cs typeface="Inter"/>
                <a:sym typeface="Inter"/>
              </a:rPr>
              <a:t>Regroup to determine which proposal your region will vote for.</a:t>
            </a:r>
            <a:endParaRPr sz="2300">
              <a:solidFill>
                <a:schemeClr val="dk1"/>
              </a:solidFill>
              <a:latin typeface="Inter"/>
              <a:ea typeface="Inter"/>
              <a:cs typeface="Inter"/>
              <a:sym typeface="Inter"/>
            </a:endParaRPr>
          </a:p>
        </p:txBody>
      </p:sp>
      <p:sp>
        <p:nvSpPr>
          <p:cNvPr id="116" name="Google Shape;116;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7" name="Google Shape;117;p16"/>
          <p:cNvGrpSpPr/>
          <p:nvPr/>
        </p:nvGrpSpPr>
        <p:grpSpPr>
          <a:xfrm>
            <a:off x="-127008" y="4615004"/>
            <a:ext cx="9398022" cy="468724"/>
            <a:chOff x="204" y="0"/>
            <a:chExt cx="25061391" cy="1249931"/>
          </a:xfrm>
        </p:grpSpPr>
        <p:grpSp>
          <p:nvGrpSpPr>
            <p:cNvPr id="118" name="Google Shape;118;p16"/>
            <p:cNvGrpSpPr/>
            <p:nvPr/>
          </p:nvGrpSpPr>
          <p:grpSpPr>
            <a:xfrm rot="5400000">
              <a:off x="12002369" y="-11663474"/>
              <a:ext cx="1249931" cy="24576878"/>
              <a:chOff x="0" y="-38100"/>
              <a:chExt cx="246900" cy="4854692"/>
            </a:xfrm>
          </p:grpSpPr>
          <p:sp>
            <p:nvSpPr>
              <p:cNvPr id="119" name="Google Shape;119;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0" name="Google Shape;120;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1" name="Google Shape;121;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2" name="Google Shape;122;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3" name="Google Shape;123;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24" name="Google Shape;124;p16"/>
          <p:cNvGrpSpPr/>
          <p:nvPr/>
        </p:nvGrpSpPr>
        <p:grpSpPr>
          <a:xfrm>
            <a:off x="7929578" y="-49020"/>
            <a:ext cx="781313" cy="885635"/>
            <a:chOff x="0" y="-130721"/>
            <a:chExt cx="2083500" cy="2361695"/>
          </a:xfrm>
        </p:grpSpPr>
        <p:grpSp>
          <p:nvGrpSpPr>
            <p:cNvPr id="125" name="Google Shape;125;p16"/>
            <p:cNvGrpSpPr/>
            <p:nvPr/>
          </p:nvGrpSpPr>
          <p:grpSpPr>
            <a:xfrm>
              <a:off x="75599" y="-130721"/>
              <a:ext cx="1932614" cy="2361695"/>
              <a:chOff x="0" y="-47625"/>
              <a:chExt cx="704100" cy="860425"/>
            </a:xfrm>
          </p:grpSpPr>
          <p:sp>
            <p:nvSpPr>
              <p:cNvPr id="126" name="Google Shape;126;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7" name="Google Shape;127;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8" name="Google Shape;128;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29" name="Google Shape;129;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0" name="Google Shape;130;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AGENDA</a:t>
            </a:r>
            <a:endParaRPr sz="7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7"/>
          <p:cNvSpPr txBox="1"/>
          <p:nvPr/>
        </p:nvSpPr>
        <p:spPr>
          <a:xfrm>
            <a:off x="522350" y="1254150"/>
            <a:ext cx="7255800" cy="3247800"/>
          </a:xfrm>
          <a:prstGeom prst="rect">
            <a:avLst/>
          </a:prstGeom>
          <a:noFill/>
          <a:ln>
            <a:noFill/>
          </a:ln>
        </p:spPr>
        <p:txBody>
          <a:bodyPr anchorCtr="0" anchor="t" bIns="0" lIns="0" spcFirstLastPara="1" rIns="0" wrap="square" tIns="0">
            <a:spAutoFit/>
          </a:bodyPr>
          <a:lstStyle/>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Western Europe &amp; North America</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Latin America, Central America, &amp; the Caribbean</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Eastern &amp; Central Europe</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North Africa &amp; the Middle East</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Sub-Saharan Africa</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South &amp; Southeast Asia</a:t>
            </a:r>
            <a:endParaRPr sz="2300">
              <a:solidFill>
                <a:schemeClr val="dk1"/>
              </a:solidFill>
              <a:latin typeface="Inter"/>
              <a:ea typeface="Inter"/>
              <a:cs typeface="Inter"/>
              <a:sym typeface="Inter"/>
            </a:endParaRPr>
          </a:p>
          <a:p>
            <a:pPr indent="-374650" lvl="0" marL="457200" rtl="0" algn="l">
              <a:spcBef>
                <a:spcPts val="1000"/>
              </a:spcBef>
              <a:spcAft>
                <a:spcPts val="1000"/>
              </a:spcAft>
              <a:buClr>
                <a:schemeClr val="dk1"/>
              </a:buClr>
              <a:buSzPts val="2300"/>
              <a:buFont typeface="Inter"/>
              <a:buChar char="●"/>
            </a:pPr>
            <a:r>
              <a:rPr lang="en" sz="2300">
                <a:solidFill>
                  <a:schemeClr val="dk1"/>
                </a:solidFill>
                <a:latin typeface="Inter"/>
                <a:ea typeface="Inter"/>
                <a:cs typeface="Inter"/>
                <a:sym typeface="Inter"/>
              </a:rPr>
              <a:t>East Asia </a:t>
            </a:r>
            <a:endParaRPr sz="2300">
              <a:solidFill>
                <a:schemeClr val="dk1"/>
              </a:solidFill>
              <a:latin typeface="Inter"/>
              <a:ea typeface="Inter"/>
              <a:cs typeface="Inter"/>
              <a:sym typeface="Inter"/>
            </a:endParaRPr>
          </a:p>
        </p:txBody>
      </p:sp>
      <p:sp>
        <p:nvSpPr>
          <p:cNvPr id="136" name="Google Shape;136;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7" name="Google Shape;137;p17"/>
          <p:cNvGrpSpPr/>
          <p:nvPr/>
        </p:nvGrpSpPr>
        <p:grpSpPr>
          <a:xfrm>
            <a:off x="-127008" y="4615004"/>
            <a:ext cx="9398022" cy="468724"/>
            <a:chOff x="204" y="0"/>
            <a:chExt cx="25061391" cy="1249931"/>
          </a:xfrm>
        </p:grpSpPr>
        <p:grpSp>
          <p:nvGrpSpPr>
            <p:cNvPr id="138" name="Google Shape;138;p17"/>
            <p:cNvGrpSpPr/>
            <p:nvPr/>
          </p:nvGrpSpPr>
          <p:grpSpPr>
            <a:xfrm rot="5400000">
              <a:off x="12002369" y="-11663474"/>
              <a:ext cx="1249931" cy="24576878"/>
              <a:chOff x="0" y="-38100"/>
              <a:chExt cx="246900" cy="4854692"/>
            </a:xfrm>
          </p:grpSpPr>
          <p:sp>
            <p:nvSpPr>
              <p:cNvPr id="139" name="Google Shape;139;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0" name="Google Shape;140;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1" name="Google Shape;141;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2" name="Google Shape;142;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3" name="Google Shape;143;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44" name="Google Shape;144;p17"/>
          <p:cNvGrpSpPr/>
          <p:nvPr/>
        </p:nvGrpSpPr>
        <p:grpSpPr>
          <a:xfrm>
            <a:off x="7929578" y="-49020"/>
            <a:ext cx="781313" cy="885635"/>
            <a:chOff x="0" y="-130721"/>
            <a:chExt cx="2083500" cy="2361695"/>
          </a:xfrm>
        </p:grpSpPr>
        <p:grpSp>
          <p:nvGrpSpPr>
            <p:cNvPr id="145" name="Google Shape;145;p17"/>
            <p:cNvGrpSpPr/>
            <p:nvPr/>
          </p:nvGrpSpPr>
          <p:grpSpPr>
            <a:xfrm>
              <a:off x="75599" y="-130721"/>
              <a:ext cx="1932614" cy="2361695"/>
              <a:chOff x="0" y="-47625"/>
              <a:chExt cx="704100" cy="860425"/>
            </a:xfrm>
          </p:grpSpPr>
          <p:sp>
            <p:nvSpPr>
              <p:cNvPr id="146" name="Google Shape;146;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7" name="Google Shape;147;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49" name="Google Shape;149;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0" name="Google Shape;150;p17"/>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REGIONAL COMMITTEES</a:t>
            </a:r>
            <a:endParaRPr sz="7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8"/>
          <p:cNvSpPr txBox="1"/>
          <p:nvPr/>
        </p:nvSpPr>
        <p:spPr>
          <a:xfrm>
            <a:off x="141350" y="1101750"/>
            <a:ext cx="6257100" cy="3509400"/>
          </a:xfrm>
          <a:prstGeom prst="rect">
            <a:avLst/>
          </a:prstGeom>
          <a:noFill/>
          <a:ln>
            <a:noFill/>
          </a:ln>
        </p:spPr>
        <p:txBody>
          <a:bodyPr anchorCtr="0" anchor="t" bIns="0" lIns="0" spcFirstLastPara="1" rIns="0" wrap="square" tIns="0">
            <a:spAutoFit/>
          </a:bodyPr>
          <a:lstStyle/>
          <a:p>
            <a:pPr indent="-349250" lvl="0" marL="457200" rtl="0" algn="l">
              <a:spcBef>
                <a:spcPts val="0"/>
              </a:spcBef>
              <a:spcAft>
                <a:spcPts val="0"/>
              </a:spcAft>
              <a:buClr>
                <a:schemeClr val="dk1"/>
              </a:buClr>
              <a:buSzPts val="1900"/>
              <a:buFont typeface="Inter"/>
              <a:buAutoNum type="arabicPeriod"/>
            </a:pPr>
            <a:r>
              <a:rPr lang="en" sz="1900">
                <a:solidFill>
                  <a:schemeClr val="dk1"/>
                </a:solidFill>
                <a:latin typeface="Inter"/>
                <a:ea typeface="Inter"/>
                <a:cs typeface="Inter"/>
                <a:sym typeface="Inter"/>
              </a:rPr>
              <a:t>Meet with your regional member committee. Use this time to review your issues and determine which issues are your most important goals for the General Assembly. </a:t>
            </a:r>
            <a:endParaRPr sz="1900">
              <a:solidFill>
                <a:schemeClr val="dk1"/>
              </a:solidFill>
              <a:latin typeface="Inter"/>
              <a:ea typeface="Inter"/>
              <a:cs typeface="Inter"/>
              <a:sym typeface="Inter"/>
            </a:endParaRPr>
          </a:p>
          <a:p>
            <a:pPr indent="0" lvl="0" marL="457200" rtl="0" algn="l">
              <a:spcBef>
                <a:spcPts val="0"/>
              </a:spcBef>
              <a:spcAft>
                <a:spcPts val="0"/>
              </a:spcAft>
              <a:buNone/>
            </a:pPr>
            <a:r>
              <a:t/>
            </a:r>
            <a:endParaRPr sz="1900">
              <a:solidFill>
                <a:schemeClr val="dk1"/>
              </a:solidFill>
              <a:latin typeface="Inter"/>
              <a:ea typeface="Inter"/>
              <a:cs typeface="Inter"/>
              <a:sym typeface="Inter"/>
            </a:endParaRPr>
          </a:p>
          <a:p>
            <a:pPr indent="-349250" lvl="0" marL="457200" rtl="0" algn="l">
              <a:spcBef>
                <a:spcPts val="0"/>
              </a:spcBef>
              <a:spcAft>
                <a:spcPts val="0"/>
              </a:spcAft>
              <a:buClr>
                <a:schemeClr val="dk1"/>
              </a:buClr>
              <a:buSzPts val="1900"/>
              <a:buFont typeface="Inter"/>
              <a:buAutoNum type="arabicPeriod"/>
            </a:pPr>
            <a:r>
              <a:rPr lang="en" sz="1900">
                <a:solidFill>
                  <a:schemeClr val="dk1"/>
                </a:solidFill>
                <a:latin typeface="Inter"/>
                <a:ea typeface="Inter"/>
                <a:cs typeface="Inter"/>
                <a:sym typeface="Inter"/>
              </a:rPr>
              <a:t>Fill out your UN Member State Placard with:</a:t>
            </a:r>
            <a:endParaRPr sz="1900">
              <a:solidFill>
                <a:schemeClr val="dk1"/>
              </a:solidFill>
              <a:latin typeface="Inter"/>
              <a:ea typeface="Inter"/>
              <a:cs typeface="Inter"/>
              <a:sym typeface="Inter"/>
            </a:endParaRPr>
          </a:p>
          <a:p>
            <a:pPr indent="-349250" lvl="1" marL="914400" rtl="0" algn="l">
              <a:spcBef>
                <a:spcPts val="0"/>
              </a:spcBef>
              <a:spcAft>
                <a:spcPts val="0"/>
              </a:spcAft>
              <a:buClr>
                <a:schemeClr val="dk1"/>
              </a:buClr>
              <a:buSzPts val="1900"/>
              <a:buFont typeface="Inter"/>
              <a:buAutoNum type="alphaLcPeriod"/>
            </a:pPr>
            <a:r>
              <a:rPr lang="en" sz="1900">
                <a:solidFill>
                  <a:schemeClr val="dk1"/>
                </a:solidFill>
                <a:latin typeface="Inter"/>
                <a:ea typeface="Inter"/>
                <a:cs typeface="Inter"/>
                <a:sym typeface="Inter"/>
              </a:rPr>
              <a:t>Your Region (ex: East Asia)</a:t>
            </a:r>
            <a:endParaRPr sz="1900">
              <a:solidFill>
                <a:schemeClr val="dk1"/>
              </a:solidFill>
              <a:latin typeface="Inter"/>
              <a:ea typeface="Inter"/>
              <a:cs typeface="Inter"/>
              <a:sym typeface="Inter"/>
            </a:endParaRPr>
          </a:p>
          <a:p>
            <a:pPr indent="-349250" lvl="1" marL="914400" rtl="0" algn="l">
              <a:spcBef>
                <a:spcPts val="0"/>
              </a:spcBef>
              <a:spcAft>
                <a:spcPts val="0"/>
              </a:spcAft>
              <a:buClr>
                <a:schemeClr val="dk1"/>
              </a:buClr>
              <a:buSzPts val="1900"/>
              <a:buFont typeface="Inter"/>
              <a:buAutoNum type="alphaLcPeriod"/>
            </a:pPr>
            <a:r>
              <a:rPr lang="en" sz="1900">
                <a:solidFill>
                  <a:schemeClr val="dk1"/>
                </a:solidFill>
                <a:latin typeface="Inter"/>
                <a:ea typeface="Inter"/>
                <a:cs typeface="Inter"/>
                <a:sym typeface="Inter"/>
              </a:rPr>
              <a:t>Your Subcommittee (ex: Disease &amp; Health</a:t>
            </a:r>
            <a:endParaRPr sz="1900">
              <a:solidFill>
                <a:schemeClr val="dk1"/>
              </a:solidFill>
              <a:latin typeface="Inter"/>
              <a:ea typeface="Inter"/>
              <a:cs typeface="Inter"/>
              <a:sym typeface="Inter"/>
            </a:endParaRPr>
          </a:p>
          <a:p>
            <a:pPr indent="-349250" lvl="1" marL="914400" rtl="0" algn="l">
              <a:spcBef>
                <a:spcPts val="0"/>
              </a:spcBef>
              <a:spcAft>
                <a:spcPts val="0"/>
              </a:spcAft>
              <a:buClr>
                <a:schemeClr val="dk1"/>
              </a:buClr>
              <a:buSzPts val="1900"/>
              <a:buFont typeface="Inter"/>
              <a:buAutoNum type="alphaLcPeriod"/>
            </a:pPr>
            <a:r>
              <a:rPr lang="en" sz="1900">
                <a:solidFill>
                  <a:schemeClr val="dk1"/>
                </a:solidFill>
                <a:latin typeface="Inter"/>
                <a:ea typeface="Inter"/>
                <a:cs typeface="Inter"/>
                <a:sym typeface="Inter"/>
              </a:rPr>
              <a:t>Some key bullet points to help you remember what you will present in your Subcommittee</a:t>
            </a:r>
            <a:endParaRPr sz="1900">
              <a:solidFill>
                <a:schemeClr val="dk1"/>
              </a:solidFill>
              <a:latin typeface="Inter"/>
              <a:ea typeface="Inter"/>
              <a:cs typeface="Inter"/>
              <a:sym typeface="Inter"/>
            </a:endParaRPr>
          </a:p>
          <a:p>
            <a:pPr indent="-349250" lvl="1" marL="914400" rtl="0" algn="l">
              <a:spcBef>
                <a:spcPts val="0"/>
              </a:spcBef>
              <a:spcAft>
                <a:spcPts val="0"/>
              </a:spcAft>
              <a:buClr>
                <a:schemeClr val="dk1"/>
              </a:buClr>
              <a:buSzPts val="1900"/>
              <a:buFont typeface="Inter"/>
              <a:buAutoNum type="alphaLcPeriod"/>
            </a:pPr>
            <a:r>
              <a:rPr lang="en" sz="1900">
                <a:solidFill>
                  <a:schemeClr val="dk1"/>
                </a:solidFill>
                <a:latin typeface="Inter"/>
                <a:ea typeface="Inter"/>
                <a:cs typeface="Inter"/>
                <a:sym typeface="Inter"/>
              </a:rPr>
              <a:t>A Say-it-in-6 to summarize the most important function of the UN</a:t>
            </a:r>
            <a:endParaRPr sz="1900">
              <a:solidFill>
                <a:schemeClr val="dk1"/>
              </a:solidFill>
              <a:latin typeface="Inter"/>
              <a:ea typeface="Inter"/>
              <a:cs typeface="Inter"/>
              <a:sym typeface="Inter"/>
            </a:endParaRPr>
          </a:p>
        </p:txBody>
      </p:sp>
      <p:sp>
        <p:nvSpPr>
          <p:cNvPr id="156" name="Google Shape;156;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7" name="Google Shape;157;p18"/>
          <p:cNvGrpSpPr/>
          <p:nvPr/>
        </p:nvGrpSpPr>
        <p:grpSpPr>
          <a:xfrm>
            <a:off x="-127008" y="4615004"/>
            <a:ext cx="9398022" cy="468724"/>
            <a:chOff x="204" y="0"/>
            <a:chExt cx="25061391" cy="1249931"/>
          </a:xfrm>
        </p:grpSpPr>
        <p:grpSp>
          <p:nvGrpSpPr>
            <p:cNvPr id="158" name="Google Shape;158;p18"/>
            <p:cNvGrpSpPr/>
            <p:nvPr/>
          </p:nvGrpSpPr>
          <p:grpSpPr>
            <a:xfrm rot="5400000">
              <a:off x="12002369" y="-11663474"/>
              <a:ext cx="1249931" cy="24576878"/>
              <a:chOff x="0" y="-38100"/>
              <a:chExt cx="246900" cy="4854692"/>
            </a:xfrm>
          </p:grpSpPr>
          <p:sp>
            <p:nvSpPr>
              <p:cNvPr id="159" name="Google Shape;159;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0" name="Google Shape;160;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1" name="Google Shape;161;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2" name="Google Shape;162;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3" name="Google Shape;163;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64" name="Google Shape;164;p18"/>
          <p:cNvGrpSpPr/>
          <p:nvPr/>
        </p:nvGrpSpPr>
        <p:grpSpPr>
          <a:xfrm>
            <a:off x="7929578" y="-49020"/>
            <a:ext cx="781313" cy="885635"/>
            <a:chOff x="0" y="-130721"/>
            <a:chExt cx="2083500" cy="2361695"/>
          </a:xfrm>
        </p:grpSpPr>
        <p:grpSp>
          <p:nvGrpSpPr>
            <p:cNvPr id="165" name="Google Shape;165;p18"/>
            <p:cNvGrpSpPr/>
            <p:nvPr/>
          </p:nvGrpSpPr>
          <p:grpSpPr>
            <a:xfrm>
              <a:off x="75599" y="-130721"/>
              <a:ext cx="1932614" cy="2361695"/>
              <a:chOff x="0" y="-47625"/>
              <a:chExt cx="704100" cy="860425"/>
            </a:xfrm>
          </p:grpSpPr>
          <p:sp>
            <p:nvSpPr>
              <p:cNvPr id="166" name="Google Shape;166;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7" name="Google Shape;167;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69" name="Google Shape;169;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70" name="Google Shape;170;p18" title="UN Member State Placard.png"/>
          <p:cNvPicPr preferRelativeResize="0"/>
          <p:nvPr/>
        </p:nvPicPr>
        <p:blipFill>
          <a:blip r:embed="rId4">
            <a:alphaModFix/>
          </a:blip>
          <a:stretch>
            <a:fillRect/>
          </a:stretch>
        </p:blipFill>
        <p:spPr>
          <a:xfrm rot="5400000">
            <a:off x="6203100" y="1515150"/>
            <a:ext cx="3060000" cy="2364550"/>
          </a:xfrm>
          <a:prstGeom prst="rect">
            <a:avLst/>
          </a:prstGeom>
          <a:noFill/>
          <a:ln cap="flat" cmpd="sng" w="19050">
            <a:solidFill>
              <a:schemeClr val="dk1"/>
            </a:solidFill>
            <a:prstDash val="solid"/>
            <a:round/>
            <a:headEnd len="sm" w="sm" type="none"/>
            <a:tailEnd len="sm" w="sm" type="none"/>
          </a:ln>
        </p:spPr>
      </p:pic>
      <p:sp>
        <p:nvSpPr>
          <p:cNvPr id="171" name="Google Shape;171;p18"/>
          <p:cNvSpPr txBox="1"/>
          <p:nvPr/>
        </p:nvSpPr>
        <p:spPr>
          <a:xfrm>
            <a:off x="1276990" y="438150"/>
            <a:ext cx="6590100" cy="492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200">
                <a:solidFill>
                  <a:srgbClr val="231F20"/>
                </a:solidFill>
                <a:latin typeface="Halant"/>
                <a:ea typeface="Halant"/>
                <a:cs typeface="Halant"/>
                <a:sym typeface="Halant"/>
              </a:rPr>
              <a:t>REGIONAL COMMITTEE MEETING</a:t>
            </a:r>
            <a:endParaRPr sz="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9"/>
          <p:cNvSpPr txBox="1"/>
          <p:nvPr/>
        </p:nvSpPr>
        <p:spPr>
          <a:xfrm>
            <a:off x="522350" y="1254150"/>
            <a:ext cx="7255800" cy="2283300"/>
          </a:xfrm>
          <a:prstGeom prst="rect">
            <a:avLst/>
          </a:prstGeom>
          <a:noFill/>
          <a:ln>
            <a:noFill/>
          </a:ln>
        </p:spPr>
        <p:txBody>
          <a:bodyPr anchorCtr="0" anchor="t" bIns="0" lIns="0" spcFirstLastPara="1" rIns="0" wrap="square" tIns="0">
            <a:spAutoFit/>
          </a:bodyPr>
          <a:lstStyle/>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Disease &amp; Health</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Social &amp; Economic Development</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Migration</a:t>
            </a:r>
            <a:endParaRPr sz="2300">
              <a:solidFill>
                <a:schemeClr val="dk1"/>
              </a:solidFill>
              <a:latin typeface="Inter"/>
              <a:ea typeface="Inter"/>
              <a:cs typeface="Inter"/>
              <a:sym typeface="Inter"/>
            </a:endParaRPr>
          </a:p>
          <a:p>
            <a:pPr indent="-374650" lvl="0" marL="457200" rtl="0" algn="l">
              <a:spcBef>
                <a:spcPts val="1000"/>
              </a:spcBef>
              <a:spcAft>
                <a:spcPts val="0"/>
              </a:spcAft>
              <a:buClr>
                <a:schemeClr val="dk1"/>
              </a:buClr>
              <a:buSzPts val="2300"/>
              <a:buFont typeface="Inter"/>
              <a:buChar char="●"/>
            </a:pPr>
            <a:r>
              <a:rPr lang="en" sz="2300">
                <a:solidFill>
                  <a:schemeClr val="dk1"/>
                </a:solidFill>
                <a:latin typeface="Inter"/>
                <a:ea typeface="Inter"/>
                <a:cs typeface="Inter"/>
                <a:sym typeface="Inter"/>
              </a:rPr>
              <a:t>Climate Change &amp; Environment</a:t>
            </a:r>
            <a:endParaRPr sz="2300">
              <a:solidFill>
                <a:schemeClr val="dk1"/>
              </a:solidFill>
              <a:latin typeface="Inter"/>
              <a:ea typeface="Inter"/>
              <a:cs typeface="Inter"/>
              <a:sym typeface="Inter"/>
            </a:endParaRPr>
          </a:p>
          <a:p>
            <a:pPr indent="-374650" lvl="0" marL="457200" rtl="0" algn="l">
              <a:spcBef>
                <a:spcPts val="1000"/>
              </a:spcBef>
              <a:spcAft>
                <a:spcPts val="1000"/>
              </a:spcAft>
              <a:buClr>
                <a:schemeClr val="dk1"/>
              </a:buClr>
              <a:buSzPts val="2300"/>
              <a:buFont typeface="Inter"/>
              <a:buChar char="●"/>
            </a:pPr>
            <a:r>
              <a:rPr lang="en" sz="2300">
                <a:solidFill>
                  <a:schemeClr val="dk1"/>
                </a:solidFill>
                <a:latin typeface="Inter"/>
                <a:ea typeface="Inter"/>
                <a:cs typeface="Inter"/>
                <a:sym typeface="Inter"/>
              </a:rPr>
              <a:t>Urbanization</a:t>
            </a:r>
            <a:endParaRPr sz="2300">
              <a:solidFill>
                <a:schemeClr val="dk1"/>
              </a:solidFill>
              <a:latin typeface="Inter"/>
              <a:ea typeface="Inter"/>
              <a:cs typeface="Inter"/>
              <a:sym typeface="Inter"/>
            </a:endParaRPr>
          </a:p>
        </p:txBody>
      </p:sp>
      <p:sp>
        <p:nvSpPr>
          <p:cNvPr id="177" name="Google Shape;177;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8" name="Google Shape;178;p19"/>
          <p:cNvGrpSpPr/>
          <p:nvPr/>
        </p:nvGrpSpPr>
        <p:grpSpPr>
          <a:xfrm>
            <a:off x="-127008" y="4615004"/>
            <a:ext cx="9398022" cy="468724"/>
            <a:chOff x="204" y="0"/>
            <a:chExt cx="25061391" cy="1249931"/>
          </a:xfrm>
        </p:grpSpPr>
        <p:grpSp>
          <p:nvGrpSpPr>
            <p:cNvPr id="179" name="Google Shape;179;p19"/>
            <p:cNvGrpSpPr/>
            <p:nvPr/>
          </p:nvGrpSpPr>
          <p:grpSpPr>
            <a:xfrm rot="5400000">
              <a:off x="12002369" y="-11663474"/>
              <a:ext cx="1249931" cy="24576878"/>
              <a:chOff x="0" y="-38100"/>
              <a:chExt cx="246900" cy="4854692"/>
            </a:xfrm>
          </p:grpSpPr>
          <p:sp>
            <p:nvSpPr>
              <p:cNvPr id="180" name="Google Shape;180;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1" name="Google Shape;181;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2" name="Google Shape;182;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3" name="Google Shape;183;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4" name="Google Shape;184;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5" name="Google Shape;185;p19"/>
          <p:cNvGrpSpPr/>
          <p:nvPr/>
        </p:nvGrpSpPr>
        <p:grpSpPr>
          <a:xfrm>
            <a:off x="7929578" y="-49020"/>
            <a:ext cx="781313" cy="885635"/>
            <a:chOff x="0" y="-130721"/>
            <a:chExt cx="2083500" cy="2361695"/>
          </a:xfrm>
        </p:grpSpPr>
        <p:grpSp>
          <p:nvGrpSpPr>
            <p:cNvPr id="186" name="Google Shape;186;p19"/>
            <p:cNvGrpSpPr/>
            <p:nvPr/>
          </p:nvGrpSpPr>
          <p:grpSpPr>
            <a:xfrm>
              <a:off x="75599" y="-130721"/>
              <a:ext cx="1932614" cy="2361695"/>
              <a:chOff x="0" y="-47625"/>
              <a:chExt cx="704100" cy="860425"/>
            </a:xfrm>
          </p:grpSpPr>
          <p:sp>
            <p:nvSpPr>
              <p:cNvPr id="187" name="Google Shape;187;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8" name="Google Shape;188;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9" name="Google Shape;189;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90" name="Google Shape;190;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1" name="Google Shape;191;p19"/>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SUB</a:t>
            </a:r>
            <a:r>
              <a:rPr b="1" lang="en" sz="4200">
                <a:solidFill>
                  <a:srgbClr val="231F20"/>
                </a:solidFill>
                <a:latin typeface="Halant"/>
                <a:ea typeface="Halant"/>
                <a:cs typeface="Halant"/>
                <a:sym typeface="Halant"/>
              </a:rPr>
              <a:t>COMMITTEES</a:t>
            </a:r>
            <a:endParaRPr sz="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0"/>
          <p:cNvSpPr txBox="1"/>
          <p:nvPr/>
        </p:nvSpPr>
        <p:spPr>
          <a:xfrm>
            <a:off x="217550" y="1053750"/>
            <a:ext cx="6115500" cy="3206700"/>
          </a:xfrm>
          <a:prstGeom prst="rect">
            <a:avLst/>
          </a:prstGeom>
          <a:noFill/>
          <a:ln>
            <a:noFill/>
          </a:ln>
        </p:spPr>
        <p:txBody>
          <a:bodyPr anchorCtr="0" anchor="t" bIns="0" lIns="0" spcFirstLastPara="1" rIns="0" wrap="square" tIns="0">
            <a:spAutoFit/>
          </a:bodyPr>
          <a:lstStyle/>
          <a:p>
            <a:pPr indent="-339725" lvl="0" marL="457200" rtl="0" algn="l">
              <a:spcBef>
                <a:spcPts val="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Meet with your Subcommittee</a:t>
            </a:r>
            <a:endParaRPr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Present your regional issue and potential solutions to your subcommittee</a:t>
            </a:r>
            <a:endParaRPr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Take notes on your Subcommittee Meeting Notes (page 2)</a:t>
            </a:r>
            <a:endParaRPr sz="1750">
              <a:solidFill>
                <a:schemeClr val="dk1"/>
              </a:solidFill>
              <a:latin typeface="Inter"/>
              <a:ea typeface="Inter"/>
              <a:cs typeface="Inter"/>
              <a:sym typeface="Inter"/>
            </a:endParaRPr>
          </a:p>
          <a:p>
            <a:pPr indent="-339725" lvl="0" marL="457200" rtl="0" algn="l">
              <a:spcBef>
                <a:spcPts val="1000"/>
              </a:spcBef>
              <a:spcAft>
                <a:spcPts val="0"/>
              </a:spcAft>
              <a:buClr>
                <a:schemeClr val="dk1"/>
              </a:buClr>
              <a:buSzPts val="1750"/>
              <a:buFont typeface="Inter"/>
              <a:buAutoNum type="arabicPeriod"/>
            </a:pPr>
            <a:r>
              <a:rPr lang="en" sz="1750">
                <a:solidFill>
                  <a:schemeClr val="dk1"/>
                </a:solidFill>
                <a:latin typeface="Inter"/>
                <a:ea typeface="Inter"/>
                <a:cs typeface="Inter"/>
                <a:sym typeface="Inter"/>
              </a:rPr>
              <a:t>Determine what issue your subcommittee wants to solve through international cooperation and plan out your solution.</a:t>
            </a:r>
            <a:endParaRPr sz="1750">
              <a:solidFill>
                <a:schemeClr val="dk1"/>
              </a:solidFill>
              <a:latin typeface="Inter"/>
              <a:ea typeface="Inter"/>
              <a:cs typeface="Inter"/>
              <a:sym typeface="Inter"/>
            </a:endParaRPr>
          </a:p>
          <a:p>
            <a:pPr indent="-339725" lvl="1" marL="914400" rtl="0" algn="l">
              <a:spcBef>
                <a:spcPts val="1000"/>
              </a:spcBef>
              <a:spcAft>
                <a:spcPts val="1000"/>
              </a:spcAft>
              <a:buClr>
                <a:schemeClr val="dk1"/>
              </a:buClr>
              <a:buSzPts val="1750"/>
              <a:buFont typeface="Inter"/>
              <a:buAutoNum type="alphaLcPeriod"/>
            </a:pPr>
            <a:r>
              <a:rPr lang="en" sz="1750">
                <a:solidFill>
                  <a:schemeClr val="dk1"/>
                </a:solidFill>
                <a:latin typeface="Inter"/>
                <a:ea typeface="Inter"/>
                <a:cs typeface="Inter"/>
                <a:sym typeface="Inter"/>
              </a:rPr>
              <a:t>Keep in mind that your goal may include multiple regions- there may be ways to combine issues!</a:t>
            </a:r>
            <a:endParaRPr sz="1750">
              <a:solidFill>
                <a:schemeClr val="dk1"/>
              </a:solidFill>
              <a:latin typeface="Inter"/>
              <a:ea typeface="Inter"/>
              <a:cs typeface="Inter"/>
              <a:sym typeface="Inter"/>
            </a:endParaRPr>
          </a:p>
        </p:txBody>
      </p:sp>
      <p:sp>
        <p:nvSpPr>
          <p:cNvPr id="197" name="Google Shape;197;p2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8" name="Google Shape;198;p20"/>
          <p:cNvGrpSpPr/>
          <p:nvPr/>
        </p:nvGrpSpPr>
        <p:grpSpPr>
          <a:xfrm>
            <a:off x="-127008" y="4615004"/>
            <a:ext cx="9398022" cy="468724"/>
            <a:chOff x="204" y="0"/>
            <a:chExt cx="25061391" cy="1249931"/>
          </a:xfrm>
        </p:grpSpPr>
        <p:grpSp>
          <p:nvGrpSpPr>
            <p:cNvPr id="199" name="Google Shape;199;p20"/>
            <p:cNvGrpSpPr/>
            <p:nvPr/>
          </p:nvGrpSpPr>
          <p:grpSpPr>
            <a:xfrm rot="5400000">
              <a:off x="12002369" y="-11663474"/>
              <a:ext cx="1249931" cy="24576878"/>
              <a:chOff x="0" y="-38100"/>
              <a:chExt cx="246900" cy="4854692"/>
            </a:xfrm>
          </p:grpSpPr>
          <p:sp>
            <p:nvSpPr>
              <p:cNvPr id="200" name="Google Shape;200;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1" name="Google Shape;201;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2" name="Google Shape;202;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3" name="Google Shape;203;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4" name="Google Shape;204;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5" name="Google Shape;205;p20"/>
          <p:cNvGrpSpPr/>
          <p:nvPr/>
        </p:nvGrpSpPr>
        <p:grpSpPr>
          <a:xfrm>
            <a:off x="7929578" y="-49020"/>
            <a:ext cx="781313" cy="885635"/>
            <a:chOff x="0" y="-130721"/>
            <a:chExt cx="2083500" cy="2361695"/>
          </a:xfrm>
        </p:grpSpPr>
        <p:grpSp>
          <p:nvGrpSpPr>
            <p:cNvPr id="206" name="Google Shape;206;p20"/>
            <p:cNvGrpSpPr/>
            <p:nvPr/>
          </p:nvGrpSpPr>
          <p:grpSpPr>
            <a:xfrm>
              <a:off x="75599" y="-130721"/>
              <a:ext cx="1932614" cy="2361695"/>
              <a:chOff x="0" y="-47625"/>
              <a:chExt cx="704100" cy="860425"/>
            </a:xfrm>
          </p:grpSpPr>
          <p:sp>
            <p:nvSpPr>
              <p:cNvPr id="207" name="Google Shape;20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8" name="Google Shape;208;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9" name="Google Shape;209;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10" name="Google Shape;210;p2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11" name="Google Shape;211;p20" title="DC 10th_ U10 Assessment UN GA Student Worksheet.png"/>
          <p:cNvPicPr preferRelativeResize="0"/>
          <p:nvPr/>
        </p:nvPicPr>
        <p:blipFill>
          <a:blip r:embed="rId4">
            <a:alphaModFix/>
          </a:blip>
          <a:stretch>
            <a:fillRect/>
          </a:stretch>
        </p:blipFill>
        <p:spPr>
          <a:xfrm>
            <a:off x="6559200" y="1148170"/>
            <a:ext cx="2506150" cy="3243280"/>
          </a:xfrm>
          <a:prstGeom prst="rect">
            <a:avLst/>
          </a:prstGeom>
          <a:noFill/>
          <a:ln cap="flat" cmpd="sng" w="19050">
            <a:solidFill>
              <a:schemeClr val="dk1"/>
            </a:solidFill>
            <a:prstDash val="solid"/>
            <a:round/>
            <a:headEnd len="sm" w="sm" type="none"/>
            <a:tailEnd len="sm" w="sm" type="none"/>
          </a:ln>
        </p:spPr>
      </p:pic>
      <p:sp>
        <p:nvSpPr>
          <p:cNvPr id="212" name="Google Shape;212;p20"/>
          <p:cNvSpPr txBox="1"/>
          <p:nvPr/>
        </p:nvSpPr>
        <p:spPr>
          <a:xfrm>
            <a:off x="1276990" y="438150"/>
            <a:ext cx="6590100" cy="615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000">
                <a:solidFill>
                  <a:srgbClr val="231F20"/>
                </a:solidFill>
                <a:latin typeface="Halant"/>
                <a:ea typeface="Halant"/>
                <a:cs typeface="Halant"/>
                <a:sym typeface="Halant"/>
              </a:rPr>
              <a:t>SUBCOMMITTEE MEETING</a:t>
            </a:r>
            <a:endParaRPr sz="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8" name="Google Shape;218;p21"/>
          <p:cNvGrpSpPr/>
          <p:nvPr/>
        </p:nvGrpSpPr>
        <p:grpSpPr>
          <a:xfrm>
            <a:off x="-127008" y="4615004"/>
            <a:ext cx="9398022" cy="468724"/>
            <a:chOff x="204" y="0"/>
            <a:chExt cx="25061391" cy="1249931"/>
          </a:xfrm>
        </p:grpSpPr>
        <p:grpSp>
          <p:nvGrpSpPr>
            <p:cNvPr id="219" name="Google Shape;219;p21"/>
            <p:cNvGrpSpPr/>
            <p:nvPr/>
          </p:nvGrpSpPr>
          <p:grpSpPr>
            <a:xfrm rot="5400000">
              <a:off x="12002369" y="-11663474"/>
              <a:ext cx="1249931" cy="24576878"/>
              <a:chOff x="0" y="-38100"/>
              <a:chExt cx="246900" cy="4854692"/>
            </a:xfrm>
          </p:grpSpPr>
          <p:sp>
            <p:nvSpPr>
              <p:cNvPr id="220" name="Google Shape;220;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1" name="Google Shape;221;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2" name="Google Shape;222;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23" name="Google Shape;223;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4" name="Google Shape;224;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25" name="Google Shape;225;p21"/>
          <p:cNvGrpSpPr/>
          <p:nvPr/>
        </p:nvGrpSpPr>
        <p:grpSpPr>
          <a:xfrm>
            <a:off x="7929578" y="-49020"/>
            <a:ext cx="781313" cy="885635"/>
            <a:chOff x="0" y="-130721"/>
            <a:chExt cx="2083500" cy="2361695"/>
          </a:xfrm>
        </p:grpSpPr>
        <p:grpSp>
          <p:nvGrpSpPr>
            <p:cNvPr id="226" name="Google Shape;226;p21"/>
            <p:cNvGrpSpPr/>
            <p:nvPr/>
          </p:nvGrpSpPr>
          <p:grpSpPr>
            <a:xfrm>
              <a:off x="75599" y="-130721"/>
              <a:ext cx="1932614" cy="2361695"/>
              <a:chOff x="0" y="-47625"/>
              <a:chExt cx="704100" cy="860425"/>
            </a:xfrm>
          </p:grpSpPr>
          <p:sp>
            <p:nvSpPr>
              <p:cNvPr id="227" name="Google Shape;227;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8" name="Google Shape;228;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9" name="Google Shape;229;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8</a:t>
              </a:r>
              <a:endParaRPr sz="700">
                <a:solidFill>
                  <a:schemeClr val="lt1"/>
                </a:solidFill>
              </a:endParaRPr>
            </a:p>
          </p:txBody>
        </p:sp>
      </p:grpSp>
      <p:sp>
        <p:nvSpPr>
          <p:cNvPr id="230" name="Google Shape;230;p2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31" name="Google Shape;231;p21"/>
          <p:cNvSpPr txBox="1"/>
          <p:nvPr/>
        </p:nvSpPr>
        <p:spPr>
          <a:xfrm>
            <a:off x="885851" y="438150"/>
            <a:ext cx="69813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SUBCOMMITTEE PROPOSALS</a:t>
            </a:r>
            <a:endParaRPr sz="400"/>
          </a:p>
        </p:txBody>
      </p:sp>
      <p:pic>
        <p:nvPicPr>
          <p:cNvPr id="232" name="Google Shape;232;p21" title="DC 10th_ U10 Assessment UN GA Student Worksheet.jpg"/>
          <p:cNvPicPr preferRelativeResize="0"/>
          <p:nvPr/>
        </p:nvPicPr>
        <p:blipFill>
          <a:blip r:embed="rId4">
            <a:alphaModFix/>
          </a:blip>
          <a:stretch>
            <a:fillRect/>
          </a:stretch>
        </p:blipFill>
        <p:spPr>
          <a:xfrm>
            <a:off x="5837475" y="1105450"/>
            <a:ext cx="2651659" cy="3431575"/>
          </a:xfrm>
          <a:prstGeom prst="rect">
            <a:avLst/>
          </a:prstGeom>
          <a:noFill/>
          <a:ln cap="flat" cmpd="sng" w="19050">
            <a:solidFill>
              <a:schemeClr val="dk1"/>
            </a:solidFill>
            <a:prstDash val="solid"/>
            <a:round/>
            <a:headEnd len="sm" w="sm" type="none"/>
            <a:tailEnd len="sm" w="sm" type="none"/>
          </a:ln>
        </p:spPr>
      </p:pic>
      <p:sp>
        <p:nvSpPr>
          <p:cNvPr id="233" name="Google Shape;233;p21"/>
          <p:cNvSpPr txBox="1"/>
          <p:nvPr/>
        </p:nvSpPr>
        <p:spPr>
          <a:xfrm>
            <a:off x="110625" y="1202100"/>
            <a:ext cx="5435400" cy="3417000"/>
          </a:xfrm>
          <a:prstGeom prst="rect">
            <a:avLst/>
          </a:prstGeom>
          <a:noFill/>
          <a:ln>
            <a:noFill/>
          </a:ln>
        </p:spPr>
        <p:txBody>
          <a:bodyPr anchorCtr="0" anchor="t" bIns="91425" lIns="91425" spcFirstLastPara="1" rIns="91425" wrap="square" tIns="91425">
            <a:spAutoFit/>
          </a:bodyPr>
          <a:lstStyle/>
          <a:p>
            <a:pPr indent="-323850" lvl="0" marL="457200"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Listen carefully as each Subcommittee presents its problem and proposed solution</a:t>
            </a:r>
            <a:br>
              <a:rPr lang="en" sz="1500">
                <a:solidFill>
                  <a:schemeClr val="dk1"/>
                </a:solidFill>
                <a:latin typeface="Inter"/>
                <a:ea typeface="Inter"/>
                <a:cs typeface="Inter"/>
                <a:sym typeface="Inter"/>
              </a:rPr>
            </a:br>
            <a:endParaRPr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For each proposal, write a brief summary of the problem and solution.</a:t>
            </a:r>
            <a:br>
              <a:rPr lang="en" sz="1500">
                <a:solidFill>
                  <a:schemeClr val="dk1"/>
                </a:solidFill>
                <a:latin typeface="Inter"/>
                <a:ea typeface="Inter"/>
                <a:cs typeface="Inter"/>
                <a:sym typeface="Inter"/>
              </a:rPr>
            </a:br>
            <a:endParaRPr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Then, answer how the solution would impact your region</a:t>
            </a:r>
            <a:br>
              <a:rPr b="1" lang="en" sz="1500">
                <a:solidFill>
                  <a:schemeClr val="dk1"/>
                </a:solidFill>
                <a:latin typeface="Inter"/>
                <a:ea typeface="Inter"/>
                <a:cs typeface="Inter"/>
                <a:sym typeface="Inter"/>
              </a:rPr>
            </a:br>
            <a:endParaRPr b="1"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Be prepared to compare proposals and consider which ones best align with your region’s interests.</a:t>
            </a:r>
            <a:br>
              <a:rPr lang="en" sz="1500">
                <a:solidFill>
                  <a:schemeClr val="dk1"/>
                </a:solidFill>
                <a:latin typeface="Inter"/>
                <a:ea typeface="Inter"/>
                <a:cs typeface="Inter"/>
                <a:sym typeface="Inter"/>
              </a:rPr>
            </a:br>
            <a:endParaRPr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Stay respectful and engaged during each group’s presentation.</a:t>
            </a:r>
            <a:endParaRPr sz="15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