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Lst>
  <p:sldSz cy="10058400" cx="7772400"/>
  <p:notesSz cx="6858000" cy="9144000"/>
  <p:embeddedFontLst>
    <p:embeddedFont>
      <p:font typeface="Halant"/>
      <p:regular r:id="rId12"/>
      <p:bold r:id="rId13"/>
    </p:embeddedFont>
    <p:embeddedFont>
      <p:font typeface="Inter"/>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font" Target="fonts/Halant-bold.fntdata"/><Relationship Id="rId12" Type="http://schemas.openxmlformats.org/officeDocument/2006/relationships/font" Target="fonts/Halant-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4cfe45e49e_1_5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4cfe45e49e_1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4cfe45e49e_1_9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4cfe45e49e_1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4cfe45e49e_1_8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34cfe45e49e_1_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34cfe45e49e_1_6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34cfe45e49e_1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34cfe45e49e_1_7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34cfe45e49e_1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34cfe45e49e_1_10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34cfe45e49e_1_1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www.reuters.com/markets/europe/greek-economy-surges-after-decade-pain-2024-04-18/"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betterhealthforall.org/2023/02/21/public-health-challenges-and-conflict-ukraine/"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www.cleanairfund.org/news-item/5-ways-to-urgently-clean-polands-air/"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www.peopleinneed.net/the-ukrainian-refugee-crisis-current-situation-9539gp"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globalurbanhistory.com/2017/09/28/urban-renewal-and-displacement-in-soviet-and-post-soviet-moscow/" TargetMode="External"/><Relationship Id="rId6" Type="http://schemas.openxmlformats.org/officeDocument/2006/relationships/hyperlink" Target="https://globalurbanhistory.com/2017/09/28/urban-renewal-and-displacement-in-soviet-and-post-soviet-moscow/" TargetMode="External"/></Relationships>
</file>

<file path=ppt/slides/_rels/slide6.xml.rels><?xml version="1.0" encoding="UTF-8" standalone="yes"?><Relationships xmlns="http://schemas.openxmlformats.org/package/2006/relationships"><Relationship Id="rId20" Type="http://schemas.openxmlformats.org/officeDocument/2006/relationships/hyperlink" Target="https://umaef.org/medias/city-as-seen-by-teens-new-survey-reveals-key-challenges-and-hopes-of-the-ukrainian-youth/" TargetMode="External"/><Relationship Id="rId11" Type="http://schemas.openxmlformats.org/officeDocument/2006/relationships/hyperlink" Target="https://notesfrompoland.com/2025/02/12/pollution-from-poland-to-blame-for-half-berlins-current-smog-claims-german-official/" TargetMode="External"/><Relationship Id="rId10" Type="http://schemas.openxmlformats.org/officeDocument/2006/relationships/hyperlink" Target="https://www.energymonitor.ai/just-transition/why-eastern-europe-resists-eu-climate-action/?cf-view" TargetMode="External"/><Relationship Id="rId21" Type="http://schemas.openxmlformats.org/officeDocument/2006/relationships/hyperlink" Target="https://umaef.org/medias/city-as-seen-by-teens-new-survey-reveals-key-challenges-and-hopes-of-the-ukrainian-youth/" TargetMode="External"/><Relationship Id="rId13" Type="http://schemas.openxmlformats.org/officeDocument/2006/relationships/hyperlink" Target="https://joint-research-centre.ec.europa.eu/jrc-news-and-updates/war-worsens-climate-and-environmental-challenges-ukraine-2025-04-11_en" TargetMode="External"/><Relationship Id="rId12" Type="http://schemas.openxmlformats.org/officeDocument/2006/relationships/hyperlink" Target="https://documents1.worldbank.org/curated/en/426051575639438457/pdf/Air-Quality-in-Poland-What-are-the-Issues-and-What-can-be-Done.pdf" TargetMode="External"/><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1.png"/><Relationship Id="rId9" Type="http://schemas.openxmlformats.org/officeDocument/2006/relationships/hyperlink" Target="https://news.gallup.com/opinion/gallup/356390/fewer-good-health-experiences-women-eastern-europe.aspx" TargetMode="External"/><Relationship Id="rId15" Type="http://schemas.openxmlformats.org/officeDocument/2006/relationships/hyperlink" Target="https://unric.org/en/ukraine-over-6-million-refugees-spread-across-europe/" TargetMode="External"/><Relationship Id="rId14" Type="http://schemas.openxmlformats.org/officeDocument/2006/relationships/hyperlink" Target="http://news.nd.edu/news/does-russia-stand-to-benefit-from-climate-change/" TargetMode="External"/><Relationship Id="rId17" Type="http://schemas.openxmlformats.org/officeDocument/2006/relationships/hyperlink" Target="https://www.thenewhumanitarian.org/news-feature/2024/03/05/poland-ukrainian-refugees-ask-when-they-will-go-home" TargetMode="External"/><Relationship Id="rId16" Type="http://schemas.openxmlformats.org/officeDocument/2006/relationships/hyperlink" Target="https://apnews.com/article/ukraine-russia-refugees-mariupol-war-investigation-31880d51ae29818b6c3b04156aae38d5" TargetMode="External"/><Relationship Id="rId5" Type="http://schemas.openxmlformats.org/officeDocument/2006/relationships/hyperlink" Target="https://pmc.ncbi.nlm.nih.gov/articles/PMC6357520/" TargetMode="External"/><Relationship Id="rId19" Type="http://schemas.openxmlformats.org/officeDocument/2006/relationships/hyperlink" Target="https://umaef.org/medias/city-as-seen-by-teens-new-survey-reveals-key-challenges-and-hopes-of-the-ukrainian-youth/" TargetMode="External"/><Relationship Id="rId6" Type="http://schemas.openxmlformats.org/officeDocument/2006/relationships/hyperlink" Target="https://pmc.ncbi.nlm.nih.gov/articles/PMC6357520/" TargetMode="External"/><Relationship Id="rId18" Type="http://schemas.openxmlformats.org/officeDocument/2006/relationships/hyperlink" Target="https://newpolis.media/burgas-is-at-the-top-of-smart-urban-development/" TargetMode="External"/><Relationship Id="rId7" Type="http://schemas.openxmlformats.org/officeDocument/2006/relationships/hyperlink" Target="https://www.unicef.org/bulgaria/en/press-releases/more-1-5-children-live-poverty-40-worlds-richest-countries" TargetMode="External"/><Relationship Id="rId8" Type="http://schemas.openxmlformats.org/officeDocument/2006/relationships/hyperlink" Target="https://www.thinkglobalhealth.org/article/eastern-europes-looming-health-crisis"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SOCIAL &amp; ECONOMIC </a:t>
            </a:r>
            <a:r>
              <a:rPr lang="en" sz="1900">
                <a:solidFill>
                  <a:schemeClr val="dk1"/>
                </a:solidFill>
                <a:latin typeface="Halant"/>
                <a:ea typeface="Halant"/>
                <a:cs typeface="Halant"/>
                <a:sym typeface="Halant"/>
              </a:rPr>
              <a:t>DEVELOPMENT</a:t>
            </a:r>
            <a:r>
              <a:rPr lang="en" sz="1900">
                <a:solidFill>
                  <a:schemeClr val="dk1"/>
                </a:solidFill>
                <a:latin typeface="Halant"/>
                <a:ea typeface="Halant"/>
                <a:cs typeface="Halant"/>
                <a:sym typeface="Halant"/>
              </a:rPr>
              <a:t>: Greece</a:t>
            </a:r>
            <a:endParaRPr sz="1900">
              <a:solidFill>
                <a:schemeClr val="dk1"/>
              </a:solidFill>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59" name="Google Shape;59;p13"/>
          <p:cNvSpPr txBox="1"/>
          <p:nvPr/>
        </p:nvSpPr>
        <p:spPr>
          <a:xfrm>
            <a:off x="594300" y="807688"/>
            <a:ext cx="6583800" cy="88659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Source: Lefteris Papadimas, “Greek Economy Surges After Decade of Pain,” </a:t>
            </a:r>
            <a:r>
              <a:rPr i="1" lang="en" sz="1200">
                <a:solidFill>
                  <a:schemeClr val="dk1"/>
                </a:solidFill>
                <a:latin typeface="Inter"/>
                <a:ea typeface="Inter"/>
                <a:cs typeface="Inter"/>
                <a:sym typeface="Inter"/>
              </a:rPr>
              <a:t>Reuters, </a:t>
            </a:r>
            <a:r>
              <a:rPr lang="en" sz="1200">
                <a:solidFill>
                  <a:schemeClr val="dk1"/>
                </a:solidFill>
                <a:latin typeface="Inter"/>
                <a:ea typeface="Inter"/>
                <a:cs typeface="Inter"/>
                <a:sym typeface="Inter"/>
              </a:rPr>
              <a:t>April</a:t>
            </a:r>
            <a:r>
              <a:rPr lang="en" sz="1200">
                <a:solidFill>
                  <a:schemeClr val="dk1"/>
                </a:solidFill>
                <a:latin typeface="Inter"/>
                <a:ea typeface="Inter"/>
                <a:cs typeface="Inter"/>
                <a:sym typeface="Inter"/>
              </a:rPr>
              <a:t> 18, 2024.</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A decade ago, Greece was in the throes of a devastating debt crisis marked by years of austerity, hardship and unrest. Now, officials and investors say 2024 could be the year its rebound is finally complete.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The Greek economy is forecast to grow nearly 3% this year, approaching its pre-crisis size of 2009 and far outpacing the euro zone average of 0.8%....</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The turnaround in Greece, whose debt crisis threatened to cause the demise of the whole euro zone, is stark - on paper at least. Now the country faces a novel problem: being held back by stagnation in the same euro zone giants that once imposed strict reforms on its economy….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Challenges remain, however. Falling birthrates and labour shortages threaten the long-term outlook, and the spread of climate-related disasters like wildfires and floods have strained government finances.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Many ordinary Greeks reeling from the crisis say they see little difference as economists say the wider benefits of the rebound will take time. To ensure long-term growth, the country needs to diversify beyond the typical economic drivers of tourism, real estate and services.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Decades of rampant tax evasion and overspending caught up with Greece in 2009, when it went into recession and the government revealed a giant hole in its finances that sent shockwaves across global markets.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By 2015, it had signed three bailouts with the euro zone and the International Monetary Fund worth 280 billion euros. In return it agreed to austerity measures that slashed public sector wages and pensions, and triggered years of violent protests….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For many Greeks though, economic recovery has not translated into improved living standards.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Unemployment remains above 10%, the second highest in the EU after Spain, and GDP per capita in purchasing power is among the lowest in the bloc, Eurostat data show. The average monthly salary of 1,175 euros is 20% lower than 15 years ago, according to labour ministry figures.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Greece needs to develop sectors where investments are more long term, said Vettas from IOBE, "like infrastructure projects and manufacturing."</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Unions held a general strike on Wednesday in which trains, buses, ships and taxis were halted and hundreds took to the streets calling for higher wages. Some people haven't recovered from losing everything when the economy tanked.</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Read the full </a:t>
            </a:r>
            <a:r>
              <a:rPr lang="en" sz="1200">
                <a:solidFill>
                  <a:schemeClr val="dk1"/>
                </a:solidFill>
                <a:latin typeface="Inter"/>
                <a:ea typeface="Inter"/>
                <a:cs typeface="Inter"/>
                <a:sym typeface="Inter"/>
              </a:rPr>
              <a:t>article</a:t>
            </a:r>
            <a:r>
              <a:rPr lang="en" sz="1200">
                <a:solidFill>
                  <a:schemeClr val="dk1"/>
                </a:solidFill>
                <a:latin typeface="Inter"/>
                <a:ea typeface="Inter"/>
                <a:cs typeface="Inter"/>
                <a:sym typeface="Inter"/>
              </a:rPr>
              <a:t> </a:t>
            </a:r>
            <a:r>
              <a:rPr lang="en" sz="1200" u="sng">
                <a:solidFill>
                  <a:schemeClr val="hlink"/>
                </a:solidFill>
                <a:latin typeface="Inter"/>
                <a:ea typeface="Inter"/>
                <a:cs typeface="Inter"/>
                <a:sym typeface="Inter"/>
                <a:hlinkClick r:id="rId5"/>
              </a:rPr>
              <a:t>here</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3" name="Shape 63"/>
        <p:cNvGrpSpPr/>
        <p:nvPr/>
      </p:nvGrpSpPr>
      <p:grpSpPr>
        <a:xfrm>
          <a:off x="0" y="0"/>
          <a:ext cx="0" cy="0"/>
          <a:chOff x="0" y="0"/>
          <a:chExt cx="0" cy="0"/>
        </a:xfrm>
      </p:grpSpPr>
      <p:sp>
        <p:nvSpPr>
          <p:cNvPr id="64" name="Google Shape;64;p14"/>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DISEASE &amp; HEALTH: Ukraine</a:t>
            </a:r>
            <a:endParaRPr sz="1900">
              <a:solidFill>
                <a:schemeClr val="dk1"/>
              </a:solidFill>
              <a:latin typeface="Halant"/>
              <a:ea typeface="Halant"/>
              <a:cs typeface="Halant"/>
              <a:sym typeface="Halant"/>
            </a:endParaRPr>
          </a:p>
        </p:txBody>
      </p:sp>
      <p:pic>
        <p:nvPicPr>
          <p:cNvPr id="65" name="Google Shape;65;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6" name="Google Shape;66;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7" name="Google Shape;67;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68" name="Google Shape;68;p14"/>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69" name="Google Shape;69;p14"/>
          <p:cNvSpPr txBox="1"/>
          <p:nvPr/>
        </p:nvSpPr>
        <p:spPr>
          <a:xfrm>
            <a:off x="594300" y="807688"/>
            <a:ext cx="6583800" cy="8195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Source: “Public Health Challenges and Conflict: Ukraine,” </a:t>
            </a:r>
            <a:r>
              <a:rPr i="1" lang="en" sz="1200">
                <a:solidFill>
                  <a:schemeClr val="dk1"/>
                </a:solidFill>
                <a:latin typeface="Inter"/>
                <a:ea typeface="Inter"/>
                <a:cs typeface="Inter"/>
                <a:sym typeface="Inter"/>
              </a:rPr>
              <a:t>Better Health for All, UK Faculty of Public Health</a:t>
            </a:r>
            <a:r>
              <a:rPr lang="en" sz="1200">
                <a:solidFill>
                  <a:schemeClr val="dk1"/>
                </a:solidFill>
                <a:latin typeface="Inter"/>
                <a:ea typeface="Inter"/>
                <a:cs typeface="Inter"/>
                <a:sym typeface="Inter"/>
              </a:rPr>
              <a:t>, February 21, 2023.</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Russia invaded Ukraine on Feb 24th 2022, this act has had a direct and devastating impact on the country’s healthcare system as a whole, compounding the impact of Covid-19. In any circumstance conflict tends to exacerbate existing public health concerns and place strain on all systems currently in place. Destruction of infrastructure, disruption of supply chains, displacement of people and changes in funding priorities all act to create difficulties.</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The leading cause of premature death in Ukraine in 2020 was non-communicable disease, with cardiovascular disease accounting for 66% of this burden. Ukraine has the second highest number of newly diagnosed HIV cases in Europe and the fifth highest number of confirmed cases of extensively drug-resistant tuberculosis in the world. These conditions all require regular medications to prevent complications and routine monitoring for disease progression, access to primary healthcare is therefore vital. Ukraine has one of the highest maternal mortality rates in Europe and infant mortality is also relatively high compared to its neighbours. The risk of communicable disease increases with conflict due to damaged infrastructure, limited access to safe water, over-crowding and unsanitary conditions….</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A health needs assessment completed in September 2022 by the WHO reported that despite a deterioration in the level of access to health care, this is not universal and the system as a whole remained resilient. Although more than half of people attempting to access primary care faced at least one barrier, only 4% were unable to get the care required. The biggest barrier reported was cost, followed by time constraints involved in getting to and from health facilities and limited transportation options. Cost is particularly a problem for women as they do not earn as much as men and also access more routine healthcare….</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Ukraine is facing a mental health crisis, it is reported that nearly a quarter of the country’s population is at risk of developing a mental-health condition, with 5.7 million school-aged children impacted directly. A WHO public situation analysis has labelled mental health as one of the country’s most urgent public health risks….</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Prior to the invasion Ukraine had a vaccination programme but many people remain at risk from vaccine preventable diseases due to years of vaccine hesitancy and low coverage. In 2018 Ukraine had Europe’s largest outbreak of measles since the vaccine became widely available and in 2021 there was an outbreak of vaccine-derived polio. Roll out of Covid vaccination was slow with only 39.7% of the population receiving one dose by February 2022</a:t>
            </a:r>
            <a:r>
              <a:rPr lang="en" sz="1100">
                <a:solidFill>
                  <a:schemeClr val="dk1"/>
                </a:solidFill>
                <a:latin typeface="Inter"/>
                <a:ea typeface="Inter"/>
                <a:cs typeface="Inter"/>
                <a:sym typeface="Inter"/>
              </a:rPr>
              <a:t>. Disruption to logistical chains and supply lines has made vaccination more difficult since the invasion, particularly in active conflict areas and for displaced people.</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Read the full article </a:t>
            </a:r>
            <a:r>
              <a:rPr lang="en" sz="1100" u="sng">
                <a:solidFill>
                  <a:schemeClr val="hlink"/>
                </a:solidFill>
                <a:latin typeface="Inter"/>
                <a:ea typeface="Inter"/>
                <a:cs typeface="Inter"/>
                <a:sym typeface="Inter"/>
                <a:hlinkClick r:id="rId5"/>
              </a:rPr>
              <a:t>here</a:t>
            </a:r>
            <a:r>
              <a:rPr lang="en" sz="1100">
                <a:solidFill>
                  <a:schemeClr val="dk1"/>
                </a:solidFill>
                <a:latin typeface="Inter"/>
                <a:ea typeface="Inter"/>
                <a:cs typeface="Inter"/>
                <a:sym typeface="Inter"/>
              </a:rPr>
              <a:t>.</a:t>
            </a:r>
            <a:endParaRPr sz="11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3" name="Shape 73"/>
        <p:cNvGrpSpPr/>
        <p:nvPr/>
      </p:nvGrpSpPr>
      <p:grpSpPr>
        <a:xfrm>
          <a:off x="0" y="0"/>
          <a:ext cx="0" cy="0"/>
          <a:chOff x="0" y="0"/>
          <a:chExt cx="0" cy="0"/>
        </a:xfrm>
      </p:grpSpPr>
      <p:sp>
        <p:nvSpPr>
          <p:cNvPr id="74" name="Google Shape;74;p1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CLIMATE CHANGE &amp; ENVIRONMENT</a:t>
            </a:r>
            <a:r>
              <a:rPr lang="en" sz="1900">
                <a:solidFill>
                  <a:schemeClr val="dk1"/>
                </a:solidFill>
                <a:latin typeface="Halant"/>
                <a:ea typeface="Halant"/>
                <a:cs typeface="Halant"/>
                <a:sym typeface="Halant"/>
              </a:rPr>
              <a:t>: Poland</a:t>
            </a:r>
            <a:endParaRPr sz="1900">
              <a:solidFill>
                <a:schemeClr val="dk1"/>
              </a:solidFill>
              <a:latin typeface="Halant"/>
              <a:ea typeface="Halant"/>
              <a:cs typeface="Halant"/>
              <a:sym typeface="Halant"/>
            </a:endParaRPr>
          </a:p>
        </p:txBody>
      </p:sp>
      <p:pic>
        <p:nvPicPr>
          <p:cNvPr id="75" name="Google Shape;75;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6" name="Google Shape;76;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7" name="Google Shape;77;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8" name="Google Shape;78;p1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79" name="Google Shape;79;p15"/>
          <p:cNvSpPr txBox="1"/>
          <p:nvPr/>
        </p:nvSpPr>
        <p:spPr>
          <a:xfrm>
            <a:off x="594300" y="807688"/>
            <a:ext cx="6583800" cy="8228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Source: Kamila Kadzidlowska, “5 Ways to Urgently Clean Poland’s Air,” </a:t>
            </a:r>
            <a:r>
              <a:rPr i="1" lang="en" sz="1200">
                <a:solidFill>
                  <a:schemeClr val="dk1"/>
                </a:solidFill>
                <a:latin typeface="Inter"/>
                <a:ea typeface="Inter"/>
                <a:cs typeface="Inter"/>
                <a:sym typeface="Inter"/>
              </a:rPr>
              <a:t>Clean Air Fund, </a:t>
            </a:r>
            <a:r>
              <a:rPr lang="en" sz="1200">
                <a:solidFill>
                  <a:schemeClr val="dk1"/>
                </a:solidFill>
                <a:latin typeface="Inter"/>
                <a:ea typeface="Inter"/>
                <a:cs typeface="Inter"/>
                <a:sym typeface="Inter"/>
              </a:rPr>
              <a:t>May 8, 2024</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Poland’s moniker as “Coal-land” is no coincidence. In the 1980s and 1990s, Europe phased out coal mines and upgraded coal-fired power plants for cleaner alternatives, but Poland clung to its coal reserves, viewing them as essential for energy independence. This stance, rooted in mining traditions, solidified coal’s status as the nation’s identity.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However, the consequences are dire: over 40,000 premature deaths are linked to coal combustion, as are respiratory ailments, cardiovascular diseases, and cancer. Despite the alarming toll on public health, successive governments prioritised preserving the fossil fuel-based system over environmental and climate concerns.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Toxic pollution in Poland’s congested cities is caused mainly by vehicle exhaust fumes. Inexpensive yet highly polluting second-hand vehicles flooded Polish roads in the 1990s. Insufficient governmental investments in public transport led to closing bus and train connections between the cities, while investments in wider roads and subsidies for gasoline fuelled this trend. Urban planning failures and the absence of restrictions like Low Emission Zones, which began to take force in Western Europe, exacerbated the issue, making polluting second-hand vehicles the most viable option for 15 million people’s daily commutes, and exposing vulnerable populations to polluted air…..</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Public awareness of the health hazards of coal-based heating and unregulated vehicle emissions began in January 2017, marked by a smog-related peak mortality of 44,400 individuals…. The government initiated the Clean Air Programme in 2018 to support thermal modernization (such as insulation) and heating source replacements in residential homes. But accessibility challenges persisted for economically disadvantaged individuals. Moreover, initial flaws in the programme allowed people to replace their old coal-fired furnaces with newer, but still coal-fired, alternatives, falling short of zero-emission targets….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Only 2 million people out of 38 million breathe clean air in Poland. According to a report prepared by the European Clean Air Centre, implementing and adhering to adopted legal obligations could “provide breathable air meeting quality standards” for up to 30 million people. That’s a goal worth pushing for.</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Read the full article </a:t>
            </a:r>
            <a:r>
              <a:rPr lang="en" sz="1200" u="sng">
                <a:solidFill>
                  <a:schemeClr val="hlink"/>
                </a:solidFill>
                <a:latin typeface="Inter"/>
                <a:ea typeface="Inter"/>
                <a:cs typeface="Inter"/>
                <a:sym typeface="Inter"/>
                <a:hlinkClick r:id="rId5"/>
              </a:rPr>
              <a:t>here.</a:t>
            </a:r>
            <a:endParaRPr sz="12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3" name="Shape 83"/>
        <p:cNvGrpSpPr/>
        <p:nvPr/>
      </p:nvGrpSpPr>
      <p:grpSpPr>
        <a:xfrm>
          <a:off x="0" y="0"/>
          <a:ext cx="0" cy="0"/>
          <a:chOff x="0" y="0"/>
          <a:chExt cx="0" cy="0"/>
        </a:xfrm>
      </p:grpSpPr>
      <p:sp>
        <p:nvSpPr>
          <p:cNvPr id="84" name="Google Shape;84;p16"/>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MIGRATION: Ukraine</a:t>
            </a:r>
            <a:endParaRPr sz="1900">
              <a:solidFill>
                <a:schemeClr val="dk1"/>
              </a:solidFill>
              <a:latin typeface="Halant"/>
              <a:ea typeface="Halant"/>
              <a:cs typeface="Halant"/>
              <a:sym typeface="Halant"/>
            </a:endParaRPr>
          </a:p>
        </p:txBody>
      </p:sp>
      <p:pic>
        <p:nvPicPr>
          <p:cNvPr id="85" name="Google Shape;85;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6" name="Google Shape;86;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7" name="Google Shape;87;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8" name="Google Shape;88;p1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89" name="Google Shape;89;p16"/>
          <p:cNvSpPr txBox="1"/>
          <p:nvPr/>
        </p:nvSpPr>
        <p:spPr>
          <a:xfrm>
            <a:off x="594300" y="807688"/>
            <a:ext cx="6583800" cy="7803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Source: Jakub Andrle, “Ukrainian Refugee Crisis: The Current Situation,” </a:t>
            </a:r>
            <a:r>
              <a:rPr i="1" lang="en" sz="1200">
                <a:solidFill>
                  <a:schemeClr val="dk1"/>
                </a:solidFill>
                <a:latin typeface="Inter"/>
                <a:ea typeface="Inter"/>
                <a:cs typeface="Inter"/>
                <a:sym typeface="Inter"/>
              </a:rPr>
              <a:t>People in Need</a:t>
            </a:r>
            <a:r>
              <a:rPr lang="en" sz="1200">
                <a:solidFill>
                  <a:schemeClr val="dk1"/>
                </a:solidFill>
                <a:latin typeface="Inter"/>
                <a:ea typeface="Inter"/>
                <a:cs typeface="Inter"/>
                <a:sym typeface="Inter"/>
              </a:rPr>
              <a:t>, February 14, 2025.</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Russia's full-scale invasion of Ukraine caused, among other things, the largest forced migration in Europe since the end of World War II. Up to a third of the population has been displaced. Three years later and ten million Ukrainians still find themselves living outside of their homeland. About a third of them are displaced within Ukraine and seven million have found refuge abroad.</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The mass migration triggered by the Russian-instigated war is not simply about fleeing Ukraine to the nearest safe country; it has become more complex. This intricacy has become particularly evident in recent months as the movement of refugees from countries directly bordering Ukraine has expanded further west, mainly to Germany, but also as far as Canada, where there is a robust Ukrainian diaspora. Many Ukrainians maintain contact with home through short-term moves back and forth, building on pre-existing patterns of seasonal labour migration. Millions of refugees have returned permanently to their homeland but rarely to the areas where they fled.</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The United Nations High Commissioner for Refugees (UNHCR) estimates that there are currently around 6.3 million Ukrainian refugees in Europe…. An often overlooked but integral part of the Ukrainian refugee crisis is internal displacement. According to the latest IOM report from January 2025, the number of internally displaced persons (IDPs) is approximately 3.7 million. However, this does not include the number of people who were already displaced before February 24, 2022. These two groups added together would total five million, according to Ukrainian authorities….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The socio-economic situation of internal refugees is continues to worsen with prolonged displacement. According to the latest IOM survey, only about half of all working-age IDPs have managed to find legal sort of legal employment. Most households have exhausted all their savings, making IDPs increasing dependent on state assistance. However, the majority of government assistance has substantially reduced since March 2024. Whereas previously all registered IDPs were entitled to state aid, now aid is only given to the most vulnerable, such as the elderly, people with a recognised disabilies or orphans.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Read the full article </a:t>
            </a:r>
            <a:r>
              <a:rPr lang="en" sz="1200" u="sng">
                <a:solidFill>
                  <a:schemeClr val="hlink"/>
                </a:solidFill>
                <a:latin typeface="Inter"/>
                <a:ea typeface="Inter"/>
                <a:cs typeface="Inter"/>
                <a:sym typeface="Inter"/>
                <a:hlinkClick r:id="rId5"/>
              </a:rPr>
              <a:t>here.</a:t>
            </a:r>
            <a:endParaRPr sz="12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3" name="Shape 93"/>
        <p:cNvGrpSpPr/>
        <p:nvPr/>
      </p:nvGrpSpPr>
      <p:grpSpPr>
        <a:xfrm>
          <a:off x="0" y="0"/>
          <a:ext cx="0" cy="0"/>
          <a:chOff x="0" y="0"/>
          <a:chExt cx="0" cy="0"/>
        </a:xfrm>
      </p:grpSpPr>
      <p:sp>
        <p:nvSpPr>
          <p:cNvPr id="94" name="Google Shape;94;p17"/>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URBANIZATION</a:t>
            </a:r>
            <a:r>
              <a:rPr lang="en" sz="1900">
                <a:solidFill>
                  <a:schemeClr val="dk1"/>
                </a:solidFill>
                <a:latin typeface="Halant"/>
                <a:ea typeface="Halant"/>
                <a:cs typeface="Halant"/>
                <a:sym typeface="Halant"/>
              </a:rPr>
              <a:t>: Russia</a:t>
            </a:r>
            <a:endParaRPr sz="1900">
              <a:solidFill>
                <a:schemeClr val="dk1"/>
              </a:solidFill>
              <a:latin typeface="Halant"/>
              <a:ea typeface="Halant"/>
              <a:cs typeface="Halant"/>
              <a:sym typeface="Halant"/>
            </a:endParaRPr>
          </a:p>
        </p:txBody>
      </p:sp>
      <p:pic>
        <p:nvPicPr>
          <p:cNvPr id="95" name="Google Shape;95;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6" name="Google Shape;96;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7" name="Google Shape;97;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98" name="Google Shape;98;p1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99" name="Google Shape;99;p17"/>
          <p:cNvSpPr txBox="1"/>
          <p:nvPr/>
        </p:nvSpPr>
        <p:spPr>
          <a:xfrm>
            <a:off x="594300" y="807688"/>
            <a:ext cx="6583800" cy="8081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Source: </a:t>
            </a:r>
            <a:r>
              <a:rPr lang="en" sz="1200">
                <a:solidFill>
                  <a:schemeClr val="dk1"/>
                </a:solidFill>
                <a:latin typeface="Inter"/>
                <a:ea typeface="Inter"/>
                <a:cs typeface="Inter"/>
                <a:sym typeface="Inter"/>
              </a:rPr>
              <a:t> Katherine Zubovich, “</a:t>
            </a:r>
            <a:r>
              <a:rPr lang="en" sz="1200">
                <a:solidFill>
                  <a:schemeClr val="dk1"/>
                </a:solidFill>
                <a:uFill>
                  <a:noFill/>
                </a:uFill>
                <a:latin typeface="Inter"/>
                <a:ea typeface="Inter"/>
                <a:cs typeface="Inter"/>
                <a:sym typeface="Inter"/>
                <a:hlinkClick r:id="rId5">
                  <a:extLst>
                    <a:ext uri="{A12FA001-AC4F-418D-AE19-62706E023703}">
                      <ahyp:hlinkClr val="tx"/>
                    </a:ext>
                  </a:extLst>
                </a:hlinkClick>
              </a:rPr>
              <a:t>Urban Renewal and Displacement in Soviet (and Post-Soviet) Moscow</a:t>
            </a:r>
            <a:r>
              <a:rPr lang="en" sz="1200">
                <a:solidFill>
                  <a:schemeClr val="dk1"/>
                </a:solidFill>
                <a:latin typeface="Inter"/>
                <a:ea typeface="Inter"/>
                <a:cs typeface="Inter"/>
                <a:sym typeface="Inter"/>
              </a:rPr>
              <a:t>,” in Global Urban History, September 28, 2017.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On May 14, 2017, over ten thousand people joined together in Moscow, Russia, to protest the proposed demolition of entire blocks of Soviet-era apartment buildings. The buildings under threat are a distinct type: five-story prefabricated structures built during the Khrushchev era in leafy suburban districts outside the city center. Now, a new law—proposed by the Moscow mayor earlier this year and signed by Russian President Vladimir Putin on July 1—aims to rid the Russian capital of its “</a:t>
            </a:r>
            <a:r>
              <a:rPr i="1" lang="en" sz="1200">
                <a:solidFill>
                  <a:schemeClr val="dk1"/>
                </a:solidFill>
                <a:latin typeface="Inter"/>
                <a:ea typeface="Inter"/>
                <a:cs typeface="Inter"/>
                <a:sym typeface="Inter"/>
              </a:rPr>
              <a:t>Khrushchevki</a:t>
            </a:r>
            <a:r>
              <a:rPr lang="en" sz="1200">
                <a:solidFill>
                  <a:schemeClr val="dk1"/>
                </a:solidFill>
                <a:latin typeface="Inter"/>
                <a:ea typeface="Inter"/>
                <a:cs typeface="Inter"/>
                <a:sym typeface="Inter"/>
              </a:rPr>
              <a:t>” by demolishing some 4,500 buildings and replacing them with modern high-rises. The 1.6 million Muscovites currently living in these buildings are to be relocated to new high-rise units of “equivalent” size elsewhere in the city.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When they gathered this past May to protest this so-called “renovation law,” residents expressed their frustration with the city’s refusal to recognize property rights and with the official line that the city’s prefab housing is derelict (as one sign put it: “We are against the demolition of </a:t>
            </a:r>
            <a:r>
              <a:rPr i="1" lang="en" sz="1200">
                <a:solidFill>
                  <a:schemeClr val="dk1"/>
                </a:solidFill>
                <a:latin typeface="Inter"/>
                <a:ea typeface="Inter"/>
                <a:cs typeface="Inter"/>
                <a:sym typeface="Inter"/>
              </a:rPr>
              <a:t>not dilapidated </a:t>
            </a:r>
            <a:r>
              <a:rPr lang="en" sz="1200">
                <a:solidFill>
                  <a:schemeClr val="dk1"/>
                </a:solidFill>
                <a:latin typeface="Inter"/>
                <a:ea typeface="Inter"/>
                <a:cs typeface="Inter"/>
                <a:sym typeface="Inter"/>
              </a:rPr>
              <a:t>housing!”). Some suggested that it is not their neighborhood but the Russian government that is in need of “renovation.” Protests erupted again on June 28 when the parliament passed the controversial bill. And when Putin signed the bill into law a few days later, residents responded by challenging it in Russia’s Constitutional Court.</a:t>
            </a:r>
            <a:endParaRPr sz="1200">
              <a:solidFill>
                <a:schemeClr val="dk1"/>
              </a:solidFill>
              <a:latin typeface="Inter"/>
              <a:ea typeface="Inter"/>
              <a:cs typeface="Inter"/>
              <a:sym typeface="Inter"/>
            </a:endParaRPr>
          </a:p>
          <a:p>
            <a:pPr indent="0" lvl="0" marL="0" rtl="0" algn="l">
              <a:lnSpc>
                <a:spcPct val="100000"/>
              </a:lnSpc>
              <a:spcBef>
                <a:spcPts val="1800"/>
              </a:spcBef>
              <a:spcAft>
                <a:spcPts val="0"/>
              </a:spcAft>
              <a:buClr>
                <a:schemeClr val="dk1"/>
              </a:buClr>
              <a:buSzPts val="1100"/>
              <a:buFont typeface="Arial"/>
              <a:buNone/>
            </a:pPr>
            <a:r>
              <a:rPr lang="en" sz="1200">
                <a:solidFill>
                  <a:schemeClr val="dk1"/>
                </a:solidFill>
                <a:latin typeface="Inter"/>
                <a:ea typeface="Inter"/>
                <a:cs typeface="Inter"/>
                <a:sym typeface="Inter"/>
              </a:rPr>
              <a:t>Clearly, the implications of these events stretch well beyond the realm of housing. Members of Russia’s political opposition have joined residents on the streets, but the movement against demolition is not led by politicians. Those fighting against demolition are ordinary citizens. As Alexander Baunov wrote in his coverage of the May protest in </a:t>
            </a:r>
            <a:r>
              <a:rPr i="1" lang="en" sz="1200">
                <a:solidFill>
                  <a:schemeClr val="dk1"/>
                </a:solidFill>
                <a:latin typeface="Inter"/>
                <a:ea typeface="Inter"/>
                <a:cs typeface="Inter"/>
                <a:sym typeface="Inter"/>
              </a:rPr>
              <a:t>Foreign Affairs</a:t>
            </a:r>
            <a:r>
              <a:rPr lang="en" sz="1200">
                <a:solidFill>
                  <a:schemeClr val="dk1"/>
                </a:solidFill>
                <a:latin typeface="Inter"/>
                <a:ea typeface="Inter"/>
                <a:cs typeface="Inter"/>
                <a:sym typeface="Inter"/>
              </a:rPr>
              <a:t>, “the rallies revealed something new in Russia: a nascent civil society of well-organized people who have found a common interest and are fighting fiercely to defend it.” This grassroots activism makes use of social media and letter writing campaigns. To Baunov, it looks distinctly “European.” By contrast, the Russian state’s approach to urban redevelopment is seen as distinctly “Soviet,” harkening back to large-scale city planning schemes of state socialism.</a:t>
            </a:r>
            <a:endParaRPr sz="1200">
              <a:solidFill>
                <a:schemeClr val="dk1"/>
              </a:solidFill>
              <a:latin typeface="Inter"/>
              <a:ea typeface="Inter"/>
              <a:cs typeface="Inter"/>
              <a:sym typeface="Inter"/>
            </a:endParaRPr>
          </a:p>
          <a:p>
            <a:pPr indent="0" lvl="0" marL="0" rtl="0" algn="l">
              <a:lnSpc>
                <a:spcPct val="100000"/>
              </a:lnSpc>
              <a:spcBef>
                <a:spcPts val="1800"/>
              </a:spcBef>
              <a:spcAft>
                <a:spcPts val="0"/>
              </a:spcAft>
              <a:buNone/>
            </a:pPr>
            <a:r>
              <a:rPr lang="en" sz="1200">
                <a:solidFill>
                  <a:schemeClr val="dk1"/>
                </a:solidFill>
                <a:latin typeface="Inter"/>
                <a:ea typeface="Inter"/>
                <a:cs typeface="Inter"/>
                <a:sym typeface="Inter"/>
              </a:rPr>
              <a:t>In fact, there is nothing distinctly “Soviet” about a state using its powers to seize property under the guise of urban renewal. In the United States, for example, the Housing Acts of 1949 and 1954 directed federal funding toward “slum clearance” and other urban renewal projects. What is happening in Moscow today closely resembles the kind of private-public partnerships formed in the postwar U.S. that tore apart neighborhoods to build freeways and “rejuvenate” city centers. If there is one group in Moscow sure to benefit from the “renovation law,” it is private developers.</a:t>
            </a:r>
            <a:endParaRPr sz="1200">
              <a:solidFill>
                <a:schemeClr val="dk1"/>
              </a:solidFill>
              <a:latin typeface="Inter"/>
              <a:ea typeface="Inter"/>
              <a:cs typeface="Inter"/>
              <a:sym typeface="Inter"/>
            </a:endParaRPr>
          </a:p>
          <a:p>
            <a:pPr indent="0" lvl="0" marL="0" rtl="0" algn="l">
              <a:lnSpc>
                <a:spcPct val="100000"/>
              </a:lnSpc>
              <a:spcBef>
                <a:spcPts val="1800"/>
              </a:spcBef>
              <a:spcAft>
                <a:spcPts val="0"/>
              </a:spcAft>
              <a:buNone/>
            </a:pPr>
            <a:r>
              <a:rPr lang="en" sz="1200">
                <a:solidFill>
                  <a:schemeClr val="dk1"/>
                </a:solidFill>
                <a:latin typeface="Inter"/>
                <a:ea typeface="Inter"/>
                <a:cs typeface="Inter"/>
                <a:sym typeface="Inter"/>
              </a:rPr>
              <a:t>Read the full article </a:t>
            </a:r>
            <a:r>
              <a:rPr lang="en" sz="1200" u="sng">
                <a:solidFill>
                  <a:schemeClr val="hlink"/>
                </a:solidFill>
                <a:latin typeface="Inter"/>
                <a:ea typeface="Inter"/>
                <a:cs typeface="Inter"/>
                <a:sym typeface="Inter"/>
                <a:hlinkClick r:id="rId6"/>
              </a:rPr>
              <a:t>here.</a:t>
            </a:r>
            <a:endParaRPr sz="1200">
              <a:solidFill>
                <a:srgbClr val="333333"/>
              </a:solidFill>
              <a:highlight>
                <a:srgbClr val="FFFFFF"/>
              </a:highlight>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3" name="Shape 103"/>
        <p:cNvGrpSpPr/>
        <p:nvPr/>
      </p:nvGrpSpPr>
      <p:grpSpPr>
        <a:xfrm>
          <a:off x="0" y="0"/>
          <a:ext cx="0" cy="0"/>
          <a:chOff x="0" y="0"/>
          <a:chExt cx="0" cy="0"/>
        </a:xfrm>
      </p:grpSpPr>
      <p:sp>
        <p:nvSpPr>
          <p:cNvPr id="104" name="Google Shape;104;p18"/>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Additional Research Resources</a:t>
            </a:r>
            <a:endParaRPr sz="1900">
              <a:solidFill>
                <a:schemeClr val="dk1"/>
              </a:solidFill>
              <a:latin typeface="Halant"/>
              <a:ea typeface="Halant"/>
              <a:cs typeface="Halant"/>
              <a:sym typeface="Halant"/>
            </a:endParaRPr>
          </a:p>
        </p:txBody>
      </p:sp>
      <p:pic>
        <p:nvPicPr>
          <p:cNvPr id="105" name="Google Shape;105;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6" name="Google Shape;106;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7" name="Google Shape;107;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8" name="Google Shape;108;p1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9" name="Google Shape;109;p18"/>
          <p:cNvSpPr txBox="1"/>
          <p:nvPr/>
        </p:nvSpPr>
        <p:spPr>
          <a:xfrm>
            <a:off x="594300" y="807688"/>
            <a:ext cx="6583800" cy="65295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Clr>
                <a:schemeClr val="dk1"/>
              </a:buClr>
              <a:buSzPts val="1100"/>
              <a:buFont typeface="Arial"/>
              <a:buNone/>
            </a:pPr>
            <a:r>
              <a:rPr b="1" lang="en" sz="1200" u="sng">
                <a:solidFill>
                  <a:schemeClr val="dk1"/>
                </a:solidFill>
                <a:latin typeface="Inter"/>
                <a:ea typeface="Inter"/>
                <a:cs typeface="Inter"/>
                <a:sym typeface="Inter"/>
              </a:rPr>
              <a:t>SOCIAL &amp; ECONOMIC DEVELOPMENT</a:t>
            </a:r>
            <a:endParaRPr b="1" sz="1200" u="sng">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5"/>
              </a:rPr>
              <a:t>The Impact of the Long-Lasting Socio Economic Crisis in Greece</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6"/>
              </a:rPr>
              <a:t>Inequalities in Greece</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7"/>
              </a:rPr>
              <a:t>More than 1 in 5 Children Live in Poverty in 40 of the World’s Richest Countries (Bulgaria)</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u="sng">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u="sng">
                <a:solidFill>
                  <a:schemeClr val="dk1"/>
                </a:solidFill>
                <a:latin typeface="Inter"/>
                <a:ea typeface="Inter"/>
                <a:cs typeface="Inter"/>
                <a:sym typeface="Inter"/>
              </a:rPr>
              <a:t>DISEASE &amp; HEALTH</a:t>
            </a:r>
            <a:endParaRPr b="1" sz="1200" u="sng">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8"/>
              </a:rPr>
              <a:t>Eastern Europe’s Looming Health Crisis: HIV is the European Public Health Crisis the World Isn’t Watching</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9"/>
              </a:rPr>
              <a:t>Fewer “Good Health Experiences” for Women in Eastern Europe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Clr>
                <a:schemeClr val="dk1"/>
              </a:buClr>
              <a:buSzPts val="1100"/>
              <a:buFont typeface="Arial"/>
              <a:buNone/>
            </a:pPr>
            <a:r>
              <a:rPr b="1" lang="en" sz="1200" u="sng">
                <a:solidFill>
                  <a:schemeClr val="dk1"/>
                </a:solidFill>
                <a:latin typeface="Inter"/>
                <a:ea typeface="Inter"/>
                <a:cs typeface="Inter"/>
                <a:sym typeface="Inter"/>
              </a:rPr>
              <a:t>CLIMATE CHANGE &amp; ENVIRONMENT</a:t>
            </a:r>
            <a:endParaRPr b="1" sz="1200" u="sng">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10">
                  <a:extLst>
                    <a:ext uri="{A12FA001-AC4F-418D-AE19-62706E023703}">
                      <ahyp:hlinkClr val="tx"/>
                    </a:ext>
                  </a:extLst>
                </a:hlinkClick>
              </a:rPr>
              <a:t>Why Eastern Europe Resists EU Climate Action</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11">
                  <a:extLst>
                    <a:ext uri="{A12FA001-AC4F-418D-AE19-62706E023703}">
                      <ahyp:hlinkClr val="tx"/>
                    </a:ext>
                  </a:extLst>
                </a:hlinkClick>
              </a:rPr>
              <a:t>Pollution from Poland to Blame for Half Berlin’s Current Smog, Claims German Official</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12">
                  <a:extLst>
                    <a:ext uri="{A12FA001-AC4F-418D-AE19-62706E023703}">
                      <ahyp:hlinkClr val="tx"/>
                    </a:ext>
                  </a:extLst>
                </a:hlinkClick>
              </a:rPr>
              <a:t>Air Quality in Poland, What are the Issues and What Can Be Done?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13">
                  <a:extLst>
                    <a:ext uri="{A12FA001-AC4F-418D-AE19-62706E023703}">
                      <ahyp:hlinkClr val="tx"/>
                    </a:ext>
                  </a:extLst>
                </a:hlinkClick>
              </a:rPr>
              <a:t>War Worsens Climate and Environmental Challenges in Ukraine</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14">
                  <a:extLst>
                    <a:ext uri="{A12FA001-AC4F-418D-AE19-62706E023703}">
                      <ahyp:hlinkClr val="tx"/>
                    </a:ext>
                  </a:extLst>
                </a:hlinkClick>
              </a:rPr>
              <a:t>New Research Examines the Effect of Climate Change on Russia and the Country’s Role in Addressing Global Environmental Challenge</a:t>
            </a:r>
            <a:endParaRPr b="1" sz="1200" u="sng">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u="sng">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u="sng">
                <a:solidFill>
                  <a:schemeClr val="dk1"/>
                </a:solidFill>
                <a:latin typeface="Inter"/>
                <a:ea typeface="Inter"/>
                <a:cs typeface="Inter"/>
                <a:sym typeface="Inter"/>
              </a:rPr>
              <a:t>MIGRATION</a:t>
            </a:r>
            <a:endParaRPr b="1" sz="1200" u="sng">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5"/>
              </a:rPr>
              <a:t>Ukraine: Over 6 Million Refugees Spread Across Europe</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6"/>
              </a:rPr>
              <a:t>“The Mouth of a Bear”: Ukrainian Refugees Sent to Russia</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7"/>
              </a:rPr>
              <a:t>After Two Year in Poland, Ukrainian Refugees Ask When- and If- They Will Go Home</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u="sng">
                <a:solidFill>
                  <a:schemeClr val="dk1"/>
                </a:solidFill>
                <a:latin typeface="Inter"/>
                <a:ea typeface="Inter"/>
                <a:cs typeface="Inter"/>
                <a:sym typeface="Inter"/>
              </a:rPr>
              <a:t>URBANIZATION</a:t>
            </a:r>
            <a:endParaRPr b="1" sz="1200" u="sng">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8"/>
              </a:rPr>
              <a:t>Burgas is at the Top of Smart Urban Development</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9"/>
              </a:rPr>
              <a:t>CIty as Seen by Teens: New Survey Reveals Key </a:t>
            </a:r>
            <a:r>
              <a:rPr lang="en" sz="1200" u="sng">
                <a:solidFill>
                  <a:schemeClr val="hlink"/>
                </a:solidFill>
                <a:latin typeface="Inter"/>
                <a:ea typeface="Inter"/>
                <a:cs typeface="Inter"/>
                <a:sym typeface="Inter"/>
                <a:hlinkClick r:id="rId20"/>
              </a:rPr>
              <a:t>Challenges</a:t>
            </a:r>
            <a:r>
              <a:rPr lang="en" sz="1200" u="sng">
                <a:solidFill>
                  <a:schemeClr val="hlink"/>
                </a:solidFill>
                <a:latin typeface="Inter"/>
                <a:ea typeface="Inter"/>
                <a:cs typeface="Inter"/>
                <a:sym typeface="Inter"/>
                <a:hlinkClick r:id="rId21"/>
              </a:rPr>
              <a:t> and Hopes of the Ukrainian Youth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110" name="Google Shape;110;p18"/>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