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notesMaster" Target="notesMasters/notesMaster1.xml"/><Relationship Id="rId19" Type="http://schemas.openxmlformats.org/officeDocument/2006/relationships/font" Target="fonts/Inter-boldItalic.fntdata"/><Relationship Id="rId6" Type="http://schemas.openxmlformats.org/officeDocument/2006/relationships/slide" Target="slides/slide1.xml"/><Relationship Id="rId18" Type="http://schemas.openxmlformats.org/officeDocument/2006/relationships/font" Target="fonts/Inter-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fa6ba94ac_0_31: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4fa6ba94ac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34e4d7255b4_0_0: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34e4d7255b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6e3961e268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g36e3961e268_0_5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fab2030f1_3_18: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fab2030f1_3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6e3961e268_0_0: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6e3961e26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6e3961e268_0_7: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36e3961e268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6e3961e268_0_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36e3961e268_0_15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6e3961e268_0_36: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6e3961e268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2.png"/><Relationship Id="rId6"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2.png"/><Relationship Id="rId6"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Google Shape;54;p13"/>
          <p:cNvSpPr txBox="1"/>
          <p:nvPr/>
        </p:nvSpPr>
        <p:spPr>
          <a:xfrm>
            <a:off x="733350" y="4490900"/>
            <a:ext cx="6305700" cy="396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NAME:</a:t>
            </a:r>
            <a:endParaRPr b="1" sz="1800">
              <a:solidFill>
                <a:schemeClr val="dk2"/>
              </a:solidFill>
              <a:latin typeface="Inter"/>
              <a:ea typeface="Inter"/>
              <a:cs typeface="Inter"/>
              <a:sym typeface="Inter"/>
            </a:endParaRPr>
          </a:p>
          <a:p>
            <a:pPr indent="0" lvl="0" marL="0" rtl="0" algn="l">
              <a:spcBef>
                <a:spcPts val="0"/>
              </a:spcBef>
              <a:spcAft>
                <a:spcPts val="0"/>
              </a:spcAft>
              <a:buNone/>
            </a:pPr>
            <a:r>
              <a:t/>
            </a:r>
            <a:endParaRPr b="1" sz="1800">
              <a:solidFill>
                <a:schemeClr val="dk2"/>
              </a:solidFill>
              <a:latin typeface="Inter"/>
              <a:ea typeface="Inter"/>
              <a:cs typeface="Inter"/>
              <a:sym typeface="Inter"/>
            </a:endParaRPr>
          </a:p>
          <a:p>
            <a:pPr indent="0" lvl="0" marL="0" rtl="0" algn="l">
              <a:spcBef>
                <a:spcPts val="0"/>
              </a:spcBef>
              <a:spcAft>
                <a:spcPts val="0"/>
              </a:spcAft>
              <a:buNone/>
            </a:pPr>
            <a:r>
              <a:rPr b="1" lang="en" sz="1800">
                <a:solidFill>
                  <a:schemeClr val="dk2"/>
                </a:solidFill>
                <a:latin typeface="Inter"/>
                <a:ea typeface="Inter"/>
                <a:cs typeface="Inter"/>
                <a:sym typeface="Inter"/>
              </a:rPr>
              <a:t>PERIOD:</a:t>
            </a:r>
            <a:endParaRPr b="1" sz="1800">
              <a:solidFill>
                <a:schemeClr val="dk2"/>
              </a:solidFill>
              <a:latin typeface="Inter"/>
              <a:ea typeface="Inter"/>
              <a:cs typeface="Inter"/>
              <a:sym typeface="Inter"/>
            </a:endParaRPr>
          </a:p>
          <a:p>
            <a:pPr indent="0" lvl="0" marL="0" rtl="0" algn="l">
              <a:spcBef>
                <a:spcPts val="0"/>
              </a:spcBef>
              <a:spcAft>
                <a:spcPts val="0"/>
              </a:spcAft>
              <a:buNone/>
            </a:pPr>
            <a:r>
              <a:t/>
            </a:r>
            <a:endParaRPr b="1" sz="1800">
              <a:solidFill>
                <a:schemeClr val="dk2"/>
              </a:solidFill>
              <a:latin typeface="Inter"/>
              <a:ea typeface="Inter"/>
              <a:cs typeface="Inter"/>
              <a:sym typeface="Inter"/>
            </a:endParaRPr>
          </a:p>
          <a:p>
            <a:pPr indent="0" lvl="0" marL="0" rtl="0" algn="l">
              <a:spcBef>
                <a:spcPts val="0"/>
              </a:spcBef>
              <a:spcAft>
                <a:spcPts val="0"/>
              </a:spcAft>
              <a:buNone/>
            </a:pPr>
            <a:r>
              <a:rPr b="1" lang="en" sz="1800">
                <a:solidFill>
                  <a:schemeClr val="dk2"/>
                </a:solidFill>
                <a:latin typeface="Inter"/>
                <a:ea typeface="Inter"/>
                <a:cs typeface="Inter"/>
                <a:sym typeface="Inter"/>
              </a:rPr>
              <a:t>REGION:</a:t>
            </a:r>
            <a:endParaRPr b="1" sz="1800">
              <a:solidFill>
                <a:schemeClr val="dk2"/>
              </a:solidFill>
              <a:latin typeface="Inter"/>
              <a:ea typeface="Inter"/>
              <a:cs typeface="Inter"/>
              <a:sym typeface="Inter"/>
            </a:endParaRPr>
          </a:p>
          <a:p>
            <a:pPr indent="0" lvl="0" marL="0" rtl="0" algn="l">
              <a:spcBef>
                <a:spcPts val="0"/>
              </a:spcBef>
              <a:spcAft>
                <a:spcPts val="0"/>
              </a:spcAft>
              <a:buNone/>
            </a:pPr>
            <a:r>
              <a:t/>
            </a:r>
            <a:endParaRPr b="1" sz="1800">
              <a:solidFill>
                <a:schemeClr val="dk2"/>
              </a:solidFill>
              <a:latin typeface="Inter"/>
              <a:ea typeface="Inter"/>
              <a:cs typeface="Inter"/>
              <a:sym typeface="Inter"/>
            </a:endParaRPr>
          </a:p>
          <a:p>
            <a:pPr indent="0" lvl="0" marL="0" rtl="0" algn="l">
              <a:spcBef>
                <a:spcPts val="0"/>
              </a:spcBef>
              <a:spcAft>
                <a:spcPts val="0"/>
              </a:spcAft>
              <a:buNone/>
            </a:pPr>
            <a:r>
              <a:rPr b="1" lang="en" sz="1800">
                <a:solidFill>
                  <a:schemeClr val="dk2"/>
                </a:solidFill>
                <a:latin typeface="Inter"/>
                <a:ea typeface="Inter"/>
                <a:cs typeface="Inter"/>
                <a:sym typeface="Inter"/>
              </a:rPr>
              <a:t>SUBCOMMITTEE:</a:t>
            </a:r>
            <a:endParaRPr b="1" sz="1800">
              <a:solidFill>
                <a:schemeClr val="dk2"/>
              </a:solidFill>
              <a:latin typeface="Inter"/>
              <a:ea typeface="Inter"/>
              <a:cs typeface="Inter"/>
              <a:sym typeface="Inter"/>
            </a:endParaRPr>
          </a:p>
        </p:txBody>
      </p:sp>
      <p:pic>
        <p:nvPicPr>
          <p:cNvPr id="55" name="Google Shape;55;p1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1" name="Shape 61"/>
        <p:cNvGrpSpPr/>
        <p:nvPr/>
      </p:nvGrpSpPr>
      <p:grpSpPr>
        <a:xfrm>
          <a:off x="0" y="0"/>
          <a:ext cx="0" cy="0"/>
          <a:chOff x="0" y="0"/>
          <a:chExt cx="0" cy="0"/>
        </a:xfrm>
      </p:grpSpPr>
      <p:sp>
        <p:nvSpPr>
          <p:cNvPr id="62" name="Google Shape;62;p14"/>
          <p:cNvSpPr txBox="1"/>
          <p:nvPr/>
        </p:nvSpPr>
        <p:spPr>
          <a:xfrm>
            <a:off x="732700" y="1465375"/>
            <a:ext cx="30774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Region:</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Issue:</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Solution: </a:t>
            </a:r>
            <a:endParaRPr sz="1200">
              <a:solidFill>
                <a:schemeClr val="dk2"/>
              </a:solidFill>
              <a:latin typeface="Inter"/>
              <a:ea typeface="Inter"/>
              <a:cs typeface="Inter"/>
              <a:sym typeface="Inter"/>
            </a:endParaRPr>
          </a:p>
        </p:txBody>
      </p:sp>
      <p:sp>
        <p:nvSpPr>
          <p:cNvPr id="63" name="Google Shape;63;p14"/>
          <p:cNvSpPr txBox="1"/>
          <p:nvPr/>
        </p:nvSpPr>
        <p:spPr>
          <a:xfrm>
            <a:off x="4009300" y="1465375"/>
            <a:ext cx="30774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Region:</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Issue:</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Solution: </a:t>
            </a:r>
            <a:endParaRPr sz="1200">
              <a:solidFill>
                <a:schemeClr val="dk2"/>
              </a:solidFill>
              <a:latin typeface="Inter"/>
              <a:ea typeface="Inter"/>
              <a:cs typeface="Inter"/>
              <a:sym typeface="Inter"/>
            </a:endParaRPr>
          </a:p>
        </p:txBody>
      </p:sp>
      <p:sp>
        <p:nvSpPr>
          <p:cNvPr id="64" name="Google Shape;64;p14"/>
          <p:cNvSpPr txBox="1"/>
          <p:nvPr/>
        </p:nvSpPr>
        <p:spPr>
          <a:xfrm>
            <a:off x="732700" y="2760775"/>
            <a:ext cx="30774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Region:</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Issue:</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Solution: </a:t>
            </a:r>
            <a:endParaRPr sz="1200">
              <a:solidFill>
                <a:schemeClr val="dk2"/>
              </a:solidFill>
              <a:latin typeface="Inter"/>
              <a:ea typeface="Inter"/>
              <a:cs typeface="Inter"/>
              <a:sym typeface="Inter"/>
            </a:endParaRPr>
          </a:p>
        </p:txBody>
      </p:sp>
      <p:sp>
        <p:nvSpPr>
          <p:cNvPr id="65" name="Google Shape;65;p14"/>
          <p:cNvSpPr txBox="1"/>
          <p:nvPr/>
        </p:nvSpPr>
        <p:spPr>
          <a:xfrm>
            <a:off x="4085500" y="2760775"/>
            <a:ext cx="30774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Region:</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Issue:</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Solution: </a:t>
            </a:r>
            <a:endParaRPr sz="1200">
              <a:solidFill>
                <a:schemeClr val="dk2"/>
              </a:solidFill>
              <a:latin typeface="Inter"/>
              <a:ea typeface="Inter"/>
              <a:cs typeface="Inter"/>
              <a:sym typeface="Inter"/>
            </a:endParaRPr>
          </a:p>
        </p:txBody>
      </p:sp>
      <p:sp>
        <p:nvSpPr>
          <p:cNvPr id="66" name="Google Shape;66;p14"/>
          <p:cNvSpPr txBox="1"/>
          <p:nvPr/>
        </p:nvSpPr>
        <p:spPr>
          <a:xfrm>
            <a:off x="732700" y="3979975"/>
            <a:ext cx="30774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Region:</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Issue:</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Solution: </a:t>
            </a:r>
            <a:endParaRPr sz="1200">
              <a:solidFill>
                <a:schemeClr val="dk2"/>
              </a:solidFill>
              <a:latin typeface="Inter"/>
              <a:ea typeface="Inter"/>
              <a:cs typeface="Inter"/>
              <a:sym typeface="Inter"/>
            </a:endParaRPr>
          </a:p>
        </p:txBody>
      </p:sp>
      <p:sp>
        <p:nvSpPr>
          <p:cNvPr id="67" name="Google Shape;67;p14"/>
          <p:cNvSpPr txBox="1"/>
          <p:nvPr/>
        </p:nvSpPr>
        <p:spPr>
          <a:xfrm>
            <a:off x="4085500" y="3979975"/>
            <a:ext cx="30774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Region:</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Issue:</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Solution: </a:t>
            </a:r>
            <a:endParaRPr sz="1200">
              <a:solidFill>
                <a:schemeClr val="dk2"/>
              </a:solidFill>
              <a:latin typeface="Inter"/>
              <a:ea typeface="Inter"/>
              <a:cs typeface="Inter"/>
              <a:sym typeface="Inter"/>
            </a:endParaRPr>
          </a:p>
        </p:txBody>
      </p:sp>
      <p:sp>
        <p:nvSpPr>
          <p:cNvPr id="68" name="Google Shape;68;p14"/>
          <p:cNvSpPr txBox="1"/>
          <p:nvPr/>
        </p:nvSpPr>
        <p:spPr>
          <a:xfrm>
            <a:off x="688725" y="1011125"/>
            <a:ext cx="3197400" cy="33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SUBCOMMITTEE:</a:t>
            </a:r>
            <a:endParaRPr sz="1200">
              <a:solidFill>
                <a:schemeClr val="dk2"/>
              </a:solidFill>
              <a:latin typeface="Inter"/>
              <a:ea typeface="Inter"/>
              <a:cs typeface="Inter"/>
              <a:sym typeface="Inter"/>
            </a:endParaRPr>
          </a:p>
        </p:txBody>
      </p:sp>
      <p:sp>
        <p:nvSpPr>
          <p:cNvPr id="69" name="Google Shape;69;p14"/>
          <p:cNvSpPr txBox="1"/>
          <p:nvPr/>
        </p:nvSpPr>
        <p:spPr>
          <a:xfrm>
            <a:off x="3889125" y="1011125"/>
            <a:ext cx="3197400" cy="33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REGION:</a:t>
            </a:r>
            <a:endParaRPr sz="1200">
              <a:solidFill>
                <a:schemeClr val="dk2"/>
              </a:solidFill>
              <a:latin typeface="Inter"/>
              <a:ea typeface="Inter"/>
              <a:cs typeface="Inter"/>
              <a:sym typeface="Inter"/>
            </a:endParaRPr>
          </a:p>
        </p:txBody>
      </p:sp>
      <p:sp>
        <p:nvSpPr>
          <p:cNvPr id="70" name="Google Shape;70;p14"/>
          <p:cNvSpPr txBox="1"/>
          <p:nvPr/>
        </p:nvSpPr>
        <p:spPr>
          <a:xfrm>
            <a:off x="275500" y="5732575"/>
            <a:ext cx="7168200" cy="317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ISSUE TO SOLVE</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SOLUTION</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pic>
        <p:nvPicPr>
          <p:cNvPr id="71" name="Google Shape;71;p1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72" name="Google Shape;72;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3" name="Google Shape;73;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5"/>
          <p:cNvSpPr/>
          <p:nvPr/>
        </p:nvSpPr>
        <p:spPr>
          <a:xfrm>
            <a:off x="173202" y="846964"/>
            <a:ext cx="5764160" cy="93668"/>
          </a:xfrm>
          <a:custGeom>
            <a:rect b="b" l="l" r="r" t="t"/>
            <a:pathLst>
              <a:path extrusionOk="0" h="93668" w="5764160">
                <a:moveTo>
                  <a:pt x="0" y="0"/>
                </a:moveTo>
                <a:lnTo>
                  <a:pt x="5764160" y="0"/>
                </a:lnTo>
                <a:lnTo>
                  <a:pt x="5764160" y="93668"/>
                </a:lnTo>
                <a:lnTo>
                  <a:pt x="0" y="93668"/>
                </a:lnTo>
                <a:lnTo>
                  <a:pt x="0" y="0"/>
                </a:lnTo>
                <a:close/>
              </a:path>
            </a:pathLst>
          </a:custGeom>
          <a:blipFill rotWithShape="1">
            <a:blip r:embed="rId3">
              <a:alphaModFix/>
            </a:blip>
            <a:stretch>
              <a:fillRect b="0" l="0" r="0" t="0"/>
            </a:stretch>
          </a:blipFill>
          <a:ln>
            <a:noFill/>
          </a:ln>
        </p:spPr>
      </p:sp>
      <p:sp>
        <p:nvSpPr>
          <p:cNvPr id="79" name="Google Shape;79;p15"/>
          <p:cNvSpPr txBox="1"/>
          <p:nvPr/>
        </p:nvSpPr>
        <p:spPr>
          <a:xfrm>
            <a:off x="290130" y="432211"/>
            <a:ext cx="5415900" cy="372600"/>
          </a:xfrm>
          <a:prstGeom prst="rect">
            <a:avLst/>
          </a:prstGeom>
          <a:noFill/>
          <a:ln>
            <a:noFill/>
          </a:ln>
        </p:spPr>
        <p:txBody>
          <a:bodyPr anchorCtr="0" anchor="t" bIns="0" lIns="0" spcFirstLastPara="1" rIns="0" wrap="square" tIns="0">
            <a:spAutoFit/>
          </a:bodyPr>
          <a:lstStyle/>
          <a:p>
            <a:pPr indent="0" lvl="0" marL="0" marR="0" rtl="0" algn="ctr">
              <a:lnSpc>
                <a:spcPct val="139983"/>
              </a:lnSpc>
              <a:spcBef>
                <a:spcPts val="0"/>
              </a:spcBef>
              <a:spcAft>
                <a:spcPts val="0"/>
              </a:spcAft>
              <a:buNone/>
            </a:pPr>
            <a:r>
              <a:rPr b="1" i="0" lang="en" sz="2421" u="none" cap="none" strike="noStrike">
                <a:solidFill>
                  <a:srgbClr val="000000"/>
                </a:solidFill>
                <a:latin typeface="Inter"/>
                <a:ea typeface="Inter"/>
                <a:cs typeface="Inter"/>
                <a:sym typeface="Inter"/>
              </a:rPr>
              <a:t>SUBCOMMITTEE PROPOSAL NOTES</a:t>
            </a:r>
            <a:endParaRPr/>
          </a:p>
        </p:txBody>
      </p:sp>
      <p:sp>
        <p:nvSpPr>
          <p:cNvPr id="80" name="Google Shape;80;p15"/>
          <p:cNvSpPr/>
          <p:nvPr/>
        </p:nvSpPr>
        <p:spPr>
          <a:xfrm>
            <a:off x="6110566" y="203829"/>
            <a:ext cx="1554480" cy="1041502"/>
          </a:xfrm>
          <a:custGeom>
            <a:rect b="b" l="l" r="r" t="t"/>
            <a:pathLst>
              <a:path extrusionOk="0" h="1041502" w="1554480">
                <a:moveTo>
                  <a:pt x="0" y="0"/>
                </a:moveTo>
                <a:lnTo>
                  <a:pt x="1554480" y="0"/>
                </a:lnTo>
                <a:lnTo>
                  <a:pt x="1554480" y="1041501"/>
                </a:lnTo>
                <a:lnTo>
                  <a:pt x="0" y="1041501"/>
                </a:lnTo>
                <a:lnTo>
                  <a:pt x="0" y="0"/>
                </a:lnTo>
                <a:close/>
              </a:path>
            </a:pathLst>
          </a:custGeom>
          <a:blipFill rotWithShape="1">
            <a:blip r:embed="rId4">
              <a:alphaModFix amt="31000"/>
            </a:blip>
            <a:stretch>
              <a:fillRect b="0" l="0" r="0" t="0"/>
            </a:stretch>
          </a:blipFill>
          <a:ln>
            <a:noFill/>
          </a:ln>
        </p:spPr>
      </p:sp>
      <p:sp>
        <p:nvSpPr>
          <p:cNvPr id="81" name="Google Shape;81;p15"/>
          <p:cNvSpPr/>
          <p:nvPr/>
        </p:nvSpPr>
        <p:spPr>
          <a:xfrm>
            <a:off x="5313" y="3002732"/>
            <a:ext cx="7761772" cy="55831"/>
          </a:xfrm>
          <a:custGeom>
            <a:rect b="b" l="l" r="r" t="t"/>
            <a:pathLst>
              <a:path extrusionOk="0" h="54469" w="10893715">
                <a:moveTo>
                  <a:pt x="0" y="0"/>
                </a:moveTo>
                <a:lnTo>
                  <a:pt x="10893715" y="0"/>
                </a:lnTo>
                <a:lnTo>
                  <a:pt x="10893715" y="54469"/>
                </a:lnTo>
                <a:lnTo>
                  <a:pt x="0" y="54469"/>
                </a:lnTo>
                <a:lnTo>
                  <a:pt x="0" y="0"/>
                </a:lnTo>
                <a:close/>
              </a:path>
            </a:pathLst>
          </a:custGeom>
          <a:blipFill rotWithShape="1">
            <a:blip r:embed="rId5">
              <a:alphaModFix/>
            </a:blip>
            <a:stretch>
              <a:fillRect b="0" l="0" r="0" t="0"/>
            </a:stretch>
          </a:blipFill>
          <a:ln>
            <a:noFill/>
          </a:ln>
        </p:spPr>
      </p:sp>
      <p:sp>
        <p:nvSpPr>
          <p:cNvPr id="82" name="Google Shape;82;p15"/>
          <p:cNvSpPr/>
          <p:nvPr/>
        </p:nvSpPr>
        <p:spPr>
          <a:xfrm>
            <a:off x="5313" y="1552262"/>
            <a:ext cx="7761772" cy="55831"/>
          </a:xfrm>
          <a:custGeom>
            <a:rect b="b" l="l" r="r" t="t"/>
            <a:pathLst>
              <a:path extrusionOk="0" h="54469" w="10893715">
                <a:moveTo>
                  <a:pt x="0" y="0"/>
                </a:moveTo>
                <a:lnTo>
                  <a:pt x="10893715" y="0"/>
                </a:lnTo>
                <a:lnTo>
                  <a:pt x="10893715" y="54469"/>
                </a:lnTo>
                <a:lnTo>
                  <a:pt x="0" y="54469"/>
                </a:lnTo>
                <a:lnTo>
                  <a:pt x="0" y="0"/>
                </a:lnTo>
                <a:close/>
              </a:path>
            </a:pathLst>
          </a:custGeom>
          <a:blipFill rotWithShape="1">
            <a:blip r:embed="rId5">
              <a:alphaModFix/>
            </a:blip>
            <a:stretch>
              <a:fillRect b="0" l="0" r="0" t="0"/>
            </a:stretch>
          </a:blipFill>
          <a:ln>
            <a:noFill/>
          </a:ln>
        </p:spPr>
      </p:sp>
      <p:sp>
        <p:nvSpPr>
          <p:cNvPr id="83" name="Google Shape;83;p15"/>
          <p:cNvSpPr/>
          <p:nvPr/>
        </p:nvSpPr>
        <p:spPr>
          <a:xfrm>
            <a:off x="5313" y="4453202"/>
            <a:ext cx="7761772" cy="55831"/>
          </a:xfrm>
          <a:custGeom>
            <a:rect b="b" l="l" r="r" t="t"/>
            <a:pathLst>
              <a:path extrusionOk="0" h="54469" w="10893715">
                <a:moveTo>
                  <a:pt x="0" y="0"/>
                </a:moveTo>
                <a:lnTo>
                  <a:pt x="10893715" y="0"/>
                </a:lnTo>
                <a:lnTo>
                  <a:pt x="10893715" y="54469"/>
                </a:lnTo>
                <a:lnTo>
                  <a:pt x="0" y="54469"/>
                </a:lnTo>
                <a:lnTo>
                  <a:pt x="0" y="0"/>
                </a:lnTo>
                <a:close/>
              </a:path>
            </a:pathLst>
          </a:custGeom>
          <a:blipFill rotWithShape="1">
            <a:blip r:embed="rId5">
              <a:alphaModFix/>
            </a:blip>
            <a:stretch>
              <a:fillRect b="0" l="0" r="0" t="0"/>
            </a:stretch>
          </a:blipFill>
          <a:ln>
            <a:noFill/>
          </a:ln>
        </p:spPr>
      </p:sp>
      <p:sp>
        <p:nvSpPr>
          <p:cNvPr id="84" name="Google Shape;84;p15"/>
          <p:cNvSpPr/>
          <p:nvPr/>
        </p:nvSpPr>
        <p:spPr>
          <a:xfrm>
            <a:off x="5313" y="5903672"/>
            <a:ext cx="7761772" cy="55831"/>
          </a:xfrm>
          <a:custGeom>
            <a:rect b="b" l="l" r="r" t="t"/>
            <a:pathLst>
              <a:path extrusionOk="0" h="54469" w="10893715">
                <a:moveTo>
                  <a:pt x="0" y="0"/>
                </a:moveTo>
                <a:lnTo>
                  <a:pt x="10893715" y="0"/>
                </a:lnTo>
                <a:lnTo>
                  <a:pt x="10893715" y="54469"/>
                </a:lnTo>
                <a:lnTo>
                  <a:pt x="0" y="54469"/>
                </a:lnTo>
                <a:lnTo>
                  <a:pt x="0" y="0"/>
                </a:lnTo>
                <a:close/>
              </a:path>
            </a:pathLst>
          </a:custGeom>
          <a:blipFill rotWithShape="1">
            <a:blip r:embed="rId5">
              <a:alphaModFix/>
            </a:blip>
            <a:stretch>
              <a:fillRect b="0" l="0" r="0" t="0"/>
            </a:stretch>
          </a:blipFill>
          <a:ln>
            <a:noFill/>
          </a:ln>
        </p:spPr>
      </p:sp>
      <p:sp>
        <p:nvSpPr>
          <p:cNvPr id="85" name="Google Shape;85;p15"/>
          <p:cNvSpPr/>
          <p:nvPr/>
        </p:nvSpPr>
        <p:spPr>
          <a:xfrm>
            <a:off x="5313" y="7354142"/>
            <a:ext cx="7761772" cy="55831"/>
          </a:xfrm>
          <a:custGeom>
            <a:rect b="b" l="l" r="r" t="t"/>
            <a:pathLst>
              <a:path extrusionOk="0" h="54469" w="10893715">
                <a:moveTo>
                  <a:pt x="0" y="0"/>
                </a:moveTo>
                <a:lnTo>
                  <a:pt x="10893715" y="0"/>
                </a:lnTo>
                <a:lnTo>
                  <a:pt x="10893715" y="54469"/>
                </a:lnTo>
                <a:lnTo>
                  <a:pt x="0" y="54469"/>
                </a:lnTo>
                <a:lnTo>
                  <a:pt x="0" y="0"/>
                </a:lnTo>
                <a:close/>
              </a:path>
            </a:pathLst>
          </a:custGeom>
          <a:blipFill rotWithShape="1">
            <a:blip r:embed="rId5">
              <a:alphaModFix/>
            </a:blip>
            <a:stretch>
              <a:fillRect b="0" l="0" r="0" t="0"/>
            </a:stretch>
          </a:blipFill>
          <a:ln>
            <a:noFill/>
          </a:ln>
        </p:spPr>
      </p:sp>
      <p:sp>
        <p:nvSpPr>
          <p:cNvPr id="86" name="Google Shape;86;p15"/>
          <p:cNvSpPr/>
          <p:nvPr/>
        </p:nvSpPr>
        <p:spPr>
          <a:xfrm>
            <a:off x="5313" y="8804612"/>
            <a:ext cx="7761772" cy="55831"/>
          </a:xfrm>
          <a:custGeom>
            <a:rect b="b" l="l" r="r" t="t"/>
            <a:pathLst>
              <a:path extrusionOk="0" h="54469" w="10893715">
                <a:moveTo>
                  <a:pt x="0" y="0"/>
                </a:moveTo>
                <a:lnTo>
                  <a:pt x="10893715" y="0"/>
                </a:lnTo>
                <a:lnTo>
                  <a:pt x="10893715" y="54469"/>
                </a:lnTo>
                <a:lnTo>
                  <a:pt x="0" y="54469"/>
                </a:lnTo>
                <a:lnTo>
                  <a:pt x="0" y="0"/>
                </a:lnTo>
                <a:close/>
              </a:path>
            </a:pathLst>
          </a:custGeom>
          <a:blipFill rotWithShape="1">
            <a:blip r:embed="rId5">
              <a:alphaModFix/>
            </a:blip>
            <a:stretch>
              <a:fillRect b="0" l="0" r="0" t="0"/>
            </a:stretch>
          </a:blipFill>
          <a:ln>
            <a:noFill/>
          </a:ln>
        </p:spPr>
      </p:sp>
      <p:pic>
        <p:nvPicPr>
          <p:cNvPr id="87" name="Google Shape;87;p15"/>
          <p:cNvPicPr preferRelativeResize="0"/>
          <p:nvPr/>
        </p:nvPicPr>
        <p:blipFill>
          <a:blip r:embed="rId6">
            <a:alphaModFix/>
          </a:blip>
          <a:stretch>
            <a:fillRect/>
          </a:stretch>
        </p:blipFill>
        <p:spPr>
          <a:xfrm>
            <a:off x="381544" y="9348271"/>
            <a:ext cx="431174" cy="431174"/>
          </a:xfrm>
          <a:prstGeom prst="rect">
            <a:avLst/>
          </a:prstGeom>
          <a:noFill/>
          <a:ln>
            <a:noFill/>
          </a:ln>
        </p:spPr>
      </p:pic>
      <p:sp>
        <p:nvSpPr>
          <p:cNvPr id="88" name="Google Shape;8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9" name="Google Shape;8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0" name="Google Shape;90;p15"/>
          <p:cNvSpPr txBox="1"/>
          <p:nvPr/>
        </p:nvSpPr>
        <p:spPr>
          <a:xfrm>
            <a:off x="308150" y="1617775"/>
            <a:ext cx="64959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SUBCOMMITTEE:</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SUMMARY OF PROBLEM &amp; PROPOSED SOLUTION:</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HOW DOES THIS IMPACT MY REGION?</a:t>
            </a:r>
            <a:endParaRPr b="1" sz="1200">
              <a:solidFill>
                <a:schemeClr val="dk2"/>
              </a:solidFill>
              <a:latin typeface="Inter"/>
              <a:ea typeface="Inter"/>
              <a:cs typeface="Inter"/>
              <a:sym typeface="Inter"/>
            </a:endParaRPr>
          </a:p>
        </p:txBody>
      </p:sp>
      <p:sp>
        <p:nvSpPr>
          <p:cNvPr id="91" name="Google Shape;91;p15"/>
          <p:cNvSpPr txBox="1"/>
          <p:nvPr/>
        </p:nvSpPr>
        <p:spPr>
          <a:xfrm>
            <a:off x="308150" y="3130900"/>
            <a:ext cx="64959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SUBCOMMITTEE:</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SUMMARY OF PROBLEM &amp; PROPOSED SOLUTION:</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HOW DOES THIS IMPACT MY REGION?</a:t>
            </a:r>
            <a:endParaRPr b="1" sz="1200">
              <a:solidFill>
                <a:schemeClr val="dk2"/>
              </a:solidFill>
              <a:latin typeface="Inter"/>
              <a:ea typeface="Inter"/>
              <a:cs typeface="Inter"/>
              <a:sym typeface="Inter"/>
            </a:endParaRPr>
          </a:p>
        </p:txBody>
      </p:sp>
      <p:sp>
        <p:nvSpPr>
          <p:cNvPr id="92" name="Google Shape;92;p15"/>
          <p:cNvSpPr txBox="1"/>
          <p:nvPr/>
        </p:nvSpPr>
        <p:spPr>
          <a:xfrm>
            <a:off x="308150" y="4671450"/>
            <a:ext cx="64959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SUBCOMMITTEE:</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SUMMARY OF PROBLEM &amp; PROPOSED SOLUTION:</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HOW DOES THIS IMPACT MY REGION?</a:t>
            </a:r>
            <a:endParaRPr b="1" sz="1200">
              <a:solidFill>
                <a:schemeClr val="dk2"/>
              </a:solidFill>
              <a:latin typeface="Inter"/>
              <a:ea typeface="Inter"/>
              <a:cs typeface="Inter"/>
              <a:sym typeface="Inter"/>
            </a:endParaRPr>
          </a:p>
        </p:txBody>
      </p:sp>
      <p:sp>
        <p:nvSpPr>
          <p:cNvPr id="93" name="Google Shape;93;p15"/>
          <p:cNvSpPr txBox="1"/>
          <p:nvPr/>
        </p:nvSpPr>
        <p:spPr>
          <a:xfrm>
            <a:off x="308150" y="6121925"/>
            <a:ext cx="64959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SUBCOMMITTEE:</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SUMMARY OF PROBLEM &amp; PROPOSED SOLUTION:</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HOW DOES THIS IMPACT MY REGION?</a:t>
            </a:r>
            <a:endParaRPr b="1" sz="1200">
              <a:solidFill>
                <a:schemeClr val="dk2"/>
              </a:solidFill>
              <a:latin typeface="Inter"/>
              <a:ea typeface="Inter"/>
              <a:cs typeface="Inter"/>
              <a:sym typeface="Inter"/>
            </a:endParaRPr>
          </a:p>
        </p:txBody>
      </p:sp>
      <p:sp>
        <p:nvSpPr>
          <p:cNvPr id="94" name="Google Shape;94;p15"/>
          <p:cNvSpPr txBox="1"/>
          <p:nvPr/>
        </p:nvSpPr>
        <p:spPr>
          <a:xfrm>
            <a:off x="308150" y="7572388"/>
            <a:ext cx="64959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SUBCOMMITTEE:</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SUMMARY OF PROBLEM &amp; PROPOSED SOLUTION:</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HOW DOES THIS IMPACT MY REGION?</a:t>
            </a:r>
            <a:endParaRPr b="1" sz="1200">
              <a:solidFill>
                <a:schemeClr val="dk2"/>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98" name="Shape 98"/>
        <p:cNvGrpSpPr/>
        <p:nvPr/>
      </p:nvGrpSpPr>
      <p:grpSpPr>
        <a:xfrm>
          <a:off x="0" y="0"/>
          <a:ext cx="0" cy="0"/>
          <a:chOff x="0" y="0"/>
          <a:chExt cx="0" cy="0"/>
        </a:xfrm>
      </p:grpSpPr>
      <p:pic>
        <p:nvPicPr>
          <p:cNvPr id="99" name="Google Shape;99;p16"/>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00" name="Google Shape;100;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1" name="Google Shape;101;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2" name="Google Shape;102;p16"/>
          <p:cNvSpPr txBox="1"/>
          <p:nvPr/>
        </p:nvSpPr>
        <p:spPr>
          <a:xfrm>
            <a:off x="381550" y="1107350"/>
            <a:ext cx="6693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PROPOSAL CHOICE:</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RATIONALE WITH EVIDENCE:</a:t>
            </a:r>
            <a:endParaRPr b="1" sz="1200">
              <a:solidFill>
                <a:schemeClr val="dk2"/>
              </a:solidFill>
              <a:latin typeface="Inter"/>
              <a:ea typeface="Inter"/>
              <a:cs typeface="Inter"/>
              <a:sym typeface="Inter"/>
            </a:endParaRPr>
          </a:p>
        </p:txBody>
      </p:sp>
      <p:sp>
        <p:nvSpPr>
          <p:cNvPr id="103" name="Google Shape;103;p16"/>
          <p:cNvSpPr txBox="1"/>
          <p:nvPr/>
        </p:nvSpPr>
        <p:spPr>
          <a:xfrm>
            <a:off x="1430325" y="5145950"/>
            <a:ext cx="56451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REGIONAL VOTE:</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RATIONALE WITH EVIDENCE:</a:t>
            </a:r>
            <a:endParaRPr b="1" sz="1200">
              <a:solidFill>
                <a:schemeClr val="dk2"/>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7" name="Shape 107"/>
        <p:cNvGrpSpPr/>
        <p:nvPr/>
      </p:nvGrpSpPr>
      <p:grpSpPr>
        <a:xfrm>
          <a:off x="0" y="0"/>
          <a:ext cx="0" cy="0"/>
          <a:chOff x="0" y="0"/>
          <a:chExt cx="0" cy="0"/>
        </a:xfrm>
      </p:grpSpPr>
      <p:sp>
        <p:nvSpPr>
          <p:cNvPr id="108" name="Google Shape;108;p17"/>
          <p:cNvSpPr txBox="1"/>
          <p:nvPr/>
        </p:nvSpPr>
        <p:spPr>
          <a:xfrm>
            <a:off x="733350" y="4490900"/>
            <a:ext cx="6305700" cy="396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NAME:</a:t>
            </a:r>
            <a:endParaRPr b="1" sz="1800">
              <a:solidFill>
                <a:schemeClr val="dk2"/>
              </a:solidFill>
              <a:latin typeface="Inter"/>
              <a:ea typeface="Inter"/>
              <a:cs typeface="Inter"/>
              <a:sym typeface="Inter"/>
            </a:endParaRPr>
          </a:p>
          <a:p>
            <a:pPr indent="0" lvl="0" marL="0" rtl="0" algn="l">
              <a:spcBef>
                <a:spcPts val="0"/>
              </a:spcBef>
              <a:spcAft>
                <a:spcPts val="0"/>
              </a:spcAft>
              <a:buNone/>
            </a:pPr>
            <a:r>
              <a:t/>
            </a:r>
            <a:endParaRPr b="1" sz="1800">
              <a:solidFill>
                <a:schemeClr val="dk2"/>
              </a:solidFill>
              <a:latin typeface="Inter"/>
              <a:ea typeface="Inter"/>
              <a:cs typeface="Inter"/>
              <a:sym typeface="Inter"/>
            </a:endParaRPr>
          </a:p>
          <a:p>
            <a:pPr indent="0" lvl="0" marL="0" rtl="0" algn="l">
              <a:spcBef>
                <a:spcPts val="0"/>
              </a:spcBef>
              <a:spcAft>
                <a:spcPts val="0"/>
              </a:spcAft>
              <a:buNone/>
            </a:pPr>
            <a:r>
              <a:rPr b="1" lang="en" sz="1800">
                <a:solidFill>
                  <a:schemeClr val="dk2"/>
                </a:solidFill>
                <a:latin typeface="Inter"/>
                <a:ea typeface="Inter"/>
                <a:cs typeface="Inter"/>
                <a:sym typeface="Inter"/>
              </a:rPr>
              <a:t>PERIOD:</a:t>
            </a:r>
            <a:endParaRPr b="1" sz="1800">
              <a:solidFill>
                <a:schemeClr val="dk2"/>
              </a:solidFill>
              <a:latin typeface="Inter"/>
              <a:ea typeface="Inter"/>
              <a:cs typeface="Inter"/>
              <a:sym typeface="Inter"/>
            </a:endParaRPr>
          </a:p>
          <a:p>
            <a:pPr indent="0" lvl="0" marL="0" rtl="0" algn="l">
              <a:spcBef>
                <a:spcPts val="0"/>
              </a:spcBef>
              <a:spcAft>
                <a:spcPts val="0"/>
              </a:spcAft>
              <a:buNone/>
            </a:pPr>
            <a:r>
              <a:t/>
            </a:r>
            <a:endParaRPr b="1" sz="1800">
              <a:solidFill>
                <a:schemeClr val="dk2"/>
              </a:solidFill>
              <a:latin typeface="Inter"/>
              <a:ea typeface="Inter"/>
              <a:cs typeface="Inter"/>
              <a:sym typeface="Inter"/>
            </a:endParaRPr>
          </a:p>
          <a:p>
            <a:pPr indent="0" lvl="0" marL="0" rtl="0" algn="l">
              <a:spcBef>
                <a:spcPts val="0"/>
              </a:spcBef>
              <a:spcAft>
                <a:spcPts val="0"/>
              </a:spcAft>
              <a:buNone/>
            </a:pPr>
            <a:r>
              <a:rPr b="1" lang="en" sz="1800">
                <a:solidFill>
                  <a:schemeClr val="dk2"/>
                </a:solidFill>
                <a:latin typeface="Inter"/>
                <a:ea typeface="Inter"/>
                <a:cs typeface="Inter"/>
                <a:sym typeface="Inter"/>
              </a:rPr>
              <a:t>REGION: </a:t>
            </a:r>
            <a:r>
              <a:rPr b="1" lang="en" sz="1800">
                <a:solidFill>
                  <a:srgbClr val="E95C3D"/>
                </a:solidFill>
                <a:latin typeface="Inter"/>
                <a:ea typeface="Inter"/>
                <a:cs typeface="Inter"/>
                <a:sym typeface="Inter"/>
              </a:rPr>
              <a:t>Latin America, Central America, &amp; the Caribbean</a:t>
            </a:r>
            <a:endParaRPr b="1" sz="1800">
              <a:solidFill>
                <a:srgbClr val="E95C3D"/>
              </a:solidFill>
              <a:latin typeface="Inter"/>
              <a:ea typeface="Inter"/>
              <a:cs typeface="Inter"/>
              <a:sym typeface="Inter"/>
            </a:endParaRPr>
          </a:p>
          <a:p>
            <a:pPr indent="0" lvl="0" marL="0" rtl="0" algn="l">
              <a:spcBef>
                <a:spcPts val="0"/>
              </a:spcBef>
              <a:spcAft>
                <a:spcPts val="0"/>
              </a:spcAft>
              <a:buNone/>
            </a:pPr>
            <a:r>
              <a:t/>
            </a:r>
            <a:endParaRPr b="1" sz="1800">
              <a:solidFill>
                <a:schemeClr val="dk2"/>
              </a:solidFill>
              <a:latin typeface="Inter"/>
              <a:ea typeface="Inter"/>
              <a:cs typeface="Inter"/>
              <a:sym typeface="Inter"/>
            </a:endParaRPr>
          </a:p>
          <a:p>
            <a:pPr indent="0" lvl="0" marL="0" rtl="0" algn="l">
              <a:spcBef>
                <a:spcPts val="0"/>
              </a:spcBef>
              <a:spcAft>
                <a:spcPts val="0"/>
              </a:spcAft>
              <a:buNone/>
            </a:pPr>
            <a:r>
              <a:rPr b="1" lang="en" sz="1800">
                <a:solidFill>
                  <a:schemeClr val="dk2"/>
                </a:solidFill>
                <a:latin typeface="Inter"/>
                <a:ea typeface="Inter"/>
                <a:cs typeface="Inter"/>
                <a:sym typeface="Inter"/>
              </a:rPr>
              <a:t>SUBCOMMITTEE: </a:t>
            </a:r>
            <a:r>
              <a:rPr b="1" lang="en" sz="1800">
                <a:solidFill>
                  <a:srgbClr val="E95C3D"/>
                </a:solidFill>
                <a:latin typeface="Inter"/>
                <a:ea typeface="Inter"/>
                <a:cs typeface="Inter"/>
                <a:sym typeface="Inter"/>
              </a:rPr>
              <a:t>Social &amp; Economic Development</a:t>
            </a:r>
            <a:endParaRPr b="1" sz="1800">
              <a:solidFill>
                <a:srgbClr val="E95C3D"/>
              </a:solidFill>
              <a:latin typeface="Inter"/>
              <a:ea typeface="Inter"/>
              <a:cs typeface="Inter"/>
              <a:sym typeface="Inter"/>
            </a:endParaRPr>
          </a:p>
        </p:txBody>
      </p:sp>
      <p:pic>
        <p:nvPicPr>
          <p:cNvPr id="109" name="Google Shape;109;p1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10" name="Google Shape;110;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1" name="Google Shape;111;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2" name="Google Shape;112;p17"/>
          <p:cNvSpPr txBox="1"/>
          <p:nvPr/>
        </p:nvSpPr>
        <p:spPr>
          <a:xfrm>
            <a:off x="5964875" y="408050"/>
            <a:ext cx="1408800" cy="431100"/>
          </a:xfrm>
          <a:prstGeom prst="rect">
            <a:avLst/>
          </a:prstGeom>
          <a:solidFill>
            <a:srgbClr val="FFFFFF"/>
          </a:solidFill>
          <a:ln cap="flat" cmpd="sng" w="19050">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rgbClr val="E95C3D"/>
                </a:solidFill>
                <a:latin typeface="Halant"/>
                <a:ea typeface="Halant"/>
                <a:cs typeface="Halant"/>
                <a:sym typeface="Halant"/>
              </a:rPr>
              <a:t>Exemplar</a:t>
            </a:r>
            <a:endParaRPr b="1" sz="1800">
              <a:solidFill>
                <a:srgbClr val="E95C3D"/>
              </a:solidFill>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16" name="Shape 116"/>
        <p:cNvGrpSpPr/>
        <p:nvPr/>
      </p:nvGrpSpPr>
      <p:grpSpPr>
        <a:xfrm>
          <a:off x="0" y="0"/>
          <a:ext cx="0" cy="0"/>
          <a:chOff x="0" y="0"/>
          <a:chExt cx="0" cy="0"/>
        </a:xfrm>
      </p:grpSpPr>
      <p:sp>
        <p:nvSpPr>
          <p:cNvPr id="117" name="Google Shape;117;p18"/>
          <p:cNvSpPr txBox="1"/>
          <p:nvPr/>
        </p:nvSpPr>
        <p:spPr>
          <a:xfrm>
            <a:off x="732700" y="1465375"/>
            <a:ext cx="30774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Region: </a:t>
            </a:r>
            <a:r>
              <a:rPr b="1" lang="en" sz="1200">
                <a:solidFill>
                  <a:srgbClr val="E95C3D"/>
                </a:solidFill>
                <a:latin typeface="Inter"/>
                <a:ea typeface="Inter"/>
                <a:cs typeface="Inter"/>
                <a:sym typeface="Inter"/>
              </a:rPr>
              <a:t>Western Europe &amp; North America</a:t>
            </a:r>
            <a:endParaRPr b="1" sz="1200">
              <a:solidFill>
                <a:srgbClr val="E95C3D"/>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Issue: </a:t>
            </a:r>
            <a:r>
              <a:rPr b="1" lang="en" sz="1200">
                <a:solidFill>
                  <a:srgbClr val="E95C3D"/>
                </a:solidFill>
                <a:latin typeface="Inter"/>
                <a:ea typeface="Inter"/>
                <a:cs typeface="Inter"/>
                <a:sym typeface="Inter"/>
              </a:rPr>
              <a:t>Housing shortages in urban areas</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Solution: </a:t>
            </a:r>
            <a:r>
              <a:rPr b="1" lang="en" sz="1200">
                <a:solidFill>
                  <a:srgbClr val="E95C3D"/>
                </a:solidFill>
                <a:latin typeface="Inter"/>
                <a:ea typeface="Inter"/>
                <a:cs typeface="Inter"/>
                <a:sym typeface="Inter"/>
              </a:rPr>
              <a:t>Expand affordable housing</a:t>
            </a:r>
            <a:endParaRPr sz="1200">
              <a:solidFill>
                <a:schemeClr val="dk2"/>
              </a:solidFill>
              <a:latin typeface="Inter"/>
              <a:ea typeface="Inter"/>
              <a:cs typeface="Inter"/>
              <a:sym typeface="Inter"/>
            </a:endParaRPr>
          </a:p>
        </p:txBody>
      </p:sp>
      <p:sp>
        <p:nvSpPr>
          <p:cNvPr id="118" name="Google Shape;118;p18"/>
          <p:cNvSpPr txBox="1"/>
          <p:nvPr/>
        </p:nvSpPr>
        <p:spPr>
          <a:xfrm>
            <a:off x="4009300" y="1465375"/>
            <a:ext cx="30774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Region: </a:t>
            </a:r>
            <a:r>
              <a:rPr b="1" lang="en" sz="1200">
                <a:solidFill>
                  <a:srgbClr val="E95C3D"/>
                </a:solidFill>
                <a:latin typeface="Inter"/>
                <a:ea typeface="Inter"/>
                <a:cs typeface="Inter"/>
                <a:sym typeface="Inter"/>
              </a:rPr>
              <a:t>Sub-Saharan Africa</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Issue: </a:t>
            </a:r>
            <a:r>
              <a:rPr b="1" lang="en" sz="1200">
                <a:solidFill>
                  <a:srgbClr val="E95C3D"/>
                </a:solidFill>
                <a:latin typeface="Inter"/>
                <a:ea typeface="Inter"/>
                <a:cs typeface="Inter"/>
                <a:sym typeface="Inter"/>
              </a:rPr>
              <a:t>Limited healthcare infrastructure</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Solution: </a:t>
            </a:r>
            <a:r>
              <a:rPr b="1" lang="en" sz="1200">
                <a:solidFill>
                  <a:srgbClr val="E95C3D"/>
                </a:solidFill>
                <a:latin typeface="Inter"/>
                <a:ea typeface="Inter"/>
                <a:cs typeface="Inter"/>
                <a:sym typeface="Inter"/>
              </a:rPr>
              <a:t>Expand community networks</a:t>
            </a:r>
            <a:endParaRPr sz="1200">
              <a:solidFill>
                <a:schemeClr val="dk2"/>
              </a:solidFill>
              <a:latin typeface="Inter"/>
              <a:ea typeface="Inter"/>
              <a:cs typeface="Inter"/>
              <a:sym typeface="Inter"/>
            </a:endParaRPr>
          </a:p>
        </p:txBody>
      </p:sp>
      <p:sp>
        <p:nvSpPr>
          <p:cNvPr id="119" name="Google Shape;119;p18"/>
          <p:cNvSpPr txBox="1"/>
          <p:nvPr/>
        </p:nvSpPr>
        <p:spPr>
          <a:xfrm>
            <a:off x="732700" y="2760775"/>
            <a:ext cx="30774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Region: </a:t>
            </a:r>
            <a:r>
              <a:rPr b="1" lang="en" sz="1200">
                <a:solidFill>
                  <a:srgbClr val="E95C3D"/>
                </a:solidFill>
                <a:latin typeface="Inter"/>
                <a:ea typeface="Inter"/>
                <a:cs typeface="Inter"/>
                <a:sym typeface="Inter"/>
              </a:rPr>
              <a:t>Eastern &amp; Central Europe</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Issue: </a:t>
            </a:r>
            <a:r>
              <a:rPr b="1" lang="en" sz="1200">
                <a:solidFill>
                  <a:srgbClr val="E95C3D"/>
                </a:solidFill>
                <a:latin typeface="Inter"/>
                <a:ea typeface="Inter"/>
                <a:cs typeface="Inter"/>
                <a:sym typeface="Inter"/>
              </a:rPr>
              <a:t>Democratic backsliding</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Solution: </a:t>
            </a:r>
            <a:r>
              <a:rPr b="1" lang="en" sz="1200">
                <a:solidFill>
                  <a:srgbClr val="E95C3D"/>
                </a:solidFill>
                <a:latin typeface="Inter"/>
                <a:ea typeface="Inter"/>
                <a:cs typeface="Inter"/>
                <a:sym typeface="Inter"/>
              </a:rPr>
              <a:t>Strengthen legal protections for free press and civil liberties</a:t>
            </a:r>
            <a:endParaRPr sz="1200">
              <a:solidFill>
                <a:schemeClr val="dk2"/>
              </a:solidFill>
              <a:latin typeface="Inter"/>
              <a:ea typeface="Inter"/>
              <a:cs typeface="Inter"/>
              <a:sym typeface="Inter"/>
            </a:endParaRPr>
          </a:p>
        </p:txBody>
      </p:sp>
      <p:sp>
        <p:nvSpPr>
          <p:cNvPr id="120" name="Google Shape;120;p18"/>
          <p:cNvSpPr txBox="1"/>
          <p:nvPr/>
        </p:nvSpPr>
        <p:spPr>
          <a:xfrm>
            <a:off x="4085500" y="2760775"/>
            <a:ext cx="30774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Region: </a:t>
            </a:r>
            <a:r>
              <a:rPr b="1" lang="en" sz="1200">
                <a:solidFill>
                  <a:srgbClr val="E95C3D"/>
                </a:solidFill>
                <a:latin typeface="Inter"/>
                <a:ea typeface="Inter"/>
                <a:cs typeface="Inter"/>
                <a:sym typeface="Inter"/>
              </a:rPr>
              <a:t>South &amp; Southeast Asia</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Issue: </a:t>
            </a:r>
            <a:r>
              <a:rPr b="1" lang="en" sz="1200">
                <a:solidFill>
                  <a:srgbClr val="E95C3D"/>
                </a:solidFill>
                <a:latin typeface="Inter"/>
                <a:ea typeface="Inter"/>
                <a:cs typeface="Inter"/>
                <a:sym typeface="Inter"/>
              </a:rPr>
              <a:t>Unregulated industrial growth</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Solution: </a:t>
            </a:r>
            <a:r>
              <a:rPr b="1" lang="en" sz="1200">
                <a:solidFill>
                  <a:srgbClr val="E95C3D"/>
                </a:solidFill>
                <a:latin typeface="Inter"/>
                <a:ea typeface="Inter"/>
                <a:cs typeface="Inter"/>
                <a:sym typeface="Inter"/>
              </a:rPr>
              <a:t>Enforce stricter </a:t>
            </a:r>
            <a:r>
              <a:rPr b="1" lang="en" sz="1200">
                <a:solidFill>
                  <a:srgbClr val="E95C3D"/>
                </a:solidFill>
                <a:latin typeface="Inter"/>
                <a:ea typeface="Inter"/>
                <a:cs typeface="Inter"/>
                <a:sym typeface="Inter"/>
              </a:rPr>
              <a:t>environmental</a:t>
            </a:r>
            <a:r>
              <a:rPr b="1" lang="en" sz="1200">
                <a:solidFill>
                  <a:srgbClr val="E95C3D"/>
                </a:solidFill>
                <a:latin typeface="Inter"/>
                <a:ea typeface="Inter"/>
                <a:cs typeface="Inter"/>
                <a:sym typeface="Inter"/>
              </a:rPr>
              <a:t> regulations</a:t>
            </a:r>
            <a:endParaRPr sz="1200">
              <a:solidFill>
                <a:schemeClr val="dk2"/>
              </a:solidFill>
              <a:latin typeface="Inter"/>
              <a:ea typeface="Inter"/>
              <a:cs typeface="Inter"/>
              <a:sym typeface="Inter"/>
            </a:endParaRPr>
          </a:p>
        </p:txBody>
      </p:sp>
      <p:sp>
        <p:nvSpPr>
          <p:cNvPr id="121" name="Google Shape;121;p18"/>
          <p:cNvSpPr txBox="1"/>
          <p:nvPr/>
        </p:nvSpPr>
        <p:spPr>
          <a:xfrm>
            <a:off x="732700" y="3979975"/>
            <a:ext cx="30774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Region: </a:t>
            </a:r>
            <a:r>
              <a:rPr b="1" lang="en" sz="1200">
                <a:solidFill>
                  <a:srgbClr val="E95C3D"/>
                </a:solidFill>
                <a:latin typeface="Inter"/>
                <a:ea typeface="Inter"/>
                <a:cs typeface="Inter"/>
                <a:sym typeface="Inter"/>
              </a:rPr>
              <a:t>North Africa &amp; the Middle East</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Issue: </a:t>
            </a:r>
            <a:r>
              <a:rPr b="1" lang="en" sz="1200">
                <a:solidFill>
                  <a:srgbClr val="E95C3D"/>
                </a:solidFill>
                <a:latin typeface="Inter"/>
                <a:ea typeface="Inter"/>
                <a:cs typeface="Inter"/>
                <a:sym typeface="Inter"/>
              </a:rPr>
              <a:t>Water scarcity and food insecurity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Solution: </a:t>
            </a:r>
            <a:r>
              <a:rPr b="1" lang="en" sz="1200">
                <a:solidFill>
                  <a:srgbClr val="E95C3D"/>
                </a:solidFill>
                <a:latin typeface="Inter"/>
                <a:ea typeface="Inter"/>
                <a:cs typeface="Inter"/>
                <a:sym typeface="Inter"/>
              </a:rPr>
              <a:t>Cross-border water-sharing</a:t>
            </a:r>
            <a:endParaRPr sz="1200">
              <a:solidFill>
                <a:schemeClr val="dk2"/>
              </a:solidFill>
              <a:latin typeface="Inter"/>
              <a:ea typeface="Inter"/>
              <a:cs typeface="Inter"/>
              <a:sym typeface="Inter"/>
            </a:endParaRPr>
          </a:p>
        </p:txBody>
      </p:sp>
      <p:sp>
        <p:nvSpPr>
          <p:cNvPr id="122" name="Google Shape;122;p18"/>
          <p:cNvSpPr txBox="1"/>
          <p:nvPr/>
        </p:nvSpPr>
        <p:spPr>
          <a:xfrm>
            <a:off x="4085500" y="3979975"/>
            <a:ext cx="30774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Region: </a:t>
            </a:r>
            <a:r>
              <a:rPr b="1" lang="en" sz="1200">
                <a:solidFill>
                  <a:srgbClr val="E95C3D"/>
                </a:solidFill>
                <a:latin typeface="Inter"/>
                <a:ea typeface="Inter"/>
                <a:cs typeface="Inter"/>
                <a:sym typeface="Inter"/>
              </a:rPr>
              <a:t>East Asia</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Issue: </a:t>
            </a:r>
            <a:r>
              <a:rPr b="1" lang="en" sz="1200">
                <a:solidFill>
                  <a:srgbClr val="E95C3D"/>
                </a:solidFill>
                <a:latin typeface="Inter"/>
                <a:ea typeface="Inter"/>
                <a:cs typeface="Inter"/>
                <a:sym typeface="Inter"/>
              </a:rPr>
              <a:t>Aging population and shrinking workforce</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Solution: </a:t>
            </a:r>
            <a:r>
              <a:rPr b="1" lang="en" sz="1200">
                <a:solidFill>
                  <a:srgbClr val="E95C3D"/>
                </a:solidFill>
                <a:latin typeface="Inter"/>
                <a:ea typeface="Inter"/>
                <a:cs typeface="Inter"/>
                <a:sym typeface="Inter"/>
              </a:rPr>
              <a:t>Expand immigration policies</a:t>
            </a:r>
            <a:endParaRPr sz="1200">
              <a:solidFill>
                <a:schemeClr val="dk2"/>
              </a:solidFill>
              <a:latin typeface="Inter"/>
              <a:ea typeface="Inter"/>
              <a:cs typeface="Inter"/>
              <a:sym typeface="Inter"/>
            </a:endParaRPr>
          </a:p>
        </p:txBody>
      </p:sp>
      <p:sp>
        <p:nvSpPr>
          <p:cNvPr id="123" name="Google Shape;123;p18"/>
          <p:cNvSpPr txBox="1"/>
          <p:nvPr/>
        </p:nvSpPr>
        <p:spPr>
          <a:xfrm>
            <a:off x="688725" y="1011125"/>
            <a:ext cx="3197400" cy="33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solidFill>
                  <a:schemeClr val="dk2"/>
                </a:solidFill>
                <a:latin typeface="Inter"/>
                <a:ea typeface="Inter"/>
                <a:cs typeface="Inter"/>
                <a:sym typeface="Inter"/>
              </a:rPr>
              <a:t>SUBCOMMITTEE: </a:t>
            </a:r>
            <a:r>
              <a:rPr b="1" lang="en" sz="900">
                <a:solidFill>
                  <a:srgbClr val="E95C3D"/>
                </a:solidFill>
                <a:latin typeface="Inter"/>
                <a:ea typeface="Inter"/>
                <a:cs typeface="Inter"/>
                <a:sym typeface="Inter"/>
              </a:rPr>
              <a:t>Social &amp; Economic Development</a:t>
            </a:r>
            <a:endParaRPr b="1" sz="900">
              <a:solidFill>
                <a:srgbClr val="E95C3D"/>
              </a:solidFill>
              <a:latin typeface="Inter"/>
              <a:ea typeface="Inter"/>
              <a:cs typeface="Inter"/>
              <a:sym typeface="Inter"/>
            </a:endParaRPr>
          </a:p>
        </p:txBody>
      </p:sp>
      <p:sp>
        <p:nvSpPr>
          <p:cNvPr id="124" name="Google Shape;124;p18"/>
          <p:cNvSpPr txBox="1"/>
          <p:nvPr/>
        </p:nvSpPr>
        <p:spPr>
          <a:xfrm>
            <a:off x="3889125" y="1011125"/>
            <a:ext cx="3643800" cy="33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solidFill>
                  <a:schemeClr val="dk2"/>
                </a:solidFill>
                <a:latin typeface="Inter"/>
                <a:ea typeface="Inter"/>
                <a:cs typeface="Inter"/>
                <a:sym typeface="Inter"/>
              </a:rPr>
              <a:t>REGION: </a:t>
            </a:r>
            <a:r>
              <a:rPr b="1" lang="en" sz="900">
                <a:solidFill>
                  <a:srgbClr val="E95C3D"/>
                </a:solidFill>
                <a:latin typeface="Inter"/>
                <a:ea typeface="Inter"/>
                <a:cs typeface="Inter"/>
                <a:sym typeface="Inter"/>
              </a:rPr>
              <a:t>Latin America, Central America, &amp; the Caribbean</a:t>
            </a:r>
            <a:endParaRPr b="1" sz="900">
              <a:solidFill>
                <a:srgbClr val="E95C3D"/>
              </a:solidFill>
              <a:latin typeface="Inter"/>
              <a:ea typeface="Inter"/>
              <a:cs typeface="Inter"/>
              <a:sym typeface="Inter"/>
            </a:endParaRPr>
          </a:p>
        </p:txBody>
      </p:sp>
      <p:sp>
        <p:nvSpPr>
          <p:cNvPr id="125" name="Google Shape;125;p18"/>
          <p:cNvSpPr txBox="1"/>
          <p:nvPr/>
        </p:nvSpPr>
        <p:spPr>
          <a:xfrm>
            <a:off x="275500" y="5732575"/>
            <a:ext cx="7168200" cy="317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ISSUE TO SOLVE</a:t>
            </a:r>
            <a:endParaRPr sz="1200">
              <a:solidFill>
                <a:schemeClr val="dk2"/>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Democratic backsliding in both emerging and established democracies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From Eastern Europe to parts of Asia and Latin America, many countries are experiencing erosion of democratic institutions, suppression of civil liberties, and concentration of executive power. This weakens global cooperation, destabilizes regions, and threatens human rights. Addressing democratic backsliding is essential to promoting long-term peace, development, and inclusive governance.</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SOLUTION</a:t>
            </a:r>
            <a:endParaRPr sz="1200">
              <a:solidFill>
                <a:schemeClr val="dk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subcommittee proposes the creation of a UN Democracy Monitoring and Support Framework, which would provide early-warning assessments, fund civic education initiatives, and offer technical support for free and fair elections. It would include partnerships with regional organizations to strengthen transparency, protect independent media, and uphold judicial independence.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pic>
        <p:nvPicPr>
          <p:cNvPr id="126" name="Google Shape;126;p1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27" name="Google Shape;127;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8" name="Google Shape;128;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9" name="Google Shape;129;p18"/>
          <p:cNvSpPr txBox="1"/>
          <p:nvPr/>
        </p:nvSpPr>
        <p:spPr>
          <a:xfrm>
            <a:off x="5964875" y="408050"/>
            <a:ext cx="1408800" cy="431100"/>
          </a:xfrm>
          <a:prstGeom prst="rect">
            <a:avLst/>
          </a:prstGeom>
          <a:solidFill>
            <a:srgbClr val="FFFFFF"/>
          </a:solidFill>
          <a:ln cap="flat" cmpd="sng" w="19050">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rgbClr val="E95C3D"/>
                </a:solidFill>
                <a:latin typeface="Halant"/>
                <a:ea typeface="Halant"/>
                <a:cs typeface="Halant"/>
                <a:sym typeface="Halant"/>
              </a:rPr>
              <a:t>Exemplar</a:t>
            </a:r>
            <a:endParaRPr b="1" sz="1800">
              <a:solidFill>
                <a:srgbClr val="E95C3D"/>
              </a:solidFill>
              <a:latin typeface="Halant"/>
              <a:ea typeface="Halant"/>
              <a:cs typeface="Halant"/>
              <a:sym typeface="Halan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9"/>
          <p:cNvSpPr/>
          <p:nvPr/>
        </p:nvSpPr>
        <p:spPr>
          <a:xfrm>
            <a:off x="173202" y="846964"/>
            <a:ext cx="5764160" cy="93668"/>
          </a:xfrm>
          <a:custGeom>
            <a:rect b="b" l="l" r="r" t="t"/>
            <a:pathLst>
              <a:path extrusionOk="0" h="93668" w="5764160">
                <a:moveTo>
                  <a:pt x="0" y="0"/>
                </a:moveTo>
                <a:lnTo>
                  <a:pt x="5764160" y="0"/>
                </a:lnTo>
                <a:lnTo>
                  <a:pt x="5764160" y="93668"/>
                </a:lnTo>
                <a:lnTo>
                  <a:pt x="0" y="93668"/>
                </a:lnTo>
                <a:lnTo>
                  <a:pt x="0" y="0"/>
                </a:lnTo>
                <a:close/>
              </a:path>
            </a:pathLst>
          </a:custGeom>
          <a:blipFill rotWithShape="1">
            <a:blip r:embed="rId3">
              <a:alphaModFix/>
            </a:blip>
            <a:stretch>
              <a:fillRect b="0" l="0" r="0" t="0"/>
            </a:stretch>
          </a:blipFill>
          <a:ln>
            <a:noFill/>
          </a:ln>
        </p:spPr>
      </p:sp>
      <p:sp>
        <p:nvSpPr>
          <p:cNvPr id="135" name="Google Shape;135;p19"/>
          <p:cNvSpPr txBox="1"/>
          <p:nvPr/>
        </p:nvSpPr>
        <p:spPr>
          <a:xfrm>
            <a:off x="290130" y="432211"/>
            <a:ext cx="5415900" cy="372600"/>
          </a:xfrm>
          <a:prstGeom prst="rect">
            <a:avLst/>
          </a:prstGeom>
          <a:noFill/>
          <a:ln>
            <a:noFill/>
          </a:ln>
        </p:spPr>
        <p:txBody>
          <a:bodyPr anchorCtr="0" anchor="t" bIns="0" lIns="0" spcFirstLastPara="1" rIns="0" wrap="square" tIns="0">
            <a:spAutoFit/>
          </a:bodyPr>
          <a:lstStyle/>
          <a:p>
            <a:pPr indent="0" lvl="0" marL="0" marR="0" rtl="0" algn="ctr">
              <a:lnSpc>
                <a:spcPct val="139983"/>
              </a:lnSpc>
              <a:spcBef>
                <a:spcPts val="0"/>
              </a:spcBef>
              <a:spcAft>
                <a:spcPts val="0"/>
              </a:spcAft>
              <a:buNone/>
            </a:pPr>
            <a:r>
              <a:rPr b="1" i="0" lang="en" sz="2421" u="none" cap="none" strike="noStrike">
                <a:solidFill>
                  <a:srgbClr val="000000"/>
                </a:solidFill>
                <a:latin typeface="Inter"/>
                <a:ea typeface="Inter"/>
                <a:cs typeface="Inter"/>
                <a:sym typeface="Inter"/>
              </a:rPr>
              <a:t>SUBCOMMITTEE PROPOSAL NOTES</a:t>
            </a:r>
            <a:endParaRPr/>
          </a:p>
        </p:txBody>
      </p:sp>
      <p:sp>
        <p:nvSpPr>
          <p:cNvPr id="136" name="Google Shape;136;p19"/>
          <p:cNvSpPr/>
          <p:nvPr/>
        </p:nvSpPr>
        <p:spPr>
          <a:xfrm>
            <a:off x="6110566" y="203829"/>
            <a:ext cx="1554480" cy="1041502"/>
          </a:xfrm>
          <a:custGeom>
            <a:rect b="b" l="l" r="r" t="t"/>
            <a:pathLst>
              <a:path extrusionOk="0" h="1041502" w="1554480">
                <a:moveTo>
                  <a:pt x="0" y="0"/>
                </a:moveTo>
                <a:lnTo>
                  <a:pt x="1554480" y="0"/>
                </a:lnTo>
                <a:lnTo>
                  <a:pt x="1554480" y="1041501"/>
                </a:lnTo>
                <a:lnTo>
                  <a:pt x="0" y="1041501"/>
                </a:lnTo>
                <a:lnTo>
                  <a:pt x="0" y="0"/>
                </a:lnTo>
                <a:close/>
              </a:path>
            </a:pathLst>
          </a:custGeom>
          <a:blipFill rotWithShape="1">
            <a:blip r:embed="rId4">
              <a:alphaModFix amt="31000"/>
            </a:blip>
            <a:stretch>
              <a:fillRect b="0" l="0" r="0" t="0"/>
            </a:stretch>
          </a:blipFill>
          <a:ln>
            <a:noFill/>
          </a:ln>
        </p:spPr>
      </p:sp>
      <p:sp>
        <p:nvSpPr>
          <p:cNvPr id="137" name="Google Shape;137;p19"/>
          <p:cNvSpPr/>
          <p:nvPr/>
        </p:nvSpPr>
        <p:spPr>
          <a:xfrm>
            <a:off x="5313" y="3002732"/>
            <a:ext cx="7761772" cy="55831"/>
          </a:xfrm>
          <a:custGeom>
            <a:rect b="b" l="l" r="r" t="t"/>
            <a:pathLst>
              <a:path extrusionOk="0" h="54469" w="10893715">
                <a:moveTo>
                  <a:pt x="0" y="0"/>
                </a:moveTo>
                <a:lnTo>
                  <a:pt x="10893715" y="0"/>
                </a:lnTo>
                <a:lnTo>
                  <a:pt x="10893715" y="54469"/>
                </a:lnTo>
                <a:lnTo>
                  <a:pt x="0" y="54469"/>
                </a:lnTo>
                <a:lnTo>
                  <a:pt x="0" y="0"/>
                </a:lnTo>
                <a:close/>
              </a:path>
            </a:pathLst>
          </a:custGeom>
          <a:blipFill rotWithShape="1">
            <a:blip r:embed="rId5">
              <a:alphaModFix/>
            </a:blip>
            <a:stretch>
              <a:fillRect b="0" l="0" r="0" t="0"/>
            </a:stretch>
          </a:blipFill>
          <a:ln>
            <a:noFill/>
          </a:ln>
        </p:spPr>
      </p:sp>
      <p:sp>
        <p:nvSpPr>
          <p:cNvPr id="138" name="Google Shape;138;p19"/>
          <p:cNvSpPr/>
          <p:nvPr/>
        </p:nvSpPr>
        <p:spPr>
          <a:xfrm>
            <a:off x="5313" y="1552262"/>
            <a:ext cx="7761772" cy="55831"/>
          </a:xfrm>
          <a:custGeom>
            <a:rect b="b" l="l" r="r" t="t"/>
            <a:pathLst>
              <a:path extrusionOk="0" h="54469" w="10893715">
                <a:moveTo>
                  <a:pt x="0" y="0"/>
                </a:moveTo>
                <a:lnTo>
                  <a:pt x="10893715" y="0"/>
                </a:lnTo>
                <a:lnTo>
                  <a:pt x="10893715" y="54469"/>
                </a:lnTo>
                <a:lnTo>
                  <a:pt x="0" y="54469"/>
                </a:lnTo>
                <a:lnTo>
                  <a:pt x="0" y="0"/>
                </a:lnTo>
                <a:close/>
              </a:path>
            </a:pathLst>
          </a:custGeom>
          <a:blipFill rotWithShape="1">
            <a:blip r:embed="rId5">
              <a:alphaModFix/>
            </a:blip>
            <a:stretch>
              <a:fillRect b="0" l="0" r="0" t="0"/>
            </a:stretch>
          </a:blipFill>
          <a:ln>
            <a:noFill/>
          </a:ln>
        </p:spPr>
      </p:sp>
      <p:sp>
        <p:nvSpPr>
          <p:cNvPr id="139" name="Google Shape;139;p19"/>
          <p:cNvSpPr/>
          <p:nvPr/>
        </p:nvSpPr>
        <p:spPr>
          <a:xfrm>
            <a:off x="5313" y="4453202"/>
            <a:ext cx="7761772" cy="55831"/>
          </a:xfrm>
          <a:custGeom>
            <a:rect b="b" l="l" r="r" t="t"/>
            <a:pathLst>
              <a:path extrusionOk="0" h="54469" w="10893715">
                <a:moveTo>
                  <a:pt x="0" y="0"/>
                </a:moveTo>
                <a:lnTo>
                  <a:pt x="10893715" y="0"/>
                </a:lnTo>
                <a:lnTo>
                  <a:pt x="10893715" y="54469"/>
                </a:lnTo>
                <a:lnTo>
                  <a:pt x="0" y="54469"/>
                </a:lnTo>
                <a:lnTo>
                  <a:pt x="0" y="0"/>
                </a:lnTo>
                <a:close/>
              </a:path>
            </a:pathLst>
          </a:custGeom>
          <a:blipFill rotWithShape="1">
            <a:blip r:embed="rId5">
              <a:alphaModFix/>
            </a:blip>
            <a:stretch>
              <a:fillRect b="0" l="0" r="0" t="0"/>
            </a:stretch>
          </a:blipFill>
          <a:ln>
            <a:noFill/>
          </a:ln>
        </p:spPr>
      </p:sp>
      <p:sp>
        <p:nvSpPr>
          <p:cNvPr id="140" name="Google Shape;140;p19"/>
          <p:cNvSpPr/>
          <p:nvPr/>
        </p:nvSpPr>
        <p:spPr>
          <a:xfrm>
            <a:off x="5313" y="5903672"/>
            <a:ext cx="7761772" cy="55831"/>
          </a:xfrm>
          <a:custGeom>
            <a:rect b="b" l="l" r="r" t="t"/>
            <a:pathLst>
              <a:path extrusionOk="0" h="54469" w="10893715">
                <a:moveTo>
                  <a:pt x="0" y="0"/>
                </a:moveTo>
                <a:lnTo>
                  <a:pt x="10893715" y="0"/>
                </a:lnTo>
                <a:lnTo>
                  <a:pt x="10893715" y="54469"/>
                </a:lnTo>
                <a:lnTo>
                  <a:pt x="0" y="54469"/>
                </a:lnTo>
                <a:lnTo>
                  <a:pt x="0" y="0"/>
                </a:lnTo>
                <a:close/>
              </a:path>
            </a:pathLst>
          </a:custGeom>
          <a:blipFill rotWithShape="1">
            <a:blip r:embed="rId5">
              <a:alphaModFix/>
            </a:blip>
            <a:stretch>
              <a:fillRect b="0" l="0" r="0" t="0"/>
            </a:stretch>
          </a:blipFill>
          <a:ln>
            <a:noFill/>
          </a:ln>
        </p:spPr>
      </p:sp>
      <p:sp>
        <p:nvSpPr>
          <p:cNvPr id="141" name="Google Shape;141;p19"/>
          <p:cNvSpPr/>
          <p:nvPr/>
        </p:nvSpPr>
        <p:spPr>
          <a:xfrm>
            <a:off x="5313" y="7354142"/>
            <a:ext cx="7761772" cy="55831"/>
          </a:xfrm>
          <a:custGeom>
            <a:rect b="b" l="l" r="r" t="t"/>
            <a:pathLst>
              <a:path extrusionOk="0" h="54469" w="10893715">
                <a:moveTo>
                  <a:pt x="0" y="0"/>
                </a:moveTo>
                <a:lnTo>
                  <a:pt x="10893715" y="0"/>
                </a:lnTo>
                <a:lnTo>
                  <a:pt x="10893715" y="54469"/>
                </a:lnTo>
                <a:lnTo>
                  <a:pt x="0" y="54469"/>
                </a:lnTo>
                <a:lnTo>
                  <a:pt x="0" y="0"/>
                </a:lnTo>
                <a:close/>
              </a:path>
            </a:pathLst>
          </a:custGeom>
          <a:blipFill rotWithShape="1">
            <a:blip r:embed="rId5">
              <a:alphaModFix/>
            </a:blip>
            <a:stretch>
              <a:fillRect b="0" l="0" r="0" t="0"/>
            </a:stretch>
          </a:blipFill>
          <a:ln>
            <a:noFill/>
          </a:ln>
        </p:spPr>
      </p:sp>
      <p:sp>
        <p:nvSpPr>
          <p:cNvPr id="142" name="Google Shape;142;p19"/>
          <p:cNvSpPr/>
          <p:nvPr/>
        </p:nvSpPr>
        <p:spPr>
          <a:xfrm>
            <a:off x="5313" y="8804612"/>
            <a:ext cx="7761772" cy="55831"/>
          </a:xfrm>
          <a:custGeom>
            <a:rect b="b" l="l" r="r" t="t"/>
            <a:pathLst>
              <a:path extrusionOk="0" h="54469" w="10893715">
                <a:moveTo>
                  <a:pt x="0" y="0"/>
                </a:moveTo>
                <a:lnTo>
                  <a:pt x="10893715" y="0"/>
                </a:lnTo>
                <a:lnTo>
                  <a:pt x="10893715" y="54469"/>
                </a:lnTo>
                <a:lnTo>
                  <a:pt x="0" y="54469"/>
                </a:lnTo>
                <a:lnTo>
                  <a:pt x="0" y="0"/>
                </a:lnTo>
                <a:close/>
              </a:path>
            </a:pathLst>
          </a:custGeom>
          <a:blipFill rotWithShape="1">
            <a:blip r:embed="rId5">
              <a:alphaModFix/>
            </a:blip>
            <a:stretch>
              <a:fillRect b="0" l="0" r="0" t="0"/>
            </a:stretch>
          </a:blipFill>
          <a:ln>
            <a:noFill/>
          </a:ln>
        </p:spPr>
      </p:sp>
      <p:pic>
        <p:nvPicPr>
          <p:cNvPr id="143" name="Google Shape;143;p19"/>
          <p:cNvPicPr preferRelativeResize="0"/>
          <p:nvPr/>
        </p:nvPicPr>
        <p:blipFill>
          <a:blip r:embed="rId6">
            <a:alphaModFix/>
          </a:blip>
          <a:stretch>
            <a:fillRect/>
          </a:stretch>
        </p:blipFill>
        <p:spPr>
          <a:xfrm>
            <a:off x="381544" y="9348271"/>
            <a:ext cx="431174" cy="431174"/>
          </a:xfrm>
          <a:prstGeom prst="rect">
            <a:avLst/>
          </a:prstGeom>
          <a:noFill/>
          <a:ln>
            <a:noFill/>
          </a:ln>
        </p:spPr>
      </p:pic>
      <p:sp>
        <p:nvSpPr>
          <p:cNvPr id="144" name="Google Shape;144;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5" name="Google Shape;145;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6" name="Google Shape;146;p19"/>
          <p:cNvSpPr txBox="1"/>
          <p:nvPr/>
        </p:nvSpPr>
        <p:spPr>
          <a:xfrm>
            <a:off x="308150" y="1617775"/>
            <a:ext cx="73569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SUBCOMMITTEE: </a:t>
            </a:r>
            <a:r>
              <a:rPr b="1" lang="en" sz="1200">
                <a:solidFill>
                  <a:srgbClr val="E95C3D"/>
                </a:solidFill>
                <a:latin typeface="Inter"/>
                <a:ea typeface="Inter"/>
                <a:cs typeface="Inter"/>
                <a:sym typeface="Inter"/>
              </a:rPr>
              <a:t>Social &amp; Economic Development</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SUMMARY OF PROBLEM &amp; PROPOSED SOLUTION: </a:t>
            </a:r>
            <a:r>
              <a:rPr b="1" lang="en" sz="1200">
                <a:solidFill>
                  <a:srgbClr val="E95C3D"/>
                </a:solidFill>
                <a:latin typeface="Inter"/>
                <a:ea typeface="Inter"/>
                <a:cs typeface="Inter"/>
                <a:sym typeface="Inter"/>
              </a:rPr>
              <a:t>Democratic backsliding has led to reduced transparency and limited citizen participation in some governments. The solution is to support democratic institutions through international monitoring and </a:t>
            </a:r>
            <a:r>
              <a:rPr b="1" lang="en" sz="1200">
                <a:solidFill>
                  <a:srgbClr val="E95C3D"/>
                </a:solidFill>
                <a:latin typeface="Inter"/>
                <a:ea typeface="Inter"/>
                <a:cs typeface="Inter"/>
                <a:sym typeface="Inter"/>
              </a:rPr>
              <a:t>offer</a:t>
            </a:r>
            <a:r>
              <a:rPr b="1" lang="en" sz="1200">
                <a:solidFill>
                  <a:srgbClr val="E95C3D"/>
                </a:solidFill>
                <a:latin typeface="Inter"/>
                <a:ea typeface="Inter"/>
                <a:cs typeface="Inter"/>
                <a:sym typeface="Inter"/>
              </a:rPr>
              <a:t> development assistance.</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HOW DOES THIS IMPACT MY REGION? </a:t>
            </a:r>
            <a:r>
              <a:rPr b="1" lang="en" sz="1200">
                <a:solidFill>
                  <a:srgbClr val="E95C3D"/>
                </a:solidFill>
                <a:latin typeface="Inter"/>
                <a:ea typeface="Inter"/>
                <a:cs typeface="Inter"/>
                <a:sym typeface="Inter"/>
              </a:rPr>
              <a:t>This would </a:t>
            </a:r>
            <a:r>
              <a:rPr b="1" lang="en" sz="1200">
                <a:solidFill>
                  <a:srgbClr val="E95C3D"/>
                </a:solidFill>
                <a:latin typeface="Inter"/>
                <a:ea typeface="Inter"/>
                <a:cs typeface="Inter"/>
                <a:sym typeface="Inter"/>
              </a:rPr>
              <a:t>promote stronger accountability in governments with higher rates of corruption.</a:t>
            </a:r>
            <a:endParaRPr b="1" sz="1200">
              <a:solidFill>
                <a:schemeClr val="dk2"/>
              </a:solidFill>
              <a:latin typeface="Inter"/>
              <a:ea typeface="Inter"/>
              <a:cs typeface="Inter"/>
              <a:sym typeface="Inter"/>
            </a:endParaRPr>
          </a:p>
        </p:txBody>
      </p:sp>
      <p:sp>
        <p:nvSpPr>
          <p:cNvPr id="147" name="Google Shape;147;p19"/>
          <p:cNvSpPr txBox="1"/>
          <p:nvPr/>
        </p:nvSpPr>
        <p:spPr>
          <a:xfrm>
            <a:off x="308150" y="3130900"/>
            <a:ext cx="74589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SUBCOMMITTEE: </a:t>
            </a:r>
            <a:r>
              <a:rPr b="1" lang="en" sz="1200">
                <a:solidFill>
                  <a:srgbClr val="E95C3D"/>
                </a:solidFill>
                <a:latin typeface="Inter"/>
                <a:ea typeface="Inter"/>
                <a:cs typeface="Inter"/>
                <a:sym typeface="Inter"/>
              </a:rPr>
              <a:t>Disease &amp; Health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SUMMARY OF PROBLEM &amp; PROPOSED SOLUTION: </a:t>
            </a:r>
            <a:r>
              <a:rPr b="1" lang="en" sz="1200">
                <a:solidFill>
                  <a:srgbClr val="E95C3D"/>
                </a:solidFill>
                <a:latin typeface="Inter"/>
                <a:ea typeface="Inter"/>
                <a:cs typeface="Inter"/>
                <a:sym typeface="Inter"/>
              </a:rPr>
              <a:t>Many countries face limited access to vaccines and medical supplies during global health emergencies. The solution is to establish an international emergency health fund to ensure timely access to essential resources.</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HOW DOES THIS IMPACT MY REGION? </a:t>
            </a:r>
            <a:r>
              <a:rPr b="1" lang="en" sz="1200">
                <a:solidFill>
                  <a:srgbClr val="E95C3D"/>
                </a:solidFill>
                <a:latin typeface="Inter"/>
                <a:ea typeface="Inter"/>
                <a:cs typeface="Inter"/>
                <a:sym typeface="Inter"/>
              </a:rPr>
              <a:t>This would help to respond effectively to Zika outbreaks.</a:t>
            </a:r>
            <a:endParaRPr b="1" sz="1200">
              <a:solidFill>
                <a:schemeClr val="dk2"/>
              </a:solidFill>
              <a:latin typeface="Inter"/>
              <a:ea typeface="Inter"/>
              <a:cs typeface="Inter"/>
              <a:sym typeface="Inter"/>
            </a:endParaRPr>
          </a:p>
        </p:txBody>
      </p:sp>
      <p:sp>
        <p:nvSpPr>
          <p:cNvPr id="148" name="Google Shape;148;p19"/>
          <p:cNvSpPr txBox="1"/>
          <p:nvPr/>
        </p:nvSpPr>
        <p:spPr>
          <a:xfrm>
            <a:off x="308150" y="4519050"/>
            <a:ext cx="73569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SUBCOMMITTEE: </a:t>
            </a:r>
            <a:r>
              <a:rPr b="1" lang="en" sz="1200">
                <a:solidFill>
                  <a:srgbClr val="E95C3D"/>
                </a:solidFill>
                <a:latin typeface="Inter"/>
                <a:ea typeface="Inter"/>
                <a:cs typeface="Inter"/>
                <a:sym typeface="Inter"/>
              </a:rPr>
              <a:t>Migration</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SUMMARY OF PROBLEM &amp; PROPOSED SOLUTION:</a:t>
            </a:r>
            <a:r>
              <a:rPr b="1" lang="en" sz="1200">
                <a:solidFill>
                  <a:srgbClr val="E95C3D"/>
                </a:solidFill>
                <a:latin typeface="Inter"/>
                <a:ea typeface="Inter"/>
                <a:cs typeface="Inter"/>
                <a:sym typeface="Inter"/>
              </a:rPr>
              <a:t> Economic instability and violence have forced millions to migrate across borders. The solution is to invest in regional economic development and humanitarian support to reduce push factors of forced migration.</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HOW DOES THIS IMPACT MY REGION? </a:t>
            </a:r>
            <a:r>
              <a:rPr b="1" lang="en" sz="1200">
                <a:solidFill>
                  <a:srgbClr val="E95C3D"/>
                </a:solidFill>
                <a:latin typeface="Inter"/>
                <a:ea typeface="Inter"/>
                <a:cs typeface="Inter"/>
                <a:sym typeface="Inter"/>
              </a:rPr>
              <a:t>This could lower emigration rates from Honduras and El Salvador.</a:t>
            </a:r>
            <a:endParaRPr b="1" sz="1200">
              <a:solidFill>
                <a:schemeClr val="dk2"/>
              </a:solidFill>
              <a:latin typeface="Inter"/>
              <a:ea typeface="Inter"/>
              <a:cs typeface="Inter"/>
              <a:sym typeface="Inter"/>
            </a:endParaRPr>
          </a:p>
        </p:txBody>
      </p:sp>
      <p:sp>
        <p:nvSpPr>
          <p:cNvPr id="149" name="Google Shape;149;p19"/>
          <p:cNvSpPr txBox="1"/>
          <p:nvPr/>
        </p:nvSpPr>
        <p:spPr>
          <a:xfrm>
            <a:off x="308150" y="5969525"/>
            <a:ext cx="73569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SUBCOMMITTEE: </a:t>
            </a:r>
            <a:r>
              <a:rPr b="1" lang="en" sz="1200">
                <a:solidFill>
                  <a:srgbClr val="E95C3D"/>
                </a:solidFill>
                <a:latin typeface="Inter"/>
                <a:ea typeface="Inter"/>
                <a:cs typeface="Inter"/>
                <a:sym typeface="Inter"/>
              </a:rPr>
              <a:t>Urbanization</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SUMMARY OF PROBLEM &amp; PROPOSED SOLUTION: </a:t>
            </a:r>
            <a:r>
              <a:rPr b="1" lang="en" sz="1200">
                <a:solidFill>
                  <a:srgbClr val="E95C3D"/>
                </a:solidFill>
                <a:latin typeface="Inter"/>
                <a:ea typeface="Inter"/>
                <a:cs typeface="Inter"/>
                <a:sym typeface="Inter"/>
              </a:rPr>
              <a:t>Rapid urban growth has outpaced infrastructure development in many cities. The solution is to promote international partnerships to improve urban planning and public services.</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HOW DOES THIS IMPACT MY REGION? </a:t>
            </a:r>
            <a:r>
              <a:rPr b="1" lang="en" sz="1200">
                <a:solidFill>
                  <a:srgbClr val="E95C3D"/>
                </a:solidFill>
                <a:latin typeface="Inter"/>
                <a:ea typeface="Inter"/>
                <a:cs typeface="Inter"/>
                <a:sym typeface="Inter"/>
              </a:rPr>
              <a:t>Cities like Mexico City or São Paulo could reduce overcrowding, improve sanitation, and expand affordable housing.</a:t>
            </a:r>
            <a:endParaRPr b="1" sz="1200">
              <a:solidFill>
                <a:schemeClr val="dk2"/>
              </a:solidFill>
              <a:latin typeface="Inter"/>
              <a:ea typeface="Inter"/>
              <a:cs typeface="Inter"/>
              <a:sym typeface="Inter"/>
            </a:endParaRPr>
          </a:p>
        </p:txBody>
      </p:sp>
      <p:sp>
        <p:nvSpPr>
          <p:cNvPr id="150" name="Google Shape;150;p19"/>
          <p:cNvSpPr txBox="1"/>
          <p:nvPr/>
        </p:nvSpPr>
        <p:spPr>
          <a:xfrm>
            <a:off x="308150" y="7420000"/>
            <a:ext cx="7356900" cy="10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SUBCOMMITTEE: </a:t>
            </a:r>
            <a:r>
              <a:rPr b="1" lang="en" sz="1200">
                <a:solidFill>
                  <a:srgbClr val="E95C3D"/>
                </a:solidFill>
                <a:latin typeface="Inter"/>
                <a:ea typeface="Inter"/>
                <a:cs typeface="Inter"/>
                <a:sym typeface="Inter"/>
              </a:rPr>
              <a:t>Climate Change &amp; Environment</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SUMMARY OF PROBLEM &amp; PROPOSED SOLUTION: </a:t>
            </a:r>
            <a:r>
              <a:rPr b="1" lang="en" sz="1200">
                <a:solidFill>
                  <a:srgbClr val="E95C3D"/>
                </a:solidFill>
                <a:latin typeface="Inter"/>
                <a:ea typeface="Inter"/>
                <a:cs typeface="Inter"/>
                <a:sym typeface="Inter"/>
              </a:rPr>
              <a:t>Climate change is increasing the frequency of natural disasters and threatening ecosystems. The solution is to create a global climate resilience fund to support sustainable infrastructure and disaster preparedness.</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HOW DOES THIS IMPACT MY REGION? </a:t>
            </a:r>
            <a:r>
              <a:rPr b="1" lang="en" sz="1200">
                <a:solidFill>
                  <a:srgbClr val="E95C3D"/>
                </a:solidFill>
                <a:latin typeface="Inter"/>
                <a:ea typeface="Inter"/>
                <a:cs typeface="Inter"/>
                <a:sym typeface="Inter"/>
              </a:rPr>
              <a:t>Countries often hit by hurricanes and rising sea levels would gain support to adapt and protect vulnerable populations.</a:t>
            </a:r>
            <a:endParaRPr b="1" sz="1200">
              <a:solidFill>
                <a:schemeClr val="dk2"/>
              </a:solidFill>
              <a:latin typeface="Inter"/>
              <a:ea typeface="Inter"/>
              <a:cs typeface="Inter"/>
              <a:sym typeface="Inter"/>
            </a:endParaRPr>
          </a:p>
        </p:txBody>
      </p:sp>
      <p:sp>
        <p:nvSpPr>
          <p:cNvPr id="151" name="Google Shape;151;p19"/>
          <p:cNvSpPr txBox="1"/>
          <p:nvPr/>
        </p:nvSpPr>
        <p:spPr>
          <a:xfrm>
            <a:off x="5964875" y="408050"/>
            <a:ext cx="1408800" cy="431100"/>
          </a:xfrm>
          <a:prstGeom prst="rect">
            <a:avLst/>
          </a:prstGeom>
          <a:solidFill>
            <a:srgbClr val="FFFFFF"/>
          </a:solidFill>
          <a:ln cap="flat" cmpd="sng" w="19050">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rgbClr val="E95C3D"/>
                </a:solidFill>
                <a:latin typeface="Halant"/>
                <a:ea typeface="Halant"/>
                <a:cs typeface="Halant"/>
                <a:sym typeface="Halant"/>
              </a:rPr>
              <a:t>Exemplar</a:t>
            </a:r>
            <a:endParaRPr b="1" sz="1800">
              <a:solidFill>
                <a:srgbClr val="E95C3D"/>
              </a:solidFill>
              <a:latin typeface="Halant"/>
              <a:ea typeface="Halant"/>
              <a:cs typeface="Halant"/>
              <a:sym typeface="Halan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55" name="Shape 155"/>
        <p:cNvGrpSpPr/>
        <p:nvPr/>
      </p:nvGrpSpPr>
      <p:grpSpPr>
        <a:xfrm>
          <a:off x="0" y="0"/>
          <a:ext cx="0" cy="0"/>
          <a:chOff x="0" y="0"/>
          <a:chExt cx="0" cy="0"/>
        </a:xfrm>
      </p:grpSpPr>
      <p:pic>
        <p:nvPicPr>
          <p:cNvPr id="156" name="Google Shape;156;p20"/>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57" name="Google Shape;157;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8" name="Google Shape;158;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9" name="Google Shape;159;p20"/>
          <p:cNvSpPr txBox="1"/>
          <p:nvPr/>
        </p:nvSpPr>
        <p:spPr>
          <a:xfrm>
            <a:off x="381550" y="1107350"/>
            <a:ext cx="6693900" cy="258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PROPOSAL CHOICE: </a:t>
            </a:r>
            <a:r>
              <a:rPr b="1" lang="en" sz="1200">
                <a:solidFill>
                  <a:srgbClr val="E95C3D"/>
                </a:solidFill>
                <a:latin typeface="Inter"/>
                <a:ea typeface="Inter"/>
                <a:cs typeface="Inter"/>
                <a:sym typeface="Inter"/>
              </a:rPr>
              <a:t>Climate Change &amp; Environment – Creating a global climate resilience fund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RATIONALE WITH EVIDENCE: </a:t>
            </a:r>
            <a:r>
              <a:rPr b="1" lang="en" sz="1200">
                <a:solidFill>
                  <a:srgbClr val="E95C3D"/>
                </a:solidFill>
                <a:latin typeface="Inter"/>
                <a:ea typeface="Inter"/>
                <a:cs typeface="Inter"/>
                <a:sym typeface="Inter"/>
              </a:rPr>
              <a:t>I chose the Climate Change &amp; Environment proposal because climate-related disasters are a growing threat to my region. Countries in Latin America and the Caribbean are increasingly impacted by hurricanes, flooding, and rising sea levels, which displace communities, damage infrastructure, and strain already limited public resources. A global climate resilience fund would provide much-needed support for building sustainable infrastructure and preparing for future disasters. This type of funding could help countries like Haiti, the Dominican Republic, and coastal regions of Central America strengthen their defenses and protect vulnerable populations from recurring crises. Climate action is urgent, and without collective funding and preparation, the region will face worsening consequences.</a:t>
            </a:r>
            <a:endParaRPr b="1" sz="1200">
              <a:solidFill>
                <a:srgbClr val="E95C3D"/>
              </a:solidFill>
              <a:latin typeface="Inter"/>
              <a:ea typeface="Inter"/>
              <a:cs typeface="Inter"/>
              <a:sym typeface="Inter"/>
            </a:endParaRPr>
          </a:p>
        </p:txBody>
      </p:sp>
      <p:sp>
        <p:nvSpPr>
          <p:cNvPr id="160" name="Google Shape;160;p20"/>
          <p:cNvSpPr txBox="1"/>
          <p:nvPr/>
        </p:nvSpPr>
        <p:spPr>
          <a:xfrm>
            <a:off x="1430325" y="5145950"/>
            <a:ext cx="5645100" cy="350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REGIONAL VOTE: </a:t>
            </a:r>
            <a:r>
              <a:rPr b="1" lang="en" sz="1200">
                <a:solidFill>
                  <a:srgbClr val="E95C3D"/>
                </a:solidFill>
                <a:latin typeface="Inter"/>
                <a:ea typeface="Inter"/>
                <a:cs typeface="Inter"/>
                <a:sym typeface="Inter"/>
              </a:rPr>
              <a:t>Social &amp; Economic Development – Supporting democratic institutions through international oversight and development assistance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RATIONALE WITH EVIDENCE: </a:t>
            </a:r>
            <a:r>
              <a:rPr b="1" lang="en" sz="1200">
                <a:solidFill>
                  <a:srgbClr val="E95C3D"/>
                </a:solidFill>
                <a:latin typeface="Inter"/>
                <a:ea typeface="Inter"/>
                <a:cs typeface="Inter"/>
                <a:sym typeface="Inter"/>
              </a:rPr>
              <a:t>We chose this proposal because democratic backsliding has become a significant threat to stability and development in many parts of the world, especially in Latin America and the Caribbean. Countries like Venezuela, Nicaragua, and El Salvador have seen rising authoritarianism, weakened democratic norms, and limited citizen participation in government. These changes often come with increased corruption, restricted press freedom, and limited access to public services. International monitoring could provide pressure for governments to uphold democratic standards, while development assistance could support civil society organizations, education, and transparency initiatives. Strengthening democratic institutions helps ensure that economic growth benefits more people and that governments remain accountable to their citizens. This proposal targets the root causes of inequality and instability across the region.</a:t>
            </a:r>
            <a:endParaRPr b="1" sz="1200">
              <a:solidFill>
                <a:srgbClr val="E95C3D"/>
              </a:solidFill>
              <a:latin typeface="Inter"/>
              <a:ea typeface="Inter"/>
              <a:cs typeface="Inter"/>
              <a:sym typeface="Inter"/>
            </a:endParaRPr>
          </a:p>
        </p:txBody>
      </p:sp>
      <p:sp>
        <p:nvSpPr>
          <p:cNvPr id="161" name="Google Shape;161;p20"/>
          <p:cNvSpPr txBox="1"/>
          <p:nvPr/>
        </p:nvSpPr>
        <p:spPr>
          <a:xfrm>
            <a:off x="5964875" y="408050"/>
            <a:ext cx="1408800" cy="431100"/>
          </a:xfrm>
          <a:prstGeom prst="rect">
            <a:avLst/>
          </a:prstGeom>
          <a:solidFill>
            <a:srgbClr val="FFFFFF"/>
          </a:solidFill>
          <a:ln cap="flat" cmpd="sng" w="19050">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rgbClr val="E95C3D"/>
                </a:solidFill>
                <a:latin typeface="Halant"/>
                <a:ea typeface="Halant"/>
                <a:cs typeface="Halant"/>
                <a:sym typeface="Halant"/>
              </a:rPr>
              <a:t>Exemplar</a:t>
            </a:r>
            <a:endParaRPr b="1" sz="1800">
              <a:solidFill>
                <a:srgbClr val="E95C3D"/>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