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cfe45e49e_1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cfe45e49e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cfe45e49e_1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cfe45e49e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cfe45e49e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4cfe45e49e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4cfe45e49e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4cfe45e49e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4cfe45e49e_1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4cfe45e49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4cfe45e49e_1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4cfe45e49e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astasiaforum.org/2024/01/04/taiwans-slowing-growth-and-national-securit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theguardian.com/world/2022/sep/21/chinas-hidden-epidemics-the-preventable-diseases-that-could-reshape-a-n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arth.org/environmental-issues-in-chin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hir.harvard.edu/improved-immigration-japa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arth.org/why-are-chinese-cities-sinking-a-comprehensive-analysis-of-causes-effects-and-solutions/" TargetMode="External"/></Relationships>
</file>

<file path=ppt/slides/_rels/slide6.xml.rels><?xml version="1.0" encoding="UTF-8" standalone="yes"?><Relationships xmlns="http://schemas.openxmlformats.org/package/2006/relationships"><Relationship Id="rId11" Type="http://schemas.openxmlformats.org/officeDocument/2006/relationships/hyperlink" Target="https://www.theguardian.com/environment/2023/nov/20/there-are-no-crops-to-celebrate-climate-crisis-wipes-out-a-way-of-life-in-taiwans-mountains" TargetMode="External"/><Relationship Id="rId10" Type="http://schemas.openxmlformats.org/officeDocument/2006/relationships/hyperlink" Target="https://www.thinkglobalhealth.org/article/visibly-invisible-taiwan-and-global-health" TargetMode="External"/><Relationship Id="rId13" Type="http://schemas.openxmlformats.org/officeDocument/2006/relationships/hyperlink" Target="https://thediplomat.com/2024/06/tragic-factory-fire-spotlights-south-koreas-unsustainable-immigration-policy/" TargetMode="External"/><Relationship Id="rId12" Type="http://schemas.openxmlformats.org/officeDocument/2006/relationships/hyperlink" Target="https://www.asiapacific.ca/publication/changing-climate-could-drain-taiwans-high-tech-wealth"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www.weforum.org/stories/2022/10/japans-challenges-in-making-mental-health-more-accessible/" TargetMode="External"/><Relationship Id="rId15" Type="http://schemas.openxmlformats.org/officeDocument/2006/relationships/hyperlink" Target="https://www.ispionline.it/en/publication/why-isnt-china-considering-immigration-against-demographic-decline-163101" TargetMode="External"/><Relationship Id="rId14" Type="http://schemas.openxmlformats.org/officeDocument/2006/relationships/hyperlink" Target="https://www.nytimes.com/2024/03/02/world/asia/south-korea-foreign-workers.html" TargetMode="External"/><Relationship Id="rId17" Type="http://schemas.openxmlformats.org/officeDocument/2006/relationships/hyperlink" Target="https://eastasiaforum.org/2024/02/10/tokyo-residents-require-more-motivation-to-relocate/#:~:text=In%20April%202023%2C%20the%20Japanese,Kishida's%20Garden%20City%20Nation%20Project." TargetMode="External"/><Relationship Id="rId16" Type="http://schemas.openxmlformats.org/officeDocument/2006/relationships/hyperlink" Target="https://orcasia.org/article/862/unequal-foundations" TargetMode="External"/><Relationship Id="rId5" Type="http://schemas.openxmlformats.org/officeDocument/2006/relationships/hyperlink" Target="https://eastasiaforum.org/2025/02/04/taiwans-economic-growth-prevails-despite-chinas-military-intimidation/" TargetMode="External"/><Relationship Id="rId6" Type="http://schemas.openxmlformats.org/officeDocument/2006/relationships/hyperlink" Target="https://eastasiaforum.org/2021/10/13/reconciling-population-and-social-expectations-in-japan/" TargetMode="External"/><Relationship Id="rId7" Type="http://schemas.openxmlformats.org/officeDocument/2006/relationships/hyperlink" Target="https://www.prb.org/resources/chinas-concern-over-population-aging-and-health/" TargetMode="External"/><Relationship Id="rId8" Type="http://schemas.openxmlformats.org/officeDocument/2006/relationships/hyperlink" Target="https://www.who.int/about/funding/contributors/japa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SOCIAL &amp; ECONOMIC </a:t>
            </a:r>
            <a:r>
              <a:rPr lang="en" sz="1900">
                <a:solidFill>
                  <a:schemeClr val="dk1"/>
                </a:solidFill>
                <a:latin typeface="Halant"/>
                <a:ea typeface="Halant"/>
                <a:cs typeface="Halant"/>
                <a:sym typeface="Halant"/>
              </a:rPr>
              <a:t>DEVELOPMENT</a:t>
            </a:r>
            <a:r>
              <a:rPr lang="en" sz="1900">
                <a:solidFill>
                  <a:schemeClr val="dk1"/>
                </a:solidFill>
                <a:latin typeface="Halant"/>
                <a:ea typeface="Halant"/>
                <a:cs typeface="Halant"/>
                <a:sym typeface="Halant"/>
              </a:rPr>
              <a:t>: Taiwan</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81550" y="731500"/>
            <a:ext cx="7086600" cy="8779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Chiang Min-Hua, “Taiwan’s Slowing Growth and National Security,” </a:t>
            </a:r>
            <a:r>
              <a:rPr i="1" lang="en" sz="1200">
                <a:solidFill>
                  <a:schemeClr val="dk1"/>
                </a:solidFill>
                <a:latin typeface="Inter"/>
                <a:ea typeface="Inter"/>
                <a:cs typeface="Inter"/>
                <a:sym typeface="Inter"/>
              </a:rPr>
              <a:t>East Asia Forum, </a:t>
            </a:r>
            <a:r>
              <a:rPr lang="en" sz="1200">
                <a:solidFill>
                  <a:schemeClr val="dk1"/>
                </a:solidFill>
                <a:latin typeface="Inter"/>
                <a:ea typeface="Inter"/>
                <a:cs typeface="Inter"/>
                <a:sym typeface="Inter"/>
              </a:rPr>
              <a:t>January 4,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Taiwan’s GDP growth declined to 1.4 per cent in 2023, down from 2.6 per cent the previous year and 6.6 per cent in 2021. The economic slowdown raises questions about its future prosperity and makes a strong national defence less likely.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economic deceleration in 2023 is mainly due to soft global demand and weak domestic capital investment. Yet, post-COVID-19 private consumption has thrived.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 addition to Taiwanese people’s growing expenditure, the increasing number of foreign tourists, following the relaxation of COVID-19 travel restrictions, contributed to the surging private consumption. Taiwan’s total visitor arrivals reached nearly 5 million between January and October in 2023, up from 896,000 in the whole of 2022….</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Taiwan’s effort to maintain export competitiveness at the expense of workers’ remuneration is leading to growing income inequality. The government’s attempt to address this issue through transfer payments for social welfare has squeezed the government budget for national defence. The portion of total government expenditure dedicated to social welfare increased from 9 per cent in 1994 to 27 per cent in 2022. During the same period, budgeted expenditure for national defence shrank from 24 per cent to 16 per cent.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Taiwan’s rapidly aging population will add another burden to the public finances. The United Nations estimates that the share of the population aged 65 and above in Taiwan will increase from 15 per cent in 2019 to 35 per cent in 2050.</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 the face of China’s incessant military threat, growing government expenditure on social welfare and the aging population calls into question Taiwan’s ability to fund a strong military….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Since the 1990s, Taiwan has relied on exporting technology intensive industrial goods to China to sustain economic growth. China’s economic liberalisation, following its political reconciliation with the United States, has made the cross-strait production network workable. But China’s mounting political conflict with the United States, real estate crisis, household consumption stagnation and growing local government debts suggest that China is no longer reliable for Taiwan to boost its economy.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Taiwan’s growth model, based on exporting intermediate goods to China for final assembly, is changing. China and Hong Kong’s share in Taiwan’s total exports shrank to 35 per cent in 2023, from 44 per cent in 2020. Meanwhile, the combined shares of exports to the United States, Europe and ASEAN countries increased by 7 per cent.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Taiwan is at the watershed of its economic development. It maintained high speed economic growth for 30 years through exporting final consumption goods to the United States. Taiwan sustained moderate economic growth for another 30 years through exporting intermediate goods to China. It is time to embark on another 30 years with a new growth model.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trade and investment figures show that Taiwan could develop closer economic ties with Southeast Asian countries, the United States and India. Greater institutionalised economic partnerships with these countries will help Taiwan’s transition to the next stage of economic growth.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DISEASE &amp; HEALTH: China</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858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Martin Farrer, “China’s ‘</a:t>
            </a:r>
            <a:r>
              <a:rPr lang="en" sz="1200">
                <a:solidFill>
                  <a:schemeClr val="dk1"/>
                </a:solidFill>
                <a:latin typeface="Inter"/>
                <a:ea typeface="Inter"/>
                <a:cs typeface="Inter"/>
                <a:sym typeface="Inter"/>
              </a:rPr>
              <a:t>Hidden</a:t>
            </a:r>
            <a:r>
              <a:rPr lang="en" sz="1200">
                <a:solidFill>
                  <a:schemeClr val="dk1"/>
                </a:solidFill>
                <a:latin typeface="Inter"/>
                <a:ea typeface="Inter"/>
                <a:cs typeface="Inter"/>
                <a:sym typeface="Inter"/>
              </a:rPr>
              <a:t> Epidemics’: The Preventable Diseases that Could Reshape a Nation,” </a:t>
            </a:r>
            <a:r>
              <a:rPr i="1" lang="en" sz="1200">
                <a:solidFill>
                  <a:schemeClr val="dk1"/>
                </a:solidFill>
                <a:latin typeface="Inter"/>
                <a:ea typeface="Inter"/>
                <a:cs typeface="Inter"/>
                <a:sym typeface="Inter"/>
              </a:rPr>
              <a:t>The Guardian</a:t>
            </a:r>
            <a:r>
              <a:rPr lang="en" sz="1200">
                <a:solidFill>
                  <a:schemeClr val="dk1"/>
                </a:solidFill>
                <a:latin typeface="Inter"/>
                <a:ea typeface="Inter"/>
                <a:cs typeface="Inter"/>
                <a:sym typeface="Inter"/>
              </a:rPr>
              <a:t>, September 20, 2022.</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China faces a health emergency from “hidden epidemics’’ of diseases such as cancer, heart trouble and diabetes that could have far-reaching social, economic and demographic consequences for the world’s most populous nation, experts have warned.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Although China imposed the world’s strictest lockdowns to protect its people from Covid-19, the deadly impact from non-communicable diseases is much less well understood and threatens to kill tens of millions of Chinese in the coming decades without tougher public health policies.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China has been transformed in recent decades by an economic miracle that has seen rapid industrialisation and the transfer of hundreds of millions of people from the countryside to towns and cities.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This enormous change has lifted multitudes out of poverty and given them a better standard of living than they enjoyed in rural areas. But along with higher wages and urban living have come “western” diseases such as cancer linked to very high rates of smoking, and diabetes and heart disease thanks to a richer diet, lack of exercise and high blood pressure….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More than a third of the world’s 1.1 billion smokers live in China, where around half the male population is addicted to tobacco. Smoking-related disease – which includes lung cancer, respiratory and heart disease – will kill a staggering one in three young Chinese men by 2050 according to current projections.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This is a grim statistic in a country that is already facing a demographic crisis due to a plummeting birthrate and a rapidly ageing population. The UN forecasts the population could fall from its current level of about 1.4 billion to about 1 billion by 2100….</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biggest cause of death in China is strokes, followed by heart disease, chronic pulmonary disease and then lung cancer, according to the global burden of disease study produced by the US Institute for Health Metrics and Evaluation. Smoking is a contributing factor in many of those cases.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Cardiovascular disease is a major killer in China, especially in the heavily industrialised and urbanised north. People in that region are more likely to suffer from hypertension, obesity and a poor diet low on fruit and vegetables but high on red meat, a Lancet study has found.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China has more people with diabetes than any other country – more than 110 million – in what the World Health Organization (WHO) has described as an “explosive” problem. This number will climb to 150 million by the middle of the century.</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
        <p:nvSpPr>
          <p:cNvPr id="70" name="Google Shape;70;p1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CLIMATE CHANGE &amp; ENVIRONMENT:</a:t>
            </a:r>
            <a:r>
              <a:rPr lang="en" sz="1900">
                <a:solidFill>
                  <a:schemeClr val="dk1"/>
                </a:solidFill>
                <a:latin typeface="Halant"/>
                <a:ea typeface="Halant"/>
                <a:cs typeface="Halant"/>
                <a:sym typeface="Halant"/>
              </a:rPr>
              <a:t> China</a:t>
            </a:r>
            <a:endParaRPr sz="1900">
              <a:solidFill>
                <a:schemeClr val="dk1"/>
              </a:solidFill>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0" name="Google Shape;80;p15"/>
          <p:cNvSpPr txBox="1"/>
          <p:nvPr/>
        </p:nvSpPr>
        <p:spPr>
          <a:xfrm>
            <a:off x="594300" y="8076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Martina Igini, “5 Pressing Environmental Issues China is Dealing With,” </a:t>
            </a:r>
            <a:r>
              <a:rPr i="1" lang="en" sz="1200">
                <a:solidFill>
                  <a:schemeClr val="dk1"/>
                </a:solidFill>
                <a:latin typeface="Inter"/>
                <a:ea typeface="Inter"/>
                <a:cs typeface="Inter"/>
                <a:sym typeface="Inter"/>
              </a:rPr>
              <a:t>Earth.org</a:t>
            </a:r>
            <a:r>
              <a:rPr lang="en" sz="1200">
                <a:solidFill>
                  <a:schemeClr val="dk1"/>
                </a:solidFill>
                <a:latin typeface="Inter"/>
                <a:ea typeface="Inter"/>
                <a:cs typeface="Inter"/>
                <a:sym typeface="Inter"/>
              </a:rPr>
              <a:t>, January 17,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China is experiencing more frequent natural disasters, which lead to destruction, great human suffering, and biodiversity loss. As of 2021, the economic superpower is ranked fourth in the world among countries with the most natural disasters worldwide. On track to becoming the world’s largest economy, China’s extremely rapid industrial expansion in recent decades has also contributed to record levels of air and water pollution….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According to the 2021 World Air Quality Report, out of 1,374 cities located in East Asia, 143 (or about 11%) recorded annual average PM2.5 concentrations that are seven times greater than World Health Organization (WHO) standards. All of them were located in China, with the town of Hotan in southwestern Xinjiang experiencing the highest level of pollution in the country at about 101 µg/m³, over 20 times the WHO guideline value.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Estimated to cause an average of 1.2 million premature deaths every year, China’s poor air quality is primarily attributed to the rapid economic expansion the country experienced since 1979, which resulted in a drastic increase in coal-powered industrial production and electricity demand, as well as an exponential rise in private vehicles…. In an effort to restore the economy to pre-pandemic levels and curb the energy crisis sparked by the exponential rise in industrial activities the country experienced in 2021, the Chinese government ordered factories to increase their production capacity and built more than triple the amount of new coal power capacity as the rest of the world combined. Unsurprisingly, CO2 emissions in the same year almost reached 12 billion tonnes, accounting for 33% of the global total.</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High on the list of environmental issues in China is water pollution. As much as 90% of the country’s groundwater is contaminated by toxic human and industrial waste dumping, as well as farm fertilisers, causing about 70% of rivers and lakes to be unsafe for human use. Nearly half of the population does not have access to water that is safe for human consumption, while two-thirds of the rural population has to rely on tainted water due to a lack of adequate systems to treat wastewater….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Besides pollution, water availability in China is also among the most worrisome environmental issues in China. It is exacerbated by the climate crisis, the effects of which considerably diminish the country’s accessible water resources, triggering severe shortages. Despite being home to almost 20% of the global population, China has only 6% of the world’s total freshwater resources.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Read the full article </a:t>
            </a:r>
            <a:r>
              <a:rPr lang="en" sz="1200" u="sng">
                <a:solidFill>
                  <a:schemeClr val="hlink"/>
                </a:solidFill>
                <a:latin typeface="Inter"/>
                <a:ea typeface="Inter"/>
                <a:cs typeface="Inter"/>
                <a:sym typeface="Inter"/>
                <a:hlinkClick r:id="rId5"/>
              </a:rPr>
              <a:t>here.</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MIGRATION: Japan</a:t>
            </a:r>
            <a:endParaRPr sz="1900">
              <a:solidFill>
                <a:schemeClr val="dk1"/>
              </a:solidFill>
              <a:latin typeface="Halant"/>
              <a:ea typeface="Halant"/>
              <a:cs typeface="Halant"/>
              <a:sym typeface="Halant"/>
            </a:endParaRPr>
          </a:p>
        </p:txBody>
      </p:sp>
      <p:pic>
        <p:nvPicPr>
          <p:cNvPr id="86" name="Google Shape;8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9" name="Google Shape;89;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0" name="Google Shape;90;p16"/>
          <p:cNvSpPr txBox="1"/>
          <p:nvPr/>
        </p:nvSpPr>
        <p:spPr>
          <a:xfrm>
            <a:off x="381550" y="807700"/>
            <a:ext cx="70866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Source: Becca Faber, “Improved Immigration: </a:t>
            </a:r>
            <a:r>
              <a:rPr lang="en" sz="1200">
                <a:solidFill>
                  <a:schemeClr val="dk1"/>
                </a:solidFill>
                <a:latin typeface="Inter"/>
                <a:ea typeface="Inter"/>
                <a:cs typeface="Inter"/>
                <a:sym typeface="Inter"/>
              </a:rPr>
              <a:t>Japan</a:t>
            </a:r>
            <a:r>
              <a:rPr lang="en" sz="1200">
                <a:solidFill>
                  <a:schemeClr val="dk1"/>
                </a:solidFill>
                <a:latin typeface="Inter"/>
                <a:ea typeface="Inter"/>
                <a:cs typeface="Inter"/>
                <a:sym typeface="Inter"/>
              </a:rPr>
              <a:t>’s Solution to Its Population Crisis,” </a:t>
            </a:r>
            <a:r>
              <a:rPr i="1" lang="en" sz="1200">
                <a:solidFill>
                  <a:schemeClr val="dk1"/>
                </a:solidFill>
                <a:latin typeface="Inter"/>
                <a:ea typeface="Inter"/>
                <a:cs typeface="Inter"/>
                <a:sym typeface="Inter"/>
              </a:rPr>
              <a:t>Harvard International Review,</a:t>
            </a:r>
            <a:r>
              <a:rPr lang="en" sz="1200">
                <a:solidFill>
                  <a:schemeClr val="dk1"/>
                </a:solidFill>
                <a:latin typeface="Inter"/>
                <a:ea typeface="Inter"/>
                <a:cs typeface="Inter"/>
                <a:sym typeface="Inter"/>
              </a:rPr>
              <a:t> October 30, 2024.</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In 2023, then Prime Minister Fumio Kishida expressed the severity of Japan’s population shrinkage. Japan’s population is plummeting—and fast. Since reaching a peak of 128 million people in 2008, Japan’s total population has been on a steep decline, and its working-age population is expected to shrink by 19 million between 2023 and 2050. Japan’s population is both shrinking and aging, creating workforce shortages and making it increasingly difficult to pay for a ballooning social security net….</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Japan is also increasing the number of young immigrants allowed into the country to bolster the workforce and reduce the island nation’s dependence on older people in the economy. These reforms have not been met with the populist backlash seen in European countries experiencing shrinking populations, and most Japanese people appear content with immigration changes. However, Japan has also prioritized immigrants based on their usefulness—focusing less on their integration and protection—leaving newcomers to face language, cultural, and social barriers alone. Improved support for immigrants entering Japan will be crucial for the country's efforts to attract more youth from abroad and resolve its population crisis.</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To achieve an annual growth rate of 1.24 percent—the government’s economic growth target—Japan needs 6.74 million foreign workers by 2040, which is almost four times the number it had in 2020. Japan’s history as an isolated nation often gives it a reputation of being insular, and until its population crisis, Japan’s immigration policy did not promote immigration….</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In light of its population dilemmas, the Japanese government has increased immigrant recruitment and retention efforts to attract foreign workers and incentivize them to stay in the country, especially in key industries such as healthcare and construction. These efforts include issuing more short-term visas, increasing the maximum residency period from three to five years, and shifting the immigrant registration system from the local to the national government to remove the requirement for re-entry permits. Japan is also attempting to attract more students from abroad by offering them special visas for their job searches after graduation….</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The influx of immigrants is changing Japan’s demographic makeup. In 2000, immigrants comprised 1.34 percent of Japan’s population. As of 2023, there are 3.4 million foreign nationals in Japan, comprising 2.7 percent of the population. Today, in Tokyo, 10 percent of residents in their 20s are foreign-born, and in smaller towns like Shimukappu in the prefecture of Hokkaido, over 15 percent of the population was born abroad. Japan often has a reputation for being ethnically homogeneous and xenophobic, but there has been minimal backlash to these demographic shifts….</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While Japan has seen little resistance to the recent influx of immigrants, the country’s policies provide inadequate support to newcomers to integrate into the Japanese economy and society. Japanese policies do offer immigrants access to healthcare and permanent residential status—valuable benefits, especially compared to pre-shrink policies. However, immigrants also receive minimal language support, access to education, disaster preparedness training, and resources that help build an understanding of Japanese culture and customs. Japan is also the only developed democracy that does not have an anti-discrimination law or judicial body, which means immigrants facing discrimination cannot seek justice.</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Moreover, many immigrants cannot become naturalized citizens, which would allow them to vote, become civil servants, and travel to and from Japan without permits. Children gain citizenship status if their parents have Japanese heritage, but the process of becoming a naturalized citizen without family from the country is difficult.</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5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50">
                <a:solidFill>
                  <a:schemeClr val="dk1"/>
                </a:solidFill>
                <a:latin typeface="Inter"/>
                <a:ea typeface="Inter"/>
                <a:cs typeface="Inter"/>
                <a:sym typeface="Inter"/>
              </a:rPr>
              <a:t>Read the full article </a:t>
            </a:r>
            <a:r>
              <a:rPr lang="en" sz="1050" u="sng">
                <a:solidFill>
                  <a:schemeClr val="hlink"/>
                </a:solidFill>
                <a:latin typeface="Inter"/>
                <a:ea typeface="Inter"/>
                <a:cs typeface="Inter"/>
                <a:sym typeface="Inter"/>
                <a:hlinkClick r:id="rId5"/>
              </a:rPr>
              <a:t>here.</a:t>
            </a:r>
            <a:endParaRPr sz="105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URBANIZATION</a:t>
            </a:r>
            <a:r>
              <a:rPr lang="en" sz="1900">
                <a:solidFill>
                  <a:schemeClr val="dk1"/>
                </a:solidFill>
                <a:latin typeface="Halant"/>
                <a:ea typeface="Halant"/>
                <a:cs typeface="Halant"/>
                <a:sym typeface="Halant"/>
              </a:rPr>
              <a:t>: China</a:t>
            </a:r>
            <a:endParaRPr sz="1900">
              <a:solidFill>
                <a:schemeClr val="dk1"/>
              </a:solidFill>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0" name="Google Shape;100;p17"/>
          <p:cNvSpPr txBox="1"/>
          <p:nvPr/>
        </p:nvSpPr>
        <p:spPr>
          <a:xfrm>
            <a:off x="594300" y="807688"/>
            <a:ext cx="6583800" cy="8195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Mitota P. Omolere, “Why Are Chinese Cities Sinking? A Comprehensive Analysis of Causes, Effects, and Solutions,” </a:t>
            </a:r>
            <a:r>
              <a:rPr i="1" lang="en" sz="1200">
                <a:solidFill>
                  <a:schemeClr val="dk1"/>
                </a:solidFill>
                <a:latin typeface="Inter"/>
                <a:ea typeface="Inter"/>
                <a:cs typeface="Inter"/>
                <a:sym typeface="Inter"/>
              </a:rPr>
              <a:t>Earth.org</a:t>
            </a:r>
            <a:r>
              <a:rPr lang="en" sz="1200">
                <a:solidFill>
                  <a:schemeClr val="dk1"/>
                </a:solidFill>
                <a:latin typeface="Inter"/>
                <a:ea typeface="Inter"/>
                <a:cs typeface="Inter"/>
                <a:sym typeface="Inter"/>
              </a:rPr>
              <a:t>, October 11, 2024.</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Imagine a city, its skyline dominated by skyscrapers and highways. Now, imagine it slowly drooping into the ground. This is not a sci-fi novel but a real problem facing many of China’s major cities. From the famous streets of Shanghai to the industrial hub of Tianjin, Chinese cities are sinking at an unprecedented rate….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In the mid-20th century, China underwent a transformation as it embarked on an industrialization path…. Cities that were once centers of trade and culture became industrial giants overnight. China’s industrialization was crucial to its economic growth but the stability of metropolitan areas was inadvertently affected….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According to a 2024 study, several Chinese towns experienced increased ground sinking during the period of rapid industrialisation. For example, the subsidence rate in Suzhou, a city west of Shanghai famous for its gardens, went from 13 millimeters/year in the 1960s to 67 millimeters/year in the 1980s. Massive land reclamation projects also started during this period….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According to the World Bank, China’s urban population grew from 191 million in 1980 to 831 million in 2018, 640 million in just four decades.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Chinese cities’ skylines changed as skyscrapers and residential complexes replaced low-rise buildings and old neighbourhoods. In Shanghai, for example, the Pudong district with its futuristic skyline was largely built on farmland 30 years ago. The rapid vertical growth added weight to the already stressed ground, worsening subsidence….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China’s rapid urbanization was driven by an enormous population shift from rural to urban areas. China’s National Bureau of Statistics reported that the country’s urban population was 902 million in 2020, 63.89% of the total population. This represents a huge jump from 1978, when only 17.92% of China’s population lived in urban areas.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This urbanization has put huge pressure on city infrastructure and resources. The demand for housing, water and other basic services in urban areas has gone through the roof. Many cities have had to tap into groundwater at unsustainable rates to meet this demand.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concentration of population in urban areas has also led to a phenomenon known as urban heat islands, where cities are much hotter than the surrounding rural areas. This can exacerbate subsidence by increasing evaporation rates and water demand, further straining groundwater resources.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Read the full article </a:t>
            </a:r>
            <a:r>
              <a:rPr lang="en" sz="1100" u="sng">
                <a:solidFill>
                  <a:schemeClr val="hlink"/>
                </a:solidFill>
                <a:latin typeface="Inter"/>
                <a:ea typeface="Inter"/>
                <a:cs typeface="Inter"/>
                <a:sym typeface="Inter"/>
                <a:hlinkClick r:id="rId5"/>
              </a:rPr>
              <a:t>here.</a:t>
            </a:r>
            <a:endParaRPr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sp>
        <p:nvSpPr>
          <p:cNvPr id="105" name="Google Shape;105;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Additional Research Resources</a:t>
            </a:r>
            <a:endParaRPr sz="1900">
              <a:solidFill>
                <a:schemeClr val="dk1"/>
              </a:solidFill>
              <a:latin typeface="Halant"/>
              <a:ea typeface="Halant"/>
              <a:cs typeface="Halant"/>
              <a:sym typeface="Halant"/>
            </a:endParaRPr>
          </a:p>
        </p:txBody>
      </p:sp>
      <p:pic>
        <p:nvPicPr>
          <p:cNvPr id="106" name="Google Shape;10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7" name="Google Shape;10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8"/>
          <p:cNvSpPr txBox="1"/>
          <p:nvPr/>
        </p:nvSpPr>
        <p:spPr>
          <a:xfrm>
            <a:off x="594300" y="807688"/>
            <a:ext cx="6583800" cy="5679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SOCIAL &amp; ECONOMIC DEVELOPMENT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5">
                  <a:extLst>
                    <a:ext uri="{A12FA001-AC4F-418D-AE19-62706E023703}">
                      <ahyp:hlinkClr val="tx"/>
                    </a:ext>
                  </a:extLst>
                </a:hlinkClick>
              </a:rPr>
              <a:t>Taiwan’s Economic Growth Prevails Despite China’s Military Intimidation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6">
                  <a:extLst>
                    <a:ext uri="{A12FA001-AC4F-418D-AE19-62706E023703}">
                      <ahyp:hlinkClr val="tx"/>
                    </a:ext>
                  </a:extLst>
                </a:hlinkClick>
              </a:rPr>
              <a:t>Reconciling Population and Social Expectations in Japan</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u="sng">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DISEASE &amp; HEALTH</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China’s Concern Over Population Aging and Health</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Japan: A Champion for Health and Well-Being at All Ages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Why Making Mental Health Care More Accessible is Particularly Challenging in Japan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Visibly Invisible: Taiwan and Global Health</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CLIMATE CHANGE &amp; ENVIRONMENT</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1">
                  <a:extLst>
                    <a:ext uri="{A12FA001-AC4F-418D-AE19-62706E023703}">
                      <ahyp:hlinkClr val="tx"/>
                    </a:ext>
                  </a:extLst>
                </a:hlinkClick>
              </a:rPr>
              <a:t>There are No Crops to Celebrate: Climate Crisis Wipes Out a Way of Life in Taiwan’s Mountains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2">
                  <a:extLst>
                    <a:ext uri="{A12FA001-AC4F-418D-AE19-62706E023703}">
                      <ahyp:hlinkClr val="tx"/>
                    </a:ext>
                  </a:extLst>
                </a:hlinkClick>
              </a:rPr>
              <a:t>A Changing Climate Could Drain Taiwan’s High-Tech Wealth</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MIGRATION</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Tragic Factory Fire Spotlights South Korea’s Unsustainable Immigration Policy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South Korea Needs Foreign Workers, But Often Fails to Protect Them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Why Isn’t China Considering Immigration Against Demographic Decline?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u="sng">
                <a:solidFill>
                  <a:schemeClr val="dk1"/>
                </a:solidFill>
                <a:latin typeface="Inter"/>
                <a:ea typeface="Inter"/>
                <a:cs typeface="Inter"/>
                <a:sym typeface="Inter"/>
              </a:rPr>
              <a:t>URBANIZATION </a:t>
            </a:r>
            <a:endParaRPr b="1" sz="1200" u="sng">
              <a:solidFill>
                <a:schemeClr val="dk1"/>
              </a:solidFill>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6"/>
              </a:rPr>
              <a:t>Unequal Foundations: The Roots of Shanghai’s Housing Crisis and Migrant Struggles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Tokyo Residents Require More Motivation to Relocate</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