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cfe45e49e_1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cfe45e49e_1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cfe45e49e_1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cfe45e49e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4cfe45e49e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4cfe45e49e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cfe45e49e_1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4cfe45e49e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4cfe45e49e_1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4cfe45e49e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4cfe45e49e_1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4cfe45e49e_1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tandfonline.com/doi/full/10.1080/13557858.2018.1481496#d1e50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americasquarterly.org/article/latin-americas-inequality-is-taking-a-toll-on-governan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iom.int/news/haiti-displacement-triples-surpassing-one-million-humanitarian-crisis-worsen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catalyst.independent.org/2023/04/03/asuncion-infrastructur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wri.org/insights/brazil-forest-fires-climate-action" TargetMode="External"/></Relationships>
</file>

<file path=ppt/slides/_rels/slide6.xml.rels><?xml version="1.0" encoding="UTF-8" standalone="yes"?><Relationships xmlns="http://schemas.openxmlformats.org/package/2006/relationships"><Relationship Id="rId20" Type="http://schemas.openxmlformats.org/officeDocument/2006/relationships/hyperlink" Target="https://opecfund.org/news/paraguay-a-new-urban-landscape-for-asuncion" TargetMode="External"/><Relationship Id="rId22" Type="http://schemas.openxmlformats.org/officeDocument/2006/relationships/hyperlink" Target="https://urbantransitions.global/en/news/tackling-climate-change-in-mexico-lessons-from-four-frontrunning-cities/" TargetMode="External"/><Relationship Id="rId21" Type="http://schemas.openxmlformats.org/officeDocument/2006/relationships/hyperlink" Target="https://urbantransitions.global/en/news/a-new-approach-to-urban-transport-and-housing-in-mexico/" TargetMode="External"/><Relationship Id="rId24" Type="http://schemas.openxmlformats.org/officeDocument/2006/relationships/hyperlink" Target="https://g20land.org/blog/brazils-environmental-journey-navigating-challenges-and-embracing-solutions-in-land-restoration/" TargetMode="External"/><Relationship Id="rId23" Type="http://schemas.openxmlformats.org/officeDocument/2006/relationships/hyperlink" Target="https://www.dandc.eu/en/article/brazil-plagued-devastating-natural-disasters-environmental-and-climate-protection-not"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www.imf.org/en/Blogs/Articles/2023/02/01/latin-america-faces-slowing-growth-and-high-inflation-amid-social-tensions" TargetMode="External"/><Relationship Id="rId26" Type="http://schemas.openxmlformats.org/officeDocument/2006/relationships/hyperlink" Target="https://g20land.org/blog/brazils-environmental-journey-navigating-challenges-and-embracing-solutions-in-land-restoration/" TargetMode="External"/><Relationship Id="rId25" Type="http://schemas.openxmlformats.org/officeDocument/2006/relationships/hyperlink" Target="https://g20land.org/blog/brazils-environmental-journey-navigating-challenges-and-embracing-solutions-in-land-restoration/" TargetMode="External"/><Relationship Id="rId5" Type="http://schemas.openxmlformats.org/officeDocument/2006/relationships/hyperlink" Target="https://www.theguardian.com/global-development/2024/mar/15/brazil-to-release-millions-of-anti-dengue-mosquitoes-as-death-toll-from-outbreak-mounts" TargetMode="External"/><Relationship Id="rId6" Type="http://schemas.openxmlformats.org/officeDocument/2006/relationships/hyperlink" Target="https://www.npr.org/sections/goatsandsoda/2024/03/04/1235795657/dengue-brazil-state-of-emergency-vaccine" TargetMode="External"/><Relationship Id="rId7" Type="http://schemas.openxmlformats.org/officeDocument/2006/relationships/hyperlink" Target="https://news.un.org/en/story/2024/05/1150086" TargetMode="External"/><Relationship Id="rId8" Type="http://schemas.openxmlformats.org/officeDocument/2006/relationships/hyperlink" Target="https://news.un.org/en/story/2024/05/1150086" TargetMode="External"/><Relationship Id="rId11" Type="http://schemas.openxmlformats.org/officeDocument/2006/relationships/hyperlink" Target="https://agenciadenoticias.ibge.gov.br/en/agencia-news/2184-news-agency/news/38574-poverty-drops-to-31-6-of-the-population-in-2022-after-reaching-36-7-in-2021" TargetMode="External"/><Relationship Id="rId10" Type="http://schemas.openxmlformats.org/officeDocument/2006/relationships/hyperlink" Target="https://www.iadb.org/en/news/complexities-inequality-latin-america-and-caribbean#:~:text=Latin%20America%20and%20the%20Caribbean%20is%20the%20world's%20most%20unequal,and%20the%20Caribbean%20is%20poor." TargetMode="External"/><Relationship Id="rId13" Type="http://schemas.openxmlformats.org/officeDocument/2006/relationships/hyperlink" Target="https://www.migrationpolicy.org/article/brazilian-immigrants-united-states" TargetMode="External"/><Relationship Id="rId12" Type="http://schemas.openxmlformats.org/officeDocument/2006/relationships/hyperlink" Target="https://www.amnesty.org/en/location/americas/south-america/brazil/report-brazil/" TargetMode="External"/><Relationship Id="rId15" Type="http://schemas.openxmlformats.org/officeDocument/2006/relationships/hyperlink" Target="https://reporting.unhcr.org/operational/situations/venezuela-situation" TargetMode="External"/><Relationship Id="rId14" Type="http://schemas.openxmlformats.org/officeDocument/2006/relationships/hyperlink" Target="https://www.refugeesinternational.org/latinoamerica21-the-world-should-take-note-of-brazils-refugee-policy/" TargetMode="External"/><Relationship Id="rId17" Type="http://schemas.openxmlformats.org/officeDocument/2006/relationships/hyperlink" Target="https://www.vox.com/2016/8/1/12322566/rio-favela-olympics-brazil" TargetMode="External"/><Relationship Id="rId16" Type="http://schemas.openxmlformats.org/officeDocument/2006/relationships/hyperlink" Target="https://www.iom.int/news/haiti-displacement-triples-surpassing-one-million-humanitarian-crisis-worsens" TargetMode="External"/><Relationship Id="rId19" Type="http://schemas.openxmlformats.org/officeDocument/2006/relationships/hyperlink" Target="https://www.vox.com/2016/8/1/12322566/rio-favela-olympics-brazil" TargetMode="External"/><Relationship Id="rId18" Type="http://schemas.openxmlformats.org/officeDocument/2006/relationships/hyperlink" Target="https://www.vox.com/2016/8/1/12322566/rio-favela-olympics-brazi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DISEASE &amp; HEALTH: Mexico</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731488"/>
            <a:ext cx="6583800" cy="8819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Source: Jennie Gamlin and David Osrin, “Preventable Infant Deaths, Lone Births and Lack of Registration in Mexican Indigenous Communities: Healthcare Services and the Aftermath of Colonialism,” </a:t>
            </a:r>
            <a:r>
              <a:rPr i="1" lang="en" sz="1100">
                <a:solidFill>
                  <a:schemeClr val="dk1"/>
                </a:solidFill>
                <a:latin typeface="Inter"/>
                <a:ea typeface="Inter"/>
                <a:cs typeface="Inter"/>
                <a:sym typeface="Inter"/>
              </a:rPr>
              <a:t>Ethnicity &amp; Health</a:t>
            </a:r>
            <a:r>
              <a:rPr lang="en" sz="1100">
                <a:solidFill>
                  <a:schemeClr val="dk1"/>
                </a:solidFill>
                <a:latin typeface="Inter"/>
                <a:ea typeface="Inter"/>
                <a:cs typeface="Inter"/>
                <a:sym typeface="Inter"/>
              </a:rPr>
              <a:t>, June 19, 2018.</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Mexico’s indigenous people continue to experience higher levels of poverty, lower school enrolment and worse health outcomes than their mestizo counterparts. At a national level life expectancy at birth has reached 77 years, but this figure masks inequalities, as life expectancy for the indigenous population is 69 years (UNDP 2010). The divide is greater for infant mortality. Using the most recent comparative data, the Infant Mortality Rate (IMR) was 14 per 1000 live births in the non-indigenous population, but 23 per 1000 in indigenous populations (UNDP 2010). Although the national under-five mortality rate (U5MR) is now only slightly above the fourth Millennium Development Goal target of 15 per 1000 (WHO 2013), Mexican indigenous people are far from these goals. The U5MR was 76 in the predominantly indigenous municipality of Mezquitic in which our study was conducted (CONAPO 2005), reflecting the global tendency for worse health outcomes among indigenous than non-indigenous people within the same nations…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We define indigeneity as the identity of the original inhabitants of an area: ‘the descendants of the original inhabitants who were colonised, and those who live in an indigenous way and are accepted by the Indigenous community’. Key to this description is the relationship with colonisation, and the fact that indigenous people continue to live under state and political systems that were imposed upon them, and originate from different and dominant ethnic, cultural and social structures. Approximately 10 million of Mexico’s nearly 120 million inhabitants are indigenous, belonging to one of 67 separate ethnic groups, distinguished by language, customs and belief and accounting for the largest number of indigenous people in any one country of the Americas….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An anthropological review study of indigenous health globally also highlights the ‘devastating effects of colonization, the loss of ancestral land, language and cultural barriers for access to healthcare’... In this paper we will refer to this relationship between indigenous communities and the state as the afterlife of colonialism: the on-going impact of a colonial legacy that continues to reduce life chances, leads to preventable mortality and is present in everyday relationships between people and institutions….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Alongside the naturalisation of geocultural neglect that is a central aspect of the afterlife of colonialism, analyses of the structural determinants of maternal mortality in Chiapas highlight the role of racism, poverty and gender inequality, social inequalities that lead to higher mortality among indigenous populations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Our central finding was that the structure of healthcare delivery in Wixárika indigenous communities, combined with an unnecessary level of medicalisation including routine episiotomies, childbirth using stirrups and the use of oxytocin during a normal labour appeared to deter women from seeking skilled care during pregnancy, childbirth, and the postpartum period, leading to preventable stillbirths and perinatal deaths. These health system weaknesses are compounded by a lack of connectivity as there are no phone lines or Internet connections with regional hospitals, and roads are unpaved, making them at times both unsafe and impassable. Short-term contracts and low wages ensure a high staff turnover, while the monthly structure of service has generated a community wide uncertainty about the availability of all types of medical care, including birth attendance.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Read the full article </a:t>
            </a:r>
            <a:r>
              <a:rPr lang="en" sz="1100" u="sng">
                <a:solidFill>
                  <a:schemeClr val="hlink"/>
                </a:solidFill>
                <a:latin typeface="Inter"/>
                <a:ea typeface="Inter"/>
                <a:cs typeface="Inter"/>
                <a:sym typeface="Inter"/>
                <a:hlinkClick r:id="rId5"/>
              </a:rPr>
              <a:t>here.</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SOCIAL &amp; ECONOMIC </a:t>
            </a:r>
            <a:r>
              <a:rPr lang="en" sz="1900">
                <a:solidFill>
                  <a:schemeClr val="dk1"/>
                </a:solidFill>
                <a:latin typeface="Halant"/>
                <a:ea typeface="Halant"/>
                <a:cs typeface="Halant"/>
                <a:sym typeface="Halant"/>
              </a:rPr>
              <a:t>DEVELOPMENT</a:t>
            </a:r>
            <a:r>
              <a:rPr lang="en" sz="1900">
                <a:solidFill>
                  <a:schemeClr val="dk1"/>
                </a:solidFill>
                <a:latin typeface="Halant"/>
                <a:ea typeface="Halant"/>
                <a:cs typeface="Halant"/>
                <a:sym typeface="Halant"/>
              </a:rPr>
              <a:t>: Latin America</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868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Adriana Arreaza Coll, “Latin America’s Inequality is Taking a Toll on Governance,” </a:t>
            </a:r>
            <a:r>
              <a:rPr i="1" lang="en" sz="1200">
                <a:solidFill>
                  <a:schemeClr val="dk1"/>
                </a:solidFill>
                <a:latin typeface="Inter"/>
                <a:ea typeface="Inter"/>
                <a:cs typeface="Inter"/>
                <a:sym typeface="Inter"/>
              </a:rPr>
              <a:t>Americas Quarterly, </a:t>
            </a:r>
            <a:r>
              <a:rPr lang="en" sz="1200">
                <a:latin typeface="Inter"/>
                <a:ea typeface="Inter"/>
                <a:cs typeface="Inter"/>
                <a:sym typeface="Inter"/>
              </a:rPr>
              <a:t>February 8, 2023.</a:t>
            </a:r>
            <a:endParaRPr sz="1200">
              <a:latin typeface="Inter"/>
              <a:ea typeface="Inter"/>
              <a:cs typeface="Inter"/>
              <a:sym typeface="Inte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lang="en" sz="1200">
                <a:latin typeface="Inter"/>
                <a:ea typeface="Inter"/>
                <a:cs typeface="Inter"/>
                <a:sym typeface="Inter"/>
              </a:rPr>
              <a:t>Political unrest is posing a threat to governance and stability across Latin America—and its roots can be partly traced to extreme inequality.</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During most of the first two decades of this century, solid economic growth rates in Latin America and the Caribbean helped improve social indicators. However, gains have stagnated since 2015, when growth started to falter with the end of the commodity boom. The pandemic only made things worse, increasing inequality and setting poverty back to levels unseen in a decade (32.8%, according to ECLAC).</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This further deepened the region’s income gap. In inequality metrics such as the World Bank’s Gini coefficient, the region consistently underperforms the rest of the world. The numbers are sobering: The poorest 50% of the population earns just 10% of total income, while the wealthiest 10% earns 55%, according to the World Inequality Report….</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Social mobility must improve in order to reduce inequality, but high inequality prevents greater social mobility. Novel evidence shows that, in Latin America and the Caribbean, mechanisms like human capital accumulation (for example, education and health), asset accumulation and labor opportunities strongly favor wealthy families.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When your chances of progress are primarily determined by family background rather than individual effort and merit, the cradle becomes a lottery marking your future. And perpetuating inequalities affects talent allocation, growth, social cohesion—and political stability….</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Even if younger generations’ academic achievements have improved with respect to their parents’, labor market opportunities have not. The children of parents employed in high-skilled jobs are almost six times more likely to land such jobs than are the children of parents employed in low-skilled occupations. This replication mechanism also includes family networks and aspirations as well as discrimination against certain groups in the labor markets.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Low educational and occupational mobility contributes to reproducing income disparities from generation to generation. In Latin America, you are likely to end up where your parents are on the income distribution ladder. In fact, the report indicates that the region has the greatest immobility in income in the world.</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latin typeface="Inter"/>
                <a:ea typeface="Inter"/>
                <a:cs typeface="Inter"/>
                <a:sym typeface="Inter"/>
              </a:rPr>
              <a:t>.</a:t>
            </a:r>
            <a:endParaRPr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MIGRATION: Haiti</a:t>
            </a:r>
            <a:endParaRPr sz="19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8076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“Haiti Displacement Triples Surpassing One Million As Humanitarian Crisis Worsens,” </a:t>
            </a:r>
            <a:r>
              <a:rPr i="1" lang="en" sz="1200">
                <a:solidFill>
                  <a:schemeClr val="dk1"/>
                </a:solidFill>
                <a:latin typeface="Inter"/>
                <a:ea typeface="Inter"/>
                <a:cs typeface="Inter"/>
                <a:sym typeface="Inter"/>
              </a:rPr>
              <a:t>UN Migration,</a:t>
            </a:r>
            <a:r>
              <a:rPr lang="en" sz="1200">
                <a:solidFill>
                  <a:schemeClr val="dk1"/>
                </a:solidFill>
                <a:latin typeface="Inter"/>
                <a:ea typeface="Inter"/>
                <a:cs typeface="Inter"/>
                <a:sym typeface="Inter"/>
              </a:rPr>
              <a:t> January 14,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More than a million people are now internally displaced in Haiti, according to alarming new figures released by the International Organization for Migration (IOM). The latest data reveals that 1,041,000 people, many displaced multiple times, are struggling amidst an intensifying humanitarian crisis. Children bear the greatest burden of displacement, making up over half of the displaced population.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This marks a threefold increase in displacement within a year, rising from 315,000 in December 2023 to over a million. In the capital alone, displacement has nearly doubled, rising by 87 per cent fueled by relentless gang violence, the collapse of essential services - particularly healthcare - and worsening food insecurity. This represents the highest recorded number of displacement due to violence in Haiti, underscoring the urgent needs for security and assistance.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“Haiti needs sustained humanitarian assistance right now to save and protect lives," said IOM Director General Amy Pope. "We must work together to address the root causes of the violence and instability that has led to so much death and destruction.”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majority of the displaced originate from the metropolitan area of Port-au-Prince. Many are seeking refuge in Haiti’s provinces, overwhelming host communities and straining limited resources. In the Artibonite department, displacement tripled in 2024, reaching over 84,000 people, highlighting the spread of violence beyond the Haitian capital.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Eighty-three per cent of displaced Haitians rely on already overstretched host communities, such as acquaintances, friends and families, for shelter, while the remaining struggle to cope in spontaneous sites. Compounding this crisis, 200,000 Haitians were deported back to Haiti last year, further placing an even greater strain on the country’s already overwhelmed social services.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Displacement sites, particularly concentrated in the capital, have grown significantly in number, increasing from 73 to 108 within a year. These sites are severely overcrowded and lack adequate access to essential services such as food, clean water, sanitation, and education. Reports from these sites reveal deteriorating conditions, with families struggling to survive in makeshift shelters while facing mounting health and protection risks.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URBANIZATION &amp; POPULATION</a:t>
            </a:r>
            <a:r>
              <a:rPr lang="en" sz="1900">
                <a:solidFill>
                  <a:schemeClr val="dk1"/>
                </a:solidFill>
                <a:latin typeface="Halant"/>
                <a:ea typeface="Halant"/>
                <a:cs typeface="Halant"/>
                <a:sym typeface="Halant"/>
              </a:rPr>
              <a:t>: Paraguay</a:t>
            </a:r>
            <a:endParaRPr sz="19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807688"/>
            <a:ext cx="6583800" cy="844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Scott Beyer, “Asuncion: Booming Population, Porous Infrastructure,” </a:t>
            </a:r>
            <a:r>
              <a:rPr i="1" lang="en" sz="1200">
                <a:solidFill>
                  <a:schemeClr val="dk1"/>
                </a:solidFill>
                <a:latin typeface="Inter"/>
                <a:ea typeface="Inter"/>
                <a:cs typeface="Inter"/>
                <a:sym typeface="Inter"/>
              </a:rPr>
              <a:t>Catalyst</a:t>
            </a:r>
            <a:r>
              <a:rPr lang="en" sz="1200">
                <a:solidFill>
                  <a:schemeClr val="dk1"/>
                </a:solidFill>
                <a:latin typeface="Inter"/>
                <a:ea typeface="Inter"/>
                <a:cs typeface="Inter"/>
                <a:sym typeface="Inter"/>
              </a:rPr>
              <a:t>, April 2, 2023.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Asuncion, the capital of Paraguay, has some of Latin America’s worst infrastructure. It’s a city, in rich and poor areas alike, of dirt roads, broken sidewalks, and sewage-filled creeks. Some of this is inevitable from such a poor society—a sort of “poverty as default”. But much of it owes to the mismanagement inherent in government-run infrastructure…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Asuncion’s infrastructure hasn’t kept up with its rapid growth. Population has roughly doubled since 2000 to 3.5 million, and Paraguay overall, like much of the Third World, is fast-urbanizing due to people escaping rural poverty. This creates problems the city isn’t ready for….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Less than 20% of areas “critically vulnerable to flooding” are covered by Asuncion’s drainage system. It’s in a flood-prone region to begin with, with mass dislocation dating back decades… people tend to build informal settlements, called </a:t>
            </a:r>
            <a:r>
              <a:rPr i="1" lang="en" sz="1200">
                <a:solidFill>
                  <a:schemeClr val="dk1"/>
                </a:solidFill>
                <a:latin typeface="Inter"/>
                <a:ea typeface="Inter"/>
                <a:cs typeface="Inter"/>
                <a:sym typeface="Inter"/>
              </a:rPr>
              <a:t>banados</a:t>
            </a:r>
            <a:r>
              <a:rPr lang="en" sz="1200">
                <a:solidFill>
                  <a:schemeClr val="dk1"/>
                </a:solidFill>
                <a:latin typeface="Inter"/>
                <a:ea typeface="Inter"/>
                <a:cs typeface="Inter"/>
                <a:sym typeface="Inter"/>
              </a:rPr>
              <a:t>, in flood zones near the river, since they can’t afford to live on pricier elevated land….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World Bank notes that just 15% of Paraguay’s urban residents have sewer access, and less than half of rural residents are connected to a water network. While Asuncion has centrally-managed water, it is not clean enough to drink.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Lastly, the city has a mosquito problem, without the requisite pest control measures to solve it. In some neighborhoods they are so common as to make life miserable.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All these failures are unsurprising given Paraguay’s poverty—per capita income is under $6,000 USD—and from a certain vantage they can’t even be called “failures.” Developing societies don’t have the resources to provide First World infrastructure….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But a major challenge is that Paraguay’s public governance is replete with corruption. The country was under oligarchic control into the late 1980s, under a regime which “‘institutionalized’ corruption,” according to a 2004 report by the Americas’ Accountability Anti-Corruption Project. Even this year, the sitting vice president and a former president were accused of participating in a bribery scheme and aiding the terrorist group Hezbollah. Transparency International claims the country is 28th most corrupt in the world (in the early 2000s, it was 4th).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CLIMATE CHANGE &amp; ENVIRONMENTAL CONCERNS</a:t>
            </a:r>
            <a:r>
              <a:rPr lang="en" sz="1800">
                <a:solidFill>
                  <a:schemeClr val="dk1"/>
                </a:solidFill>
                <a:latin typeface="Halant"/>
                <a:ea typeface="Halant"/>
                <a:cs typeface="Halant"/>
                <a:sym typeface="Halant"/>
              </a:rPr>
              <a:t>: Brazil</a:t>
            </a:r>
            <a:endParaRPr sz="1800">
              <a:solidFill>
                <a:schemeClr val="dk1"/>
              </a:solidFill>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807688"/>
            <a:ext cx="6583800" cy="8213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Fabio Schivartche and Karen Silverwood-Cope, “Amid Record-Breaking Fires, WIll Brazil Confront Its Climate Challenges?,” </a:t>
            </a:r>
            <a:r>
              <a:rPr i="1" lang="en" sz="1200">
                <a:solidFill>
                  <a:schemeClr val="dk1"/>
                </a:solidFill>
                <a:latin typeface="Inter"/>
                <a:ea typeface="Inter"/>
                <a:cs typeface="Inter"/>
                <a:sym typeface="Inter"/>
              </a:rPr>
              <a:t>World Resources Institute, </a:t>
            </a:r>
            <a:r>
              <a:rPr lang="en" sz="1200">
                <a:solidFill>
                  <a:schemeClr val="dk1"/>
                </a:solidFill>
                <a:latin typeface="Inter"/>
                <a:ea typeface="Inter"/>
                <a:cs typeface="Inter"/>
                <a:sym typeface="Inter"/>
              </a:rPr>
              <a:t>September 19,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Preliminary analyses by WRI’s Global Forest Watch initiative, which monitors tree cover loss in near-real time through satellite images, show that the current fires season in Brazil is the worst in at least a decade, with more than 47,000 high-confidence fire alerts from the beginning of the year through Sept. 16, 2024. MapBiomas data shows an 85% increase in area affected by fires, compared to the average since 2019.</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Conversely, the country is also experiencing bouts of more intense rainfall, with the recent floods in Rio Grande do Sul serving as a distressing example of this trend.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Persistent heat and shifting rainfall patterns, turbocharged by climate change, are normalizing what once were record-breaking fires, floods and landslides in Brazil. The question now is: Will they prompt action?</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Brazil is currently enduring its longest drought in 70 years, impacting at least 1,400 cities and over 80% of Brazil’s territory . The situation is starkly highlighted by the Madeira River, a major tributary of the Amazon River, which has recorded a water level of just 41 centimeters at the station in Porto Velho, Rondônia — the lowest since 1967, per the Geological Survey of Brazil.</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More than 5,000 fires were reported in a single day. The largest city in South America, São Paulo, registered the worst air quality in the world. Brasilia has seen hundreds of people hospitalized with respiratory problems. And since smoke knows no borders, the fires in Brazil have precipitated cross-border environmental issues, affecting neighboring countries like Argentina, Paraguay and Bolivia. Each of these nations is grappling with their own fire outbreaks.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Agribusiness is also suffering. In the state of São Paulo, fire-related damages to the sector are estimated at R$2 billion ($366 million), as reported by the Department of Agriculture and Supply.</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And these most recent fires come on top of longer-term environmental threats facing all of Brazil’s major ecosystems. The Cerrado tropical savanna, pressured by agricultural production, is witnessing threats to its biodiversity and the water quality of eight of the 12 major Brazilian river basins that traverse the region. The Pantanal, the world’s largest tropical wetland and largest flooded grasslands, faces dangerously low water levels and potentially the worst drought in its history. Meanwhile, the Amazon, vital for regulating the country’s rainfall, is at risk of irreversible collapse by 2050, according to a recent study published in Nature. This is despite a significant reduction in deforestation rates in the last year.</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Read the full article </a:t>
            </a:r>
            <a:r>
              <a:rPr lang="en" sz="1100" u="sng">
                <a:solidFill>
                  <a:schemeClr val="hlink"/>
                </a:solidFill>
                <a:latin typeface="Inter"/>
                <a:ea typeface="Inter"/>
                <a:cs typeface="Inter"/>
                <a:sym typeface="Inter"/>
                <a:hlinkClick r:id="rId5"/>
              </a:rPr>
              <a:t>here.</a:t>
            </a:r>
            <a:endParaRPr sz="11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Additional Research Resources</a:t>
            </a:r>
            <a:endParaRPr sz="1900">
              <a:solidFill>
                <a:schemeClr val="dk1"/>
              </a:solidFill>
              <a:latin typeface="Halant"/>
              <a:ea typeface="Halant"/>
              <a:cs typeface="Halant"/>
              <a:sym typeface="Halant"/>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8"/>
          <p:cNvSpPr txBox="1"/>
          <p:nvPr/>
        </p:nvSpPr>
        <p:spPr>
          <a:xfrm>
            <a:off x="594300" y="807688"/>
            <a:ext cx="6583800" cy="63525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DISEASE &amp; HEALTH</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Brazil to Release Millions of Anti-Dengue Mosquitoes as Death Toll From Outbreak Mounts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With A Million Cases of Dengue So Far This Year, Brazil Is In A State of Emergency</a:t>
            </a:r>
            <a:endParaRPr/>
          </a:p>
          <a:p>
            <a:pPr indent="-304800" lvl="0" marL="457200" rtl="0" algn="l">
              <a:lnSpc>
                <a:spcPct val="115000"/>
              </a:lnSpc>
              <a:spcBef>
                <a:spcPts val="0"/>
              </a:spcBef>
              <a:spcAft>
                <a:spcPts val="0"/>
              </a:spcAft>
              <a:buClr>
                <a:schemeClr val="dk1"/>
              </a:buClr>
              <a:buSzPts val="1200"/>
              <a:buFont typeface="Inter"/>
              <a:buChar char="●"/>
            </a:pPr>
            <a:r>
              <a:rPr lang="en" u="sng">
                <a:solidFill>
                  <a:schemeClr val="hlink"/>
                </a:solidFill>
                <a:hlinkClick r:id="rId7"/>
              </a:rPr>
              <a:t>Haiti’s Health System Pushed to a Breaking Point: UNICEF</a:t>
            </a:r>
            <a:r>
              <a:rPr lang="en" sz="1200" u="sng">
                <a:solidFill>
                  <a:schemeClr val="hlink"/>
                </a:solidFill>
                <a:latin typeface="Inter"/>
                <a:ea typeface="Inter"/>
                <a:cs typeface="Inter"/>
                <a:sym typeface="Inter"/>
                <a:hlinkClick r:id="rId8"/>
              </a:rPr>
              <a:t>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SOCIAL &amp; ECONOMIC DEVELOPMENT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Latin America Faces Slowing Growth and High Inflation Amid Social Tensions</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The Complexities of Inequality in Latin America and the Caribbean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Poverty Drops to 31.6% of the Population in 2022, After Reaching 36.7% in 2021 (Brazil)</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Amnesty International Report: Brazil 2023</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MIGRATION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Brazilian Immigrants in the United States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The World Should Take Note of Brazil’s Refugee Policy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UNHCR Venezuela Situation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Haiti Displacement Triples Surpassing One Million as Humanitarian Crisis Worsens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URBANIZATION &amp; POPULATION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7"/>
              </a:rPr>
              <a:t>Inside Rio’s </a:t>
            </a:r>
            <a:r>
              <a:rPr i="1" lang="en" sz="1200" u="sng">
                <a:solidFill>
                  <a:schemeClr val="hlink"/>
                </a:solidFill>
                <a:latin typeface="Inter"/>
                <a:ea typeface="Inter"/>
                <a:cs typeface="Inter"/>
                <a:sym typeface="Inter"/>
                <a:hlinkClick r:id="rId18"/>
              </a:rPr>
              <a:t>Favelas</a:t>
            </a:r>
            <a:r>
              <a:rPr lang="en" sz="1200" u="sng">
                <a:solidFill>
                  <a:schemeClr val="hlink"/>
                </a:solidFill>
                <a:latin typeface="Inter"/>
                <a:ea typeface="Inter"/>
                <a:cs typeface="Inter"/>
                <a:sym typeface="Inter"/>
                <a:hlinkClick r:id="rId19"/>
              </a:rPr>
              <a:t>, the City’s Impoverished, Neglected Neighborhoods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0"/>
              </a:rPr>
              <a:t>Paraguay: A New Urban Landscape for Asuncion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1"/>
              </a:rPr>
              <a:t>A New Approach to Urban Transport and Housing in Mexico</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CLIMATE CHANGE &amp; ENVIRONMENT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2"/>
              </a:rPr>
              <a:t>Tackling Climate Change in Mexico: Lessons from Four Frontrunning Cities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3"/>
              </a:rPr>
              <a:t>Colonialism and Environmental Preservation in Brazil</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4"/>
              </a:rPr>
              <a:t>Brazil’s </a:t>
            </a:r>
            <a:r>
              <a:rPr lang="en" sz="1200" u="sng">
                <a:solidFill>
                  <a:schemeClr val="hlink"/>
                </a:solidFill>
                <a:latin typeface="Inter"/>
                <a:ea typeface="Inter"/>
                <a:cs typeface="Inter"/>
                <a:sym typeface="Inter"/>
                <a:hlinkClick r:id="rId25"/>
              </a:rPr>
              <a:t>Environmental</a:t>
            </a:r>
            <a:r>
              <a:rPr lang="en" sz="1200" u="sng">
                <a:solidFill>
                  <a:schemeClr val="hlink"/>
                </a:solidFill>
                <a:latin typeface="Inter"/>
                <a:ea typeface="Inter"/>
                <a:cs typeface="Inter"/>
                <a:sym typeface="Inter"/>
                <a:hlinkClick r:id="rId26"/>
              </a:rPr>
              <a:t> Journey: Navigating Challenges and Embracing Solutions in Land Restoration</a:t>
            </a:r>
            <a:endParaRPr sz="1200">
              <a:solidFill>
                <a:schemeClr val="dk1"/>
              </a:solidFill>
              <a:latin typeface="Inter"/>
              <a:ea typeface="Inter"/>
              <a:cs typeface="Inter"/>
              <a:sym typeface="Inter"/>
            </a:endParaRPr>
          </a:p>
        </p:txBody>
      </p:sp>
      <p:sp>
        <p:nvSpPr>
          <p:cNvPr id="110" name="Google Shape;110;p1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