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cfe45e49e_1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cfe45e49e_1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4cfe45e49e_1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4cfe45e49e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4cfe45e49e_1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4cfe45e49e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cfe45e49e_1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4cfe45e49e_1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4cfe45e49e_1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4cfe45e49e_1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4cfe45e49e_1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4cfe45e49e_1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forestsnews.cifor.org/82746/central-african-countries-vulnerable-to-emerging-infectious-diseases?fnl=e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unicef.org/drcongo/en/stories/fresh-start-through-sewing-studi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hrw.org/news/2024/06/10/repatriated-angolan-children-face-precarious-condition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nyu.edu/about/news-publications/news/2025/february/new-report-unveils-deepening-housing-crisis-in-kinshasa--drc.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amnesty.org/en/latest/news/2024/11/africa-richer-countries-must-commit-to-pay-at-cop29-as-climate-change-forcibly-displaces-millions-across-africa/" TargetMode="External"/></Relationships>
</file>

<file path=ppt/slides/_rels/slide6.xml.rels><?xml version="1.0" encoding="UTF-8" standalone="yes"?><Relationships xmlns="http://schemas.openxmlformats.org/package/2006/relationships"><Relationship Id="rId20" Type="http://schemas.openxmlformats.org/officeDocument/2006/relationships/hyperlink" Target="https://borgenproject.org/urbanization-in-lagos/" TargetMode="External"/><Relationship Id="rId11" Type="http://schemas.openxmlformats.org/officeDocument/2006/relationships/hyperlink" Target="https://www.globalpartnership.org/blog/democratic-republic-congos-pathway-education-system-transformation" TargetMode="External"/><Relationship Id="rId22" Type="http://schemas.openxmlformats.org/officeDocument/2006/relationships/hyperlink" Target="https://www.unocha.org/publications/report/chad/chad-overview-interintra-community-conflicts-july-2024" TargetMode="External"/><Relationship Id="rId10" Type="http://schemas.openxmlformats.org/officeDocument/2006/relationships/hyperlink" Target="https://www.amnesty.org/en/location/africa/report-africa/" TargetMode="External"/><Relationship Id="rId21" Type="http://schemas.openxmlformats.org/officeDocument/2006/relationships/hyperlink" Target="https://www.adaptation-undp.org/climate-change-impacts-indigenous-peoples-drc#:~:text=Natural%20resources%20(spring%20water%2C%20fruits,more%20frequent%20among%20indigenous%20groups." TargetMode="External"/><Relationship Id="rId13" Type="http://schemas.openxmlformats.org/officeDocument/2006/relationships/hyperlink" Target="https://www.unrefugees.org/news/democratic-republic-of-the-congo-refugee-crisis-explained/" TargetMode="External"/><Relationship Id="rId12" Type="http://schemas.openxmlformats.org/officeDocument/2006/relationships/hyperlink" Target="https://www.worldbank.org/en/country/drc/overview#:~:text=DRC%20is%20among%20the%20five,SSA%20live%20in%20the%20DRC." TargetMode="External"/><Relationship Id="rId23" Type="http://schemas.openxmlformats.org/officeDocument/2006/relationships/hyperlink" Target="https://www.amnesty.org/en/latest/news/2021/07/angola-millions-facing-hunger-as-thousands-flee-their-homes-as-drought-ravages-the-south-of-angola-2/" TargetMode="External"/><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www.beintheknow.org/understanding-hiv-epidemic/data/glance-hiv-nigeria" TargetMode="External"/><Relationship Id="rId15" Type="http://schemas.openxmlformats.org/officeDocument/2006/relationships/hyperlink" Target="https://www.undp.org/sites/g/files/zskgke326/files/migration/africa/UNDP-RBA-The-People-Edition.pdf" TargetMode="External"/><Relationship Id="rId14" Type="http://schemas.openxmlformats.org/officeDocument/2006/relationships/hyperlink" Target="https://www.amnesty.org/en/latest/news/2023/09/drc-cobalt-and-copper-mining-for-batteries-leading-to-human-rights-abuses/" TargetMode="External"/><Relationship Id="rId17" Type="http://schemas.openxmlformats.org/officeDocument/2006/relationships/hyperlink" Target="https://www.jointdatacenter.org/literature_review/insecurity-resource-scarcity-and-migration-to-camps-of-internally-displaced-persons-in-northeast-nigeria/" TargetMode="External"/><Relationship Id="rId16" Type="http://schemas.openxmlformats.org/officeDocument/2006/relationships/hyperlink" Target="https://www.thenewhumanitarian.org/news/2024/06/13/nigeria-camp-closure-raises-concern-over-conflict-returns" TargetMode="External"/><Relationship Id="rId5" Type="http://schemas.openxmlformats.org/officeDocument/2006/relationships/hyperlink" Target="https://news.un.org/en/story/2025/03/1161021" TargetMode="External"/><Relationship Id="rId19" Type="http://schemas.openxmlformats.org/officeDocument/2006/relationships/hyperlink" Target="https://www.npr.org/2023/04/05/1168116175/lagos-the-biggest-city-in-nigeria-is-experiencing-a-population-boom" TargetMode="External"/><Relationship Id="rId6" Type="http://schemas.openxmlformats.org/officeDocument/2006/relationships/hyperlink" Target="https://www.unicef.org/congo/recits/preventing-ebola-republic-congo" TargetMode="External"/><Relationship Id="rId18" Type="http://schemas.openxmlformats.org/officeDocument/2006/relationships/hyperlink" Target="https://ees.kuleuven.be/project/urban-africa-lab/stories-of-displacement-across-africa/angola.html" TargetMode="External"/><Relationship Id="rId7" Type="http://schemas.openxmlformats.org/officeDocument/2006/relationships/hyperlink" Target="https://www.unicef.org/congo/recits/preventing-ebola-republic-congo" TargetMode="External"/><Relationship Id="rId8" Type="http://schemas.openxmlformats.org/officeDocument/2006/relationships/hyperlink" Target="https://www.doctorswithoutborders.org/latest/double-challenge-malaria-and-malnutrition-kano-nigeria"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DISEASE &amp; HEALTH: Central Africa </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865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Amindeh Blaise, “Central African Countries Vulnerable to Emerging Infectious Diseases,” </a:t>
            </a:r>
            <a:r>
              <a:rPr i="1" lang="en" sz="1200">
                <a:solidFill>
                  <a:schemeClr val="dk1"/>
                </a:solidFill>
                <a:latin typeface="Inter"/>
                <a:ea typeface="Inter"/>
                <a:cs typeface="Inter"/>
                <a:sym typeface="Inter"/>
              </a:rPr>
              <a:t>Forests News</a:t>
            </a:r>
            <a:r>
              <a:rPr lang="en" sz="1200">
                <a:solidFill>
                  <a:schemeClr val="dk1"/>
                </a:solidFill>
                <a:latin typeface="Inter"/>
                <a:ea typeface="Inter"/>
                <a:cs typeface="Inter"/>
                <a:sym typeface="Inter"/>
              </a:rPr>
              <a:t>, May 19, 2023.</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countries of Central Africa have a problem. They lack the necessary resources to effectively carry out surveillance on zoonotic diseases, and there are significant gaps in human and animal health systems’ organisation and diagnostic capacity, a new report has shown.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This makes the sub-region extremely vulnerable to emerging infectious diseases. Tropical forests, especially those that sit close to the equator like the Congo Basin forests, are home to the largest amount of animal and plant species of any terrestrial ecosystem on the planet, thus providing possible reservoir hosts, intermediate hosts, and/or vectors for a very large number of known and unknown bacteria, parasites, and viruses….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study shows that Central Africa is a hotspot for the emergence of zoonoses, especially hemorrhagic fevers – which can be mild, or serious and deadly. The region has also been linked with the emergence of human immunodeficiency viruses due to the spillover of non-human primate retroviruses to humans. The epicenter of HIV-1, for instance, is traced to the area, which hosts the natural habitats of chimpanzees, gorillas, and the sooty mangabey. However, the exact conditions and circumstances of these spillovers remain unknown. Another set of zoonoses associated with Central Africa are foamy viruses: present in several species of non-human primates, the viruses have been isolated from hunters in Gabon and Cameroon.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drives this spillover of emerging infectious diseases to large human populations in Central Africa? According to the researchers, several factors facilitate health risks at the human/animal interface, notable amongst them subsistence and commercial hunting….</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beliefs and customs of people living in the Congo Basin also play a major role in perceptions of diseases, activities-related risks such as hunting, and interactions with wildlife: some ethnic groups, for instance, have little or no knowledge of the biomedical causes of diseases. “Customs and beliefs lead people living in forests to engage in risky behaviours involving wildlife in addition to those involving hunting and handling bushmeat,” said Ilka Herbinger, the former Program Lead for Central and West Africa at the World Wildlife Fund (WWF) and a co-author of the report. “Several ethnic groups interact with dead animals when hunting or shortly after childbirth, thereby increasing the risk of disease transmission,” she said.</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SOCIAL &amp; ECONOMIC </a:t>
            </a:r>
            <a:r>
              <a:rPr lang="en" sz="1900">
                <a:solidFill>
                  <a:schemeClr val="dk1"/>
                </a:solidFill>
                <a:latin typeface="Halant"/>
                <a:ea typeface="Halant"/>
                <a:cs typeface="Halant"/>
                <a:sym typeface="Halant"/>
              </a:rPr>
              <a:t>DEVELOPMENT</a:t>
            </a:r>
            <a:r>
              <a:rPr lang="en" sz="1900">
                <a:solidFill>
                  <a:schemeClr val="dk1"/>
                </a:solidFill>
                <a:latin typeface="Halant"/>
                <a:ea typeface="Halant"/>
                <a:cs typeface="Halant"/>
                <a:sym typeface="Halant"/>
              </a:rPr>
              <a:t>: </a:t>
            </a:r>
            <a:endParaRPr sz="19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Democratic Republic of Congo</a:t>
            </a:r>
            <a:endParaRPr sz="19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807688"/>
            <a:ext cx="6583800" cy="9290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“A Fresh Start Through a Sewing Studio: In the east of the Democratic Republic of the Congo, UNICEF is helping victims of violence, such as Veronique, Hortense, and Sarah, to rebuild their lives,” </a:t>
            </a:r>
            <a:r>
              <a:rPr i="1" lang="en" sz="1200">
                <a:solidFill>
                  <a:schemeClr val="dk1"/>
                </a:solidFill>
                <a:latin typeface="Inter"/>
                <a:ea typeface="Inter"/>
                <a:cs typeface="Inter"/>
                <a:sym typeface="Inter"/>
              </a:rPr>
              <a:t>UNICEF</a:t>
            </a:r>
            <a:r>
              <a:rPr lang="en" sz="1200">
                <a:solidFill>
                  <a:schemeClr val="dk1"/>
                </a:solidFill>
                <a:latin typeface="Inter"/>
                <a:ea typeface="Inter"/>
                <a:cs typeface="Inter"/>
                <a:sym typeface="Inter"/>
              </a:rPr>
              <a:t>, August 12, 2021.</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the Democratic Republic of the Congo (DRC), gender-based violence is widespread and deeply anchored in social and cultural norms. During the first decade of a child’s life, disparities between the sexes are often less noticeable, but increase with age. Inequalities become more obvious with the onset of puberty and the reinforcement of gender norms in all spheres, including families, schools and communities.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Butembo, in the east of the DRC, Véronique, Hortense et Sarah have united to break free from their status as victims. With the support of the Central Emergency Response Fund (CERF), these three young women have made a fresh start in life by opening a sewing studio.</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After having been forced to discontinue her studies in the sixth year of Primary school, Véronique soon joined the world of work, becoming a waitress at a local bar. “On top of the work I was employed to do, I was sexually exploited,” the young girl, now aged 17, sadly explains.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Véronique left her job and a community representative charged with the protection of children pointed her in the direction of UNICEF-backed psychologists. Through a socio-professional reintegration programme, Véronique completed sewing training, during which she became firm friends with Hortense and Sarah….</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rgbClr val="111111"/>
                </a:solidFill>
                <a:latin typeface="Inter"/>
                <a:ea typeface="Inter"/>
                <a:cs typeface="Inter"/>
                <a:sym typeface="Inter"/>
              </a:rPr>
              <a:t>Whilst her friends were sat in the classroom, Sarah found herself looking after her little brothers and the house. They often struggled to get what they needed, and she didn’t have enough to feed the littlest ones. “I joined a group of sand transporters,” explains Sarah, who needed to earn money at all costs to provide for her little brothers. Girls also have the right to go to school, where they should be able to learn without fear or abuse, since education is the gateway to development.</a:t>
            </a:r>
            <a:endParaRPr sz="1200">
              <a:solidFill>
                <a:srgbClr val="11111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11111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rgbClr val="111111"/>
                </a:solidFill>
                <a:latin typeface="Inter"/>
                <a:ea typeface="Inter"/>
                <a:cs typeface="Inter"/>
                <a:sym typeface="Inter"/>
              </a:rPr>
              <a:t>Today, Sarah no longer transports sand but makes colourful items of clothing with her two associates. “We are doing well, work is going well and I feel very fulfilled,” concludes Sarah, aged 16. </a:t>
            </a:r>
            <a:endParaRPr sz="1200">
              <a:solidFill>
                <a:srgbClr val="11111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11111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rgbClr val="111111"/>
                </a:solidFill>
                <a:latin typeface="Inter"/>
                <a:ea typeface="Inter"/>
                <a:cs typeface="Inter"/>
                <a:sym typeface="Inter"/>
              </a:rPr>
              <a:t>At the end of their training, the three young girls received all the necessary material to launch their own sewing studio. Strengthened by their experience, Véronique, Hortense and Sarah want to serve as an example so that young girls who have been the victims of violence have hope for the future and continue to believe in their potential.</a:t>
            </a:r>
            <a:endParaRPr sz="1200">
              <a:solidFill>
                <a:srgbClr val="11111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11111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rgbClr val="11111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r>
              <a:rPr lang="en" sz="1200">
                <a:solidFill>
                  <a:srgbClr val="111111"/>
                </a:solidFill>
                <a:latin typeface="Inter"/>
                <a:ea typeface="Inter"/>
                <a:cs typeface="Inter"/>
                <a:sym typeface="Inter"/>
              </a:rPr>
              <a:t>.</a:t>
            </a:r>
            <a:endParaRPr sz="1200">
              <a:solidFill>
                <a:srgbClr val="11111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MIGRATION: Angola</a:t>
            </a:r>
            <a:endParaRPr sz="19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9" name="Google Shape;79;p15"/>
          <p:cNvSpPr txBox="1"/>
          <p:nvPr/>
        </p:nvSpPr>
        <p:spPr>
          <a:xfrm>
            <a:off x="594300" y="807688"/>
            <a:ext cx="6583800" cy="822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Zenaida Machado, “Repatriated Angolan Children Face Precarious Conditions,” </a:t>
            </a:r>
            <a:r>
              <a:rPr i="1" lang="en" sz="1200">
                <a:solidFill>
                  <a:schemeClr val="dk1"/>
                </a:solidFill>
                <a:latin typeface="Inter"/>
                <a:ea typeface="Inter"/>
                <a:cs typeface="Inter"/>
                <a:sym typeface="Inter"/>
              </a:rPr>
              <a:t>Human Rights Watch,</a:t>
            </a:r>
            <a:r>
              <a:rPr lang="en" sz="1200">
                <a:solidFill>
                  <a:schemeClr val="dk1"/>
                </a:solidFill>
                <a:latin typeface="Inter"/>
                <a:ea typeface="Inter"/>
                <a:cs typeface="Inter"/>
                <a:sym typeface="Inter"/>
              </a:rPr>
              <a:t> June 10, 2024</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Namibian authorities are repatriating Angolans, including dozens of children—many unaccompanied—who were found begging or selling wooden artifacts in Namibia’s cities and towns. Many of the children are from Angola’s southern Cunene, Huila, and Namibe provinces, where the worst drought in four decades has caused severe food shortages and livestock deaths. Over the years, thousands have fled the region and crossed the border to Namibia in search of food and jobs.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Namibia has been criticized for allegedly not doing enough to protect the rights of Angolan children facing hardship within the country. Despite displacement camps set up in Namibia to accommodate people fleeing, children are often seen on the streets of the capital, Windhoek, hungry and living without shelter or any identification papers.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El Niño, the climate phenomenon that disrupts normal weather patterns, is a key driver of the droughts and food insecurity that led many Angolan children to flee to Namibia.</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Angolan authorities said they are engaging the Namibian government to find the best solution to “ensure the dignified reintegration of affected children.” But so far efforts on both sides have fallen short.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recent years, Angola has resettled repatriated children in a government-managed camp in Cunene province, where at least six children reportedly died in 2021 due to the inadequate shelter and food. A volunteer at the camp told Human Rights Watch that many of the repatriated children eventually returned to Namibia because local authorities did not provide enough assistance. Angolan civil society groups have warned about the risks the returned children face in Angola, including poor conditions in camps and lack of public policies to support families in farming following the drought.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It's not enough to repatriate children from Namibia and resettle them in Angolan camps. Angola’s government should ensure effective and adequate services are available for returned children and their families or guardians, including shelter, food, education, health care, and means of subsistence. This should be done before any further repatriation takes place, so that the children do not return to begging or working in the streets of Windhoek.</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URBANIZATION &amp; POPULATION</a:t>
            </a:r>
            <a:r>
              <a:rPr lang="en" sz="1900">
                <a:solidFill>
                  <a:schemeClr val="dk1"/>
                </a:solidFill>
                <a:latin typeface="Halant"/>
                <a:ea typeface="Halant"/>
                <a:cs typeface="Halant"/>
                <a:sym typeface="Halant"/>
              </a:rPr>
              <a:t>: </a:t>
            </a:r>
            <a:endParaRPr sz="19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Democratic Republic of Congo</a:t>
            </a:r>
            <a:endParaRPr sz="1900">
              <a:solidFill>
                <a:schemeClr val="dk1"/>
              </a:solidFill>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8" name="Google Shape;88;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9" name="Google Shape;89;p16"/>
          <p:cNvSpPr txBox="1"/>
          <p:nvPr/>
        </p:nvSpPr>
        <p:spPr>
          <a:xfrm>
            <a:off x="594300" y="807688"/>
            <a:ext cx="6583800" cy="874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“New Report Unveils Deepening Housing Crisis in Kinshasa, DRC,” </a:t>
            </a:r>
            <a:r>
              <a:rPr i="1" lang="en" sz="1200">
                <a:solidFill>
                  <a:schemeClr val="dk1"/>
                </a:solidFill>
                <a:latin typeface="Inter"/>
                <a:ea typeface="Inter"/>
                <a:cs typeface="Inter"/>
                <a:sym typeface="Inter"/>
              </a:rPr>
              <a:t>NYU News</a:t>
            </a:r>
            <a:r>
              <a:rPr lang="en" sz="1200">
                <a:solidFill>
                  <a:schemeClr val="dk1"/>
                </a:solidFill>
                <a:latin typeface="Inter"/>
                <a:ea typeface="Inter"/>
                <a:cs typeface="Inter"/>
                <a:sym typeface="Inter"/>
              </a:rPr>
              <a:t>, February 12, 2025.</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Kinshasa, the Democratic Republic of the Congo’s capital, is suffering from an acute housing crisis, leaving the majority of residents without access to adequate and secure housing, finds a new report by the Center on International Cooperation at NYU….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housing crisis is receiving increased political attention in all countries, including in the DRC and its capital, Kinshasa, which provides an important opportunity to undertake bold measures that fulfill people’s right to housing. This means housing policies and practices that put people over profit,” said Paula Sevilla Núñez, researcher on housing justice at IIED. “This report builds on the work of many Congolese researchers, experts, and activists. It demonstrates the importance of housing as a basic building block for a safe, inclusive, and equitable city. It’s critical that changes are made to improve everyone’s living conditions—not just the wealthy few.”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Kinshasa, already home to 17 million people, is projected to become Africa’s largest megacity by 2030. The report finds that 75 percent of the urban population lives in informal settlements, struggling with unaffordable housing, insecure land tenure, and inadequate infrastructure. Meanwhile, housing policies have largely benefited elites and private investors, exacerbating economic disparities.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report highlights key findings, including: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Urbanization without inclusive growth:</a:t>
            </a:r>
            <a:r>
              <a:rPr lang="en" sz="1200">
                <a:solidFill>
                  <a:schemeClr val="dk1"/>
                </a:solidFill>
                <a:latin typeface="Inter"/>
                <a:ea typeface="Inter"/>
                <a:cs typeface="Inter"/>
                <a:sym typeface="Inter"/>
              </a:rPr>
              <a:t> Rural migration is driven by insecurity and economic hardship, not opportunity, straining already fragile infrastructure.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The cost of housing exclusion:</a:t>
            </a:r>
            <a:r>
              <a:rPr lang="en" sz="1200">
                <a:solidFill>
                  <a:schemeClr val="dk1"/>
                </a:solidFill>
                <a:latin typeface="Inter"/>
                <a:ea typeface="Inter"/>
                <a:cs typeface="Inter"/>
                <a:sym typeface="Inter"/>
              </a:rPr>
              <a:t> Only 7.8 percent of existing housing is considered decent, while luxury developments remain inaccessible to most residents.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Failed housing policies:</a:t>
            </a:r>
            <a:r>
              <a:rPr lang="en" sz="1200">
                <a:solidFill>
                  <a:schemeClr val="dk1"/>
                </a:solidFill>
                <a:latin typeface="Inter"/>
                <a:ea typeface="Inter"/>
                <a:cs typeface="Inter"/>
                <a:sym typeface="Inter"/>
              </a:rPr>
              <a:t> Public-private partnerships have resulted in one-off, high-end projects labeled as “social housing,” diverting resources from improving basic infrastructure and services for the broader population.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A widening housing deficit:</a:t>
            </a:r>
            <a:r>
              <a:rPr lang="en" sz="1200">
                <a:solidFill>
                  <a:schemeClr val="dk1"/>
                </a:solidFill>
                <a:latin typeface="Inter"/>
                <a:ea typeface="Inter"/>
                <a:cs typeface="Inter"/>
                <a:sym typeface="Inter"/>
              </a:rPr>
              <a:t> Kinshasa faces a severe shortage, with an estimated need for over 263,000 new housing units annually, yet affordable housing remains scarce.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Informal settlements as a survival strategy:</a:t>
            </a:r>
            <a:r>
              <a:rPr lang="en" sz="1200">
                <a:solidFill>
                  <a:schemeClr val="dk1"/>
                </a:solidFill>
                <a:latin typeface="Inter"/>
                <a:ea typeface="Inter"/>
                <a:cs typeface="Inter"/>
                <a:sym typeface="Inter"/>
              </a:rPr>
              <a:t> Faced with a lack of government support, Kinshasa’s residents rely on self-built, informal housing despite risks of eviction and climate vulnerability.</a:t>
            </a:r>
            <a:endParaRPr sz="1200">
              <a:solidFill>
                <a:schemeClr val="dk1"/>
              </a:solidFill>
              <a:latin typeface="Inter"/>
              <a:ea typeface="Inter"/>
              <a:cs typeface="Inter"/>
              <a:sym typeface="Inter"/>
            </a:endParaRPr>
          </a:p>
          <a:p>
            <a:pPr indent="0" lvl="0" marL="0" rtl="0" algn="l">
              <a:lnSpc>
                <a:spcPct val="115000"/>
              </a:lnSpc>
              <a:spcBef>
                <a:spcPts val="2000"/>
              </a:spcBef>
              <a:spcAft>
                <a:spcPts val="0"/>
              </a:spcAft>
              <a:buNone/>
            </a:pPr>
            <a:r>
              <a:rPr lang="en" sz="1200">
                <a:solidFill>
                  <a:schemeClr val="dk1"/>
                </a:solidFill>
                <a:latin typeface="Inter"/>
                <a:ea typeface="Inter"/>
                <a:cs typeface="Inter"/>
                <a:sym typeface="Inter"/>
              </a:rPr>
              <a:t>Read the full article</a:t>
            </a:r>
            <a:r>
              <a:rPr lang="en" sz="1200">
                <a:solidFill>
                  <a:schemeClr val="accent5"/>
                </a:solidFill>
                <a:latin typeface="Inter"/>
                <a:ea typeface="Inter"/>
                <a:cs typeface="Inter"/>
                <a:sym typeface="Inter"/>
              </a:rPr>
              <a:t> </a:t>
            </a:r>
            <a:r>
              <a:rPr lang="en" sz="1200" u="sng">
                <a:solidFill>
                  <a:schemeClr val="accent5"/>
                </a:solidFill>
                <a:latin typeface="Inter"/>
                <a:ea typeface="Inter"/>
                <a:cs typeface="Inter"/>
                <a:sym typeface="Inter"/>
                <a:hlinkClick r:id="rId5">
                  <a:extLst>
                    <a:ext uri="{A12FA001-AC4F-418D-AE19-62706E023703}">
                      <ahyp:hlinkClr val="tx"/>
                    </a:ext>
                  </a:extLst>
                </a:hlinkClick>
              </a:rPr>
              <a:t>here.</a:t>
            </a:r>
            <a:endParaRPr sz="1200">
              <a:solidFill>
                <a:schemeClr val="accent5"/>
              </a:solidFill>
              <a:latin typeface="Inter"/>
              <a:ea typeface="Inter"/>
              <a:cs typeface="Inter"/>
              <a:sym typeface="Inter"/>
            </a:endParaRPr>
          </a:p>
          <a:p>
            <a:pPr indent="0" lvl="0" marL="0" rtl="0" algn="l">
              <a:lnSpc>
                <a:spcPct val="100000"/>
              </a:lnSpc>
              <a:spcBef>
                <a:spcPts val="200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CLIMATE CHANGE &amp; ENVIRONMENTAL CONCERNS</a:t>
            </a:r>
            <a:r>
              <a:rPr lang="en" sz="1900">
                <a:solidFill>
                  <a:schemeClr val="dk1"/>
                </a:solidFill>
                <a:latin typeface="Halant"/>
                <a:ea typeface="Halant"/>
                <a:cs typeface="Halant"/>
                <a:sym typeface="Halant"/>
              </a:rPr>
              <a:t>: </a:t>
            </a:r>
            <a:endParaRPr sz="19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Africa</a:t>
            </a:r>
            <a:endParaRPr sz="1900">
              <a:solidFill>
                <a:schemeClr val="dk1"/>
              </a:solidFill>
              <a:latin typeface="Halant"/>
              <a:ea typeface="Halant"/>
              <a:cs typeface="Halant"/>
              <a:sym typeface="Halant"/>
            </a:endParaRPr>
          </a:p>
        </p:txBody>
      </p:sp>
      <p:pic>
        <p:nvPicPr>
          <p:cNvPr id="95" name="Google Shape;95;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9" name="Google Shape;99;p17"/>
          <p:cNvSpPr txBox="1"/>
          <p:nvPr/>
        </p:nvSpPr>
        <p:spPr>
          <a:xfrm>
            <a:off x="594300" y="807688"/>
            <a:ext cx="6583800" cy="8830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“Africa: Richer Countries Must Commit to Pay at COP29 as Climate Change Forcibly Displaces Millions Across Africa,” </a:t>
            </a:r>
            <a:r>
              <a:rPr i="1" lang="en" sz="1200">
                <a:solidFill>
                  <a:schemeClr val="dk1"/>
                </a:solidFill>
                <a:latin typeface="Inter"/>
                <a:ea typeface="Inter"/>
                <a:cs typeface="Inter"/>
                <a:sym typeface="Inter"/>
              </a:rPr>
              <a:t>Amnesty International, </a:t>
            </a:r>
            <a:r>
              <a:rPr lang="en" sz="1200">
                <a:solidFill>
                  <a:schemeClr val="dk1"/>
                </a:solidFill>
                <a:latin typeface="Inter"/>
                <a:ea typeface="Inter"/>
                <a:cs typeface="Inter"/>
                <a:sym typeface="Inter"/>
              </a:rPr>
              <a:t>November 4, 2024.</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With millions of people already displaced by climate change disasters in Africa, the richer countries most responsible for global warming must agree at the COP29 climate conference in Baku, Azerbaijan to fully pay for the catastrophic loss of homes and damage to livelihoods taking place across the continent, Amnesty International said. They must also fully fund African governments’ adaptation measures to prevent further forced displacement, stop human rights violations and help them achieve a fast and fair phaseout of fossil fuel production and use….</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“African people have contributed the least to climate change, yet from Somalia to Senegal, Chad to Madagascar, we are suffering a terrible toll of this global emergency which has driven millions of people from their homes. It’s time for the countries who caused all this devastation to pay up so African people can adapt to the climate change catastrophe,” said Samira Daoud, Amnesty International Regional Director for West and Central Africa.</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Amnesty International research shows that in every corner of the African continent, droughts, floods, storms or heat are displacing people within countries and across borders, resulting in human rights violations including loss of shelter, disrupted access to food, health care and education, plus risk of gender-based violence and even death.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While African governments are responsible for protecting human rights in this crisis, they cannot adequately do so unless richer countries provide the funds.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In Somalia alone, more than a million people have been displaced by protracted drought and recurrent floods which have decimated farms, killed livestock and destroyed houses, forcing communities already vulnerable from decades of civil war to flee to camps for internally displaced persons or to Kenya and Ethiopia.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In coastal Senegal, rising seas have destroyed entire villages, forcing thousands of people inland where they suffer lack of jobs and shelter without adequate support.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In Chad, rising temperatures have pushed livestock herders to the country’s southern agricultural regions to find grazing land and water, leading to deadly clashes with farmers in the absence of effective conflict management and support for both groups.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Many parts of the continent are suffering severe droughts, likely exacerbated by climate change.  A six-year drought in southern Madagascar has forced more than 56,000 Antandroy people off their ancestral lands to search for new land to settle, only to face a host of human rights violations in other parts of the country. People left behind struggle for food, water and health care.</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Additional Research Resources</a:t>
            </a:r>
            <a:endParaRPr sz="1900">
              <a:solidFill>
                <a:schemeClr val="dk1"/>
              </a:solidFill>
              <a:latin typeface="Halant"/>
              <a:ea typeface="Halant"/>
              <a:cs typeface="Halant"/>
              <a:sym typeface="Halant"/>
            </a:endParaRPr>
          </a:p>
        </p:txBody>
      </p:sp>
      <p:pic>
        <p:nvPicPr>
          <p:cNvPr id="105" name="Google Shape;10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6" name="Google Shape;10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8" name="Google Shape;108;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9" name="Google Shape;109;p18"/>
          <p:cNvSpPr txBox="1"/>
          <p:nvPr/>
        </p:nvSpPr>
        <p:spPr>
          <a:xfrm>
            <a:off x="594300" y="807688"/>
            <a:ext cx="6583800" cy="67419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DISEASE &amp; HEALTH</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WHO Injects Fresh Support into DR Congo Vaccination Drive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Preventing Ebola in the Republic of Congo</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Overcoming Barriers to Tuberculosis Care in the DRC</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The Double Challenge of Malaria and Malnutrition in Kano, Nigeria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At a Glance: HIV in Nigeria</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SOCIAL &amp; ECONOMIC DEVELOPMENT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Amnesty International Africa Regional Overview 2023</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Democratic Republic of Congo’s Pathway to Education System Transformation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World Bank Democratic Republic of Congo Overview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MIGRATION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Democratic Republic of the Congo Refugee Crisis Explained</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4"/>
              </a:rPr>
              <a:t>Democratic Republic of the Congo: Industrial Mining of Cobalt and Copper or Rechargeable Batteries is Leading to Grievous Human Rights Abuses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5"/>
              </a:rPr>
              <a:t>Azerica’s Story: An Angolan Climate Migrant in Namibia (Page 4)</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6"/>
              </a:rPr>
              <a:t>Nigeria Camp Closure Raises Concern Over Conflict Returns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7"/>
              </a:rPr>
              <a:t>Insecurity, Resource Scarcity, and Migration to Camps of Internally Displaced Persons in Northeast Nigeria</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URBANIZATION &amp; POPULATION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8"/>
              </a:rPr>
              <a:t>Displacing Lives in 21st Century Angola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9"/>
              </a:rPr>
              <a:t>Lagos, Nigeria’s Coastal Megacity, is Experiencing a Population Boom</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0"/>
              </a:rPr>
              <a:t>Urbanization in Lagos: Impacting Poverty in Nigeria</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CLIMATE CHANGE &amp; ENVIRONMENT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1"/>
              </a:rPr>
              <a:t>Climate Change Impacts on Indigenous Peoples of the DRC</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2"/>
              </a:rPr>
              <a:t>Chad: Overview of Inter/Intra- Community Conflicts (July 2024)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23"/>
              </a:rPr>
              <a:t>Angola: Millions Facing Hunger, as Thousands Flee Their Homes as Drought Ravages the South of Angola</a:t>
            </a:r>
            <a:endParaRPr sz="1200">
              <a:solidFill>
                <a:schemeClr val="dk1"/>
              </a:solidFill>
              <a:latin typeface="Inter"/>
              <a:ea typeface="Inter"/>
              <a:cs typeface="Inter"/>
              <a:sym typeface="Inter"/>
            </a:endParaRPr>
          </a:p>
        </p:txBody>
      </p:sp>
      <p:sp>
        <p:nvSpPr>
          <p:cNvPr id="110" name="Google Shape;110;p1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