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</p:sldIdLst>
  <p:sldSz cy="7772400" cx="10058400"/>
  <p:notesSz cx="6858000" cy="9144000"/>
  <p:embeddedFontLst>
    <p:embeddedFont>
      <p:font typeface="Halant"/>
      <p:regular r:id="rId9"/>
      <p:bold r:id="rId10"/>
    </p:embeddedFont>
    <p:embeddedFont>
      <p:font typeface="Inter"/>
      <p:regular r:id="rId11"/>
      <p:bold r:id="rId12"/>
      <p:italic r:id="rId13"/>
      <p:boldItalic r:id="rId1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448">
          <p15:clr>
            <a:srgbClr val="747775"/>
          </p15:clr>
        </p15:guide>
        <p15:guide id="2" pos="3168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448" orient="horz"/>
        <p:guide pos="3168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regular.fntdata"/><Relationship Id="rId10" Type="http://schemas.openxmlformats.org/officeDocument/2006/relationships/font" Target="fonts/Halant-bold.fntdata"/><Relationship Id="rId13" Type="http://schemas.openxmlformats.org/officeDocument/2006/relationships/font" Target="fonts/Inter-italic.fntdata"/><Relationship Id="rId12" Type="http://schemas.openxmlformats.org/officeDocument/2006/relationships/font" Target="fonts/Inter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font" Target="fonts/Halant-regular.fntdata"/><Relationship Id="rId14" Type="http://schemas.openxmlformats.org/officeDocument/2006/relationships/font" Target="fonts/Inter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210545" y="685800"/>
            <a:ext cx="4437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1210545" y="685800"/>
            <a:ext cx="4437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g34cfc9b6664_0_0:notes"/>
          <p:cNvSpPr/>
          <p:nvPr>
            <p:ph idx="2" type="sldImg"/>
          </p:nvPr>
        </p:nvSpPr>
        <p:spPr>
          <a:xfrm>
            <a:off x="1210545" y="685800"/>
            <a:ext cx="4437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" name="Google Shape;56;g34cfc9b6664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36e38b59208_0_3:notes"/>
          <p:cNvSpPr/>
          <p:nvPr>
            <p:ph idx="2" type="sldImg"/>
          </p:nvPr>
        </p:nvSpPr>
        <p:spPr>
          <a:xfrm>
            <a:off x="1210545" y="685800"/>
            <a:ext cx="4437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36e38b59208_0_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42879" y="1125136"/>
            <a:ext cx="9372600" cy="31017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1pPr>
            <a:lvl2pPr lvl="1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2pPr>
            <a:lvl3pPr lvl="2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3pPr>
            <a:lvl4pPr lvl="3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4pPr>
            <a:lvl5pPr lvl="4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5pPr>
            <a:lvl6pPr lvl="5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6pPr>
            <a:lvl7pPr lvl="6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7pPr>
            <a:lvl8pPr lvl="7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8pPr>
            <a:lvl9pPr lvl="8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42870" y="4282678"/>
            <a:ext cx="9372600" cy="11976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42870" y="1671478"/>
            <a:ext cx="9372600" cy="29670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42870" y="4763362"/>
            <a:ext cx="9372600" cy="19656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68300" lvl="0" marL="457200" algn="ctr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indent="-336550" lvl="1" marL="91440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indent="-336550" lvl="2" marL="137160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indent="-336550" lvl="3" marL="1828800" algn="ctr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indent="-336550" lvl="4" marL="228600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indent="-336550" lvl="5" marL="274320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indent="-336550" lvl="6" marL="3200400" algn="ctr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indent="-336550" lvl="7" marL="365760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indent="-336550" lvl="8" marL="411480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42870" y="3250173"/>
            <a:ext cx="9372600" cy="12720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1pPr>
            <a:lvl2pPr lvl="1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2pPr>
            <a:lvl3pPr lvl="2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3pPr>
            <a:lvl4pPr lvl="3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4pPr>
            <a:lvl5pPr lvl="4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5pPr>
            <a:lvl6pPr lvl="5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6pPr>
            <a:lvl7pPr lvl="6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7pPr>
            <a:lvl8pPr lvl="7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8pPr>
            <a:lvl9pPr lvl="8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42870" y="1741518"/>
            <a:ext cx="9372600" cy="51627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68300" lvl="0" marL="457200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indent="-336550" lvl="1" marL="9144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indent="-336550" lvl="2" marL="13716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indent="-336550" lvl="3" marL="18288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indent="-336550" lvl="4" marL="22860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indent="-336550" lvl="5" marL="27432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indent="-336550" lvl="6" marL="32004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indent="-336550" lvl="7" marL="36576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indent="-336550" lvl="8" marL="41148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42870" y="1741518"/>
            <a:ext cx="4399800" cy="51627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36550" lvl="0" marL="45720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5315640" y="1741518"/>
            <a:ext cx="4399800" cy="51627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36550" lvl="0" marL="45720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42870" y="839573"/>
            <a:ext cx="3088800" cy="11418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42870" y="2099840"/>
            <a:ext cx="3088800" cy="4804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23850" lvl="0" marL="4572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539275" y="680227"/>
            <a:ext cx="7004700" cy="61818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029200" y="-189"/>
            <a:ext cx="5029200" cy="77724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113100" lIns="113100" spcFirstLastPara="1" rIns="113100" wrap="square" tIns="113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92050" y="1863464"/>
            <a:ext cx="4449600" cy="22398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92050" y="4235758"/>
            <a:ext cx="4449600" cy="18663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5433450" y="1094158"/>
            <a:ext cx="4220700" cy="55836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indent="-368300" lvl="0" marL="457200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indent="-336550" lvl="1" marL="9144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indent="-336550" lvl="2" marL="13716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indent="-336550" lvl="3" marL="18288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indent="-336550" lvl="4" marL="22860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indent="-336550" lvl="5" marL="27432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indent="-336550" lvl="6" marL="32004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indent="-336550" lvl="7" marL="36576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indent="-336550" lvl="8" marL="41148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42870" y="6392869"/>
            <a:ext cx="6598800" cy="9144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2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  <a:noFill/>
          <a:ln>
            <a:noFill/>
          </a:ln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42870" y="1741518"/>
            <a:ext cx="9372600" cy="5162700"/>
          </a:xfrm>
          <a:prstGeom prst="rect">
            <a:avLst/>
          </a:prstGeom>
          <a:noFill/>
          <a:ln>
            <a:noFill/>
          </a:ln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683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200"/>
              <a:buChar char="●"/>
              <a:defRPr sz="2200">
                <a:solidFill>
                  <a:schemeClr val="dk2"/>
                </a:solidFill>
              </a:defRPr>
            </a:lvl1pPr>
            <a:lvl2pPr indent="-3365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2pPr>
            <a:lvl3pPr indent="-3365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3pPr>
            <a:lvl4pPr indent="-3365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●"/>
              <a:defRPr sz="1700">
                <a:solidFill>
                  <a:schemeClr val="dk2"/>
                </a:solidFill>
              </a:defRPr>
            </a:lvl4pPr>
            <a:lvl5pPr indent="-3365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5pPr>
            <a:lvl6pPr indent="-3365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6pPr>
            <a:lvl7pPr indent="-3365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●"/>
              <a:defRPr sz="1700">
                <a:solidFill>
                  <a:schemeClr val="dk2"/>
                </a:solidFill>
              </a:defRPr>
            </a:lvl7pPr>
            <a:lvl8pPr indent="-3365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8pPr>
            <a:lvl9pPr indent="-3365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 algn="r">
              <a:buNone/>
              <a:defRPr sz="1200">
                <a:solidFill>
                  <a:schemeClr val="dk2"/>
                </a:solidFill>
              </a:defRPr>
            </a:lvl1pPr>
            <a:lvl2pPr lvl="1" algn="r">
              <a:buNone/>
              <a:defRPr sz="1200">
                <a:solidFill>
                  <a:schemeClr val="dk2"/>
                </a:solidFill>
              </a:defRPr>
            </a:lvl2pPr>
            <a:lvl3pPr lvl="2" algn="r">
              <a:buNone/>
              <a:defRPr sz="1200">
                <a:solidFill>
                  <a:schemeClr val="dk2"/>
                </a:solidFill>
              </a:defRPr>
            </a:lvl3pPr>
            <a:lvl4pPr lvl="3" algn="r">
              <a:buNone/>
              <a:defRPr sz="1200">
                <a:solidFill>
                  <a:schemeClr val="dk2"/>
                </a:solidFill>
              </a:defRPr>
            </a:lvl4pPr>
            <a:lvl5pPr lvl="4" algn="r">
              <a:buNone/>
              <a:defRPr sz="1200">
                <a:solidFill>
                  <a:schemeClr val="dk2"/>
                </a:solidFill>
              </a:defRPr>
            </a:lvl5pPr>
            <a:lvl6pPr lvl="5" algn="r">
              <a:buNone/>
              <a:defRPr sz="1200">
                <a:solidFill>
                  <a:schemeClr val="dk2"/>
                </a:solidFill>
              </a:defRPr>
            </a:lvl6pPr>
            <a:lvl7pPr lvl="6" algn="r">
              <a:buNone/>
              <a:defRPr sz="1200">
                <a:solidFill>
                  <a:schemeClr val="dk2"/>
                </a:solidFill>
              </a:defRPr>
            </a:lvl7pPr>
            <a:lvl8pPr lvl="7" algn="r">
              <a:buNone/>
              <a:defRPr sz="1200">
                <a:solidFill>
                  <a:schemeClr val="dk2"/>
                </a:solidFill>
              </a:defRPr>
            </a:lvl8pPr>
            <a:lvl9pPr lvl="8" algn="r">
              <a:buNone/>
              <a:defRPr sz="12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/>
        </p:nvSpPr>
        <p:spPr>
          <a:xfrm rot="5400000">
            <a:off x="33050" y="3738525"/>
            <a:ext cx="4949700" cy="109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4700">
                <a:solidFill>
                  <a:schemeClr val="dk2"/>
                </a:solidFill>
                <a:latin typeface="Inter"/>
                <a:ea typeface="Inter"/>
                <a:cs typeface="Inter"/>
                <a:sym typeface="Inter"/>
              </a:rPr>
              <a:t>REGION NAME</a:t>
            </a:r>
            <a:endParaRPr sz="47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59" name="Google Shape;59;p14"/>
          <p:cNvSpPr txBox="1"/>
          <p:nvPr/>
        </p:nvSpPr>
        <p:spPr>
          <a:xfrm rot="5400000">
            <a:off x="-2607550" y="3917850"/>
            <a:ext cx="5811300" cy="109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3500">
                <a:solidFill>
                  <a:schemeClr val="dk2"/>
                </a:solidFill>
                <a:latin typeface="Inter"/>
                <a:ea typeface="Inter"/>
                <a:cs typeface="Inter"/>
                <a:sym typeface="Inter"/>
              </a:rPr>
              <a:t>SUBCOMMITTEE TOPIC</a:t>
            </a:r>
            <a:endParaRPr sz="35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0" name="Google Shape;60;p14"/>
          <p:cNvSpPr txBox="1"/>
          <p:nvPr/>
        </p:nvSpPr>
        <p:spPr>
          <a:xfrm rot="-5400000">
            <a:off x="4376500" y="3752450"/>
            <a:ext cx="5211300" cy="16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2"/>
                </a:solidFill>
                <a:latin typeface="Inter"/>
                <a:ea typeface="Inter"/>
                <a:cs typeface="Inter"/>
                <a:sym typeface="Inter"/>
              </a:rPr>
              <a:t>Put bullet points here to help you as your “cheat sheet” for your topic you are presenting to your subcommittee.</a:t>
            </a:r>
            <a:endParaRPr sz="12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1" name="Google Shape;61;p14"/>
          <p:cNvSpPr txBox="1"/>
          <p:nvPr/>
        </p:nvSpPr>
        <p:spPr>
          <a:xfrm rot="-5400000">
            <a:off x="6375900" y="13750"/>
            <a:ext cx="1541100" cy="16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2"/>
                </a:solidFill>
                <a:latin typeface="Inter"/>
                <a:ea typeface="Inter"/>
                <a:cs typeface="Inter"/>
                <a:sym typeface="Inter"/>
              </a:rPr>
              <a:t>SAY-IT-IN-6</a:t>
            </a:r>
            <a:endParaRPr b="1" sz="12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2"/>
                </a:solidFill>
                <a:latin typeface="Inter"/>
                <a:ea typeface="Inter"/>
                <a:cs typeface="Inter"/>
                <a:sym typeface="Inter"/>
              </a:rPr>
              <a:t>What is the most important function of the United Nations?</a:t>
            </a:r>
            <a:endParaRPr sz="12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/>
          <p:nvPr/>
        </p:nvSpPr>
        <p:spPr>
          <a:xfrm rot="5400000">
            <a:off x="33050" y="3738525"/>
            <a:ext cx="4949700" cy="109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0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South America, Central America, &amp; the Caribbean</a:t>
            </a:r>
            <a:endParaRPr b="1" sz="20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7" name="Google Shape;67;p15"/>
          <p:cNvSpPr txBox="1"/>
          <p:nvPr/>
        </p:nvSpPr>
        <p:spPr>
          <a:xfrm rot="5400000">
            <a:off x="-2607550" y="3917850"/>
            <a:ext cx="5811300" cy="109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0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Social &amp; Economic Development</a:t>
            </a:r>
            <a:endParaRPr b="1" sz="20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8" name="Google Shape;68;p15"/>
          <p:cNvSpPr txBox="1"/>
          <p:nvPr/>
        </p:nvSpPr>
        <p:spPr>
          <a:xfrm rot="-5400000">
            <a:off x="4376500" y="3752450"/>
            <a:ext cx="5211300" cy="16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048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95C3D"/>
              </a:buClr>
              <a:buSzPts val="1200"/>
              <a:buFont typeface="Inter"/>
              <a:buChar char="●"/>
            </a:pPr>
            <a:r>
              <a:rPr b="1" lang="en" sz="12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Political instability is tied to wealth and income inequality.</a:t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3048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95C3D"/>
              </a:buClr>
              <a:buSzPts val="1200"/>
              <a:buFont typeface="Inter"/>
              <a:buChar char="●"/>
            </a:pPr>
            <a:r>
              <a:rPr b="1" lang="en" sz="12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Economic growth has slowed, especially post-pandemic.</a:t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3048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95C3D"/>
              </a:buClr>
              <a:buSzPts val="1200"/>
              <a:buFont typeface="Inter"/>
              <a:buChar char="●"/>
            </a:pPr>
            <a:r>
              <a:rPr b="1" lang="en" sz="12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Despite better education outcomes, job opportunities remain unequal.</a:t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3048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95C3D"/>
              </a:buClr>
              <a:buSzPts val="1200"/>
              <a:buFont typeface="Inter"/>
              <a:buChar char="●"/>
            </a:pPr>
            <a:r>
              <a:rPr b="1" lang="en" sz="12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Wealthier families retain social and economic advantages.</a:t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3048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95C3D"/>
              </a:buClr>
              <a:buSzPts val="1200"/>
              <a:buFont typeface="Inter"/>
              <a:buChar char="●"/>
            </a:pPr>
            <a:r>
              <a:rPr b="1" lang="en" sz="12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Discrimination in job markets continues to disadvantage certain groups.</a:t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Proposed Solution:</a:t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3048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95C3D"/>
              </a:buClr>
              <a:buSzPts val="1200"/>
              <a:buFont typeface="Inter"/>
              <a:buChar char="●"/>
            </a:pPr>
            <a:r>
              <a:rPr b="1" lang="en" sz="12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Invest in equitable education and job training, especially in rural and low-income areas.</a:t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3048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95C3D"/>
              </a:buClr>
              <a:buSzPts val="1200"/>
              <a:buFont typeface="Inter"/>
              <a:buChar char="●"/>
            </a:pPr>
            <a:r>
              <a:rPr b="1" lang="en" sz="12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Support anti-discrimination policies in workplaces.</a:t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3048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95C3D"/>
              </a:buClr>
              <a:buSzPts val="1200"/>
              <a:buFont typeface="Inter"/>
              <a:buChar char="●"/>
            </a:pPr>
            <a:r>
              <a:rPr b="1" lang="en" sz="12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Expand access to tools and networks for youth success.</a:t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3048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95C3D"/>
              </a:buClr>
              <a:buSzPts val="1200"/>
              <a:buFont typeface="Inter"/>
              <a:buChar char="●"/>
            </a:pPr>
            <a:r>
              <a:rPr b="1" lang="en" sz="12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Address generational poverty by creating opportunities for marginalized groups.</a:t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2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9" name="Google Shape;69;p15"/>
          <p:cNvSpPr txBox="1"/>
          <p:nvPr/>
        </p:nvSpPr>
        <p:spPr>
          <a:xfrm rot="-5400000">
            <a:off x="6375900" y="13750"/>
            <a:ext cx="1541100" cy="16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500">
                <a:solidFill>
                  <a:srgbClr val="E95C3D"/>
                </a:solidFill>
                <a:latin typeface="Inter"/>
                <a:ea typeface="Inter"/>
                <a:cs typeface="Inter"/>
                <a:sym typeface="Inter"/>
              </a:rPr>
              <a:t>Uniting to promote peace, rights, progress</a:t>
            </a:r>
            <a:endParaRPr sz="15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0" name="Google Shape;70;p15"/>
          <p:cNvSpPr txBox="1"/>
          <p:nvPr/>
        </p:nvSpPr>
        <p:spPr>
          <a:xfrm rot="5400000">
            <a:off x="4324800" y="3670650"/>
            <a:ext cx="1408800" cy="4311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solidFill>
                  <a:srgbClr val="E95C3D"/>
                </a:solidFill>
                <a:latin typeface="Halant"/>
                <a:ea typeface="Halant"/>
                <a:cs typeface="Halant"/>
                <a:sym typeface="Halant"/>
              </a:rPr>
              <a:t>Exemplar</a:t>
            </a:r>
            <a:endParaRPr b="1" sz="1800">
              <a:solidFill>
                <a:srgbClr val="E95C3D"/>
              </a:solidFill>
              <a:latin typeface="Halant"/>
              <a:ea typeface="Halant"/>
              <a:cs typeface="Halant"/>
              <a:sym typeface="Halant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