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7772400" cx="10058400"/>
  <p:notesSz cx="6858000" cy="9144000"/>
  <p:embeddedFontLst>
    <p:embeddedFont>
      <p:font typeface="Halant"/>
      <p:regular r:id="rId9"/>
      <p:bold r:id="rId10"/>
    </p:embeddedFont>
    <p:embeddedFont>
      <p:font typeface="Inter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font" Target="fonts/Halant-bold.fntdata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Halant-regular.fntdata"/><Relationship Id="rId14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4cfc9b6664_0_0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34cfc9b666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6e38b59208_0_3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6e38b59208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/>
        </p:nvSpPr>
        <p:spPr>
          <a:xfrm rot="5400000">
            <a:off x="33050" y="3738525"/>
            <a:ext cx="4949700" cy="10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REGION NAME</a:t>
            </a:r>
            <a:endParaRPr sz="47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" name="Google Shape;59;p14"/>
          <p:cNvSpPr txBox="1"/>
          <p:nvPr/>
        </p:nvSpPr>
        <p:spPr>
          <a:xfrm rot="5400000">
            <a:off x="-2607550" y="3917850"/>
            <a:ext cx="5811300" cy="10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SUBCOMMITTEE TOPIC</a:t>
            </a:r>
            <a:endParaRPr sz="35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4"/>
          <p:cNvSpPr txBox="1"/>
          <p:nvPr/>
        </p:nvSpPr>
        <p:spPr>
          <a:xfrm rot="-5400000">
            <a:off x="4376500" y="3752450"/>
            <a:ext cx="5211300" cy="16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Put bullet points here to help you as your “cheat sheet” for your topic you are presenting to your subcommittee.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" name="Google Shape;61;p14"/>
          <p:cNvSpPr txBox="1"/>
          <p:nvPr/>
        </p:nvSpPr>
        <p:spPr>
          <a:xfrm rot="-5400000">
            <a:off x="6375900" y="13750"/>
            <a:ext cx="1541100" cy="16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SAY-IT-IN-6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What is the most important function of the United Nations?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/>
        </p:nvSpPr>
        <p:spPr>
          <a:xfrm rot="5400000">
            <a:off x="33050" y="3738525"/>
            <a:ext cx="4949700" cy="10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South America, Central America, &amp; the Caribbean</a:t>
            </a:r>
            <a:endParaRPr b="1" sz="2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7" name="Google Shape;67;p15"/>
          <p:cNvSpPr txBox="1"/>
          <p:nvPr/>
        </p:nvSpPr>
        <p:spPr>
          <a:xfrm rot="5400000">
            <a:off x="-2607550" y="3917850"/>
            <a:ext cx="5811300" cy="10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Social &amp; Economic Development</a:t>
            </a:r>
            <a:endParaRPr b="1" sz="2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5"/>
          <p:cNvSpPr txBox="1"/>
          <p:nvPr/>
        </p:nvSpPr>
        <p:spPr>
          <a:xfrm rot="-5400000">
            <a:off x="4376500" y="3752450"/>
            <a:ext cx="5211300" cy="16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C3D"/>
              </a:buClr>
              <a:buSzPts val="1200"/>
              <a:buFont typeface="Inter"/>
              <a:buChar char="●"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Political instability is tied to wealth and income inequality.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C3D"/>
              </a:buClr>
              <a:buSzPts val="1200"/>
              <a:buFont typeface="Inter"/>
              <a:buChar char="●"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Economic growth has slowed, especially post-pandemic.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C3D"/>
              </a:buClr>
              <a:buSzPts val="1200"/>
              <a:buFont typeface="Inter"/>
              <a:buChar char="●"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Despite better education outcomes, job opportunities remain unequal.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C3D"/>
              </a:buClr>
              <a:buSzPts val="1200"/>
              <a:buFont typeface="Inter"/>
              <a:buChar char="●"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Wealthier families retain social and economic advantages.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C3D"/>
              </a:buClr>
              <a:buSzPts val="1200"/>
              <a:buFont typeface="Inter"/>
              <a:buChar char="●"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Discrimination in job markets continues to disadvantage certain groups.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Proposed Solution: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C3D"/>
              </a:buClr>
              <a:buSzPts val="1200"/>
              <a:buFont typeface="Inter"/>
              <a:buChar char="●"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Invest in equitable education and job training, especially in rural and low-income areas.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C3D"/>
              </a:buClr>
              <a:buSzPts val="1200"/>
              <a:buFont typeface="Inter"/>
              <a:buChar char="●"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Support anti-discrimination policies in workplaces.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C3D"/>
              </a:buClr>
              <a:buSzPts val="1200"/>
              <a:buFont typeface="Inter"/>
              <a:buChar char="●"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Expand access to tools and networks for youth success.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C3D"/>
              </a:buClr>
              <a:buSzPts val="1200"/>
              <a:buFont typeface="Inter"/>
              <a:buChar char="●"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Address generational poverty by creating opportunities for marginalized groups.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5"/>
          <p:cNvSpPr txBox="1"/>
          <p:nvPr/>
        </p:nvSpPr>
        <p:spPr>
          <a:xfrm rot="-5400000">
            <a:off x="6375900" y="13750"/>
            <a:ext cx="1541100" cy="16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Uniting to promote peace, rights, progress</a:t>
            </a:r>
            <a:endParaRPr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 rot="5400000">
            <a:off x="4324800" y="3670650"/>
            <a:ext cx="1408800" cy="4311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Exemplar</a:t>
            </a:r>
            <a:endParaRPr b="1" sz="1800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