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economist.com/britain/2020/07/30/why-britain-is-more-geographically-unequal-than-any-other-rich-count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commonwealthfund.org/publications/issue-briefs/2023/jan/us-health-care-global-perspective-202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arth.org/longest-river-in-italy-drying-u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carnegieendowment.org/middle-east/diwan/2024/07/immigration-in-france-belies-the-caricatures?lang=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mcgillpolicyassociation.com/latest-articles/2024/01/25/challenges-to-urban-densification-in-canada" TargetMode="External"/></Relationships>
</file>

<file path=ppt/slides/_rels/slide6.xml.rels><?xml version="1.0" encoding="UTF-8" standalone="yes"?><Relationships xmlns="http://schemas.openxmlformats.org/package/2006/relationships"><Relationship Id="rId11" Type="http://schemas.openxmlformats.org/officeDocument/2006/relationships/hyperlink" Target="https://www.reuters.com/world/europe/germanys-struggle-house-refugees-fuels-election-debate-2025-02-12/" TargetMode="External"/><Relationship Id="rId10" Type="http://schemas.openxmlformats.org/officeDocument/2006/relationships/hyperlink" Target="http://earth.org/top-environmental-issues-us/" TargetMode="External"/><Relationship Id="rId13" Type="http://schemas.openxmlformats.org/officeDocument/2006/relationships/hyperlink" Target="https://www.vox.com/politics/24153132/us-border-crisis-mexico-migrant-immigration-asylum" TargetMode="External"/><Relationship Id="rId12" Type="http://schemas.openxmlformats.org/officeDocument/2006/relationships/hyperlink" Target="https://www.bbc.com/news/articles/c203018pr2jo"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arth.org/environmental-issues-in-canada/" TargetMode="External"/><Relationship Id="rId14" Type="http://schemas.openxmlformats.org/officeDocument/2006/relationships/hyperlink" Target="https://www.bushcenter.org/publications/americas-urban-challenge" TargetMode="External"/><Relationship Id="rId5" Type="http://schemas.openxmlformats.org/officeDocument/2006/relationships/hyperlink" Target="https://blogs.lse.ac.uk/inequalities/2024/10/29/the-uks-wealth-gap-has-grown-by-50-in-eight-years/" TargetMode="External"/><Relationship Id="rId6" Type="http://schemas.openxmlformats.org/officeDocument/2006/relationships/hyperlink" Target="https://www.cfr.org/backgrounder/us-inequality-debate" TargetMode="External"/><Relationship Id="rId7" Type="http://schemas.openxmlformats.org/officeDocument/2006/relationships/hyperlink" Target="https://earth.org/air-pollution-in-france/" TargetMode="External"/><Relationship Id="rId8" Type="http://schemas.openxmlformats.org/officeDocument/2006/relationships/hyperlink" Target="https://earth.org/london-heatwav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Britain</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81550" y="731500"/>
            <a:ext cx="6992100" cy="8504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Source: “Why Britain is More Geographically Unequal than Any Other Rich Country,” </a:t>
            </a:r>
            <a:r>
              <a:rPr i="1" lang="en" sz="1150">
                <a:solidFill>
                  <a:schemeClr val="dk1"/>
                </a:solidFill>
                <a:latin typeface="Inter"/>
                <a:ea typeface="Inter"/>
                <a:cs typeface="Inter"/>
                <a:sym typeface="Inter"/>
              </a:rPr>
              <a:t>The Economist</a:t>
            </a:r>
            <a:r>
              <a:rPr lang="en" sz="1150">
                <a:solidFill>
                  <a:schemeClr val="dk1"/>
                </a:solidFill>
                <a:latin typeface="Inter"/>
                <a:ea typeface="Inter"/>
                <a:cs typeface="Inter"/>
                <a:sym typeface="Inter"/>
              </a:rPr>
              <a:t>, July 30, 2020.</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Many wealthy countries contain poor regions. America has the rural South and the Mexican border area; Germany has the former East Germany; Italy has the lower part of the boot. But Britain is unique. On a regional level, it is exceptionally unbalanced, and becoming more so. Look closer, to the towns and cities within those regions, and Britain seems even odder.</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In 2017 The Economist pointed out that the gap between GDP per person in the richest and poorest parts of Britain is larger than in other rich countries. That remains true; indeed, it has grown. The richest bit (Camden and the City of London) is now 30 times richer than the poorest (Ards and North Down in Northern Ireland). Not everybody likes that comparison; some argue that GDP per person is distorted by commuters, and that the data are skewed by the way regional boundaries are drawn….</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No measure is perfect. So Philip McCann, an economist at the University of Sheffield, has compared Britain with other rich countries on 28 of them. He looks at large regions and smaller ones, and uses various yardsticks—GDP, gross value-added and regional disposable income. Britain can be compared with between 10 and 26 other countries. On all 28 of Mr McCann’s measures, Britain is above average for geographical inequality. On six, it comes top. “We’re a world beater”, he says….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North of a line from the Severn estuary to the Wash, and south of Hadrian’s wall, lies an area that (measured by purchasing-power parity) is as poor as the American state of Alabama or the former East Germany. The regions therein—the East and West Midlands, North West, Yorkshire and the Humber, North East, Wales and Northern Ireland—contain 47% of Britain’s population. By contrast, 20% of Germans live in the former Democratic Republic, and only 15% if you exclude Berlin….</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The real economic divide in Britain is not between urban and rural areas, or between big cities and small towns, says Mr McCann. Wealthy regions tend to contain wealthy cities and towns; poor ones have mostly poor cities and towns. The real gap is between regions—or, to look at it another way, between urban areas in poor regions and urban areas in richer ones. The puzzle is why, with the great exceptions of Edinburgh and London, Britain’s large cities do not lift their hinterlands….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People who move to affluent areas tend to be from affluent areas. The government’s Social Mobility Commission has divided places into “hot spots” with lots of opportunities (mostly in London and the south-east), “cool spots” that lack them, and “medium spots” in between. It finds that migration between hot spots is seven times greater than moves from cool spots to hot spots.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Poor places tend to grow too little talent in the first place. When Mr Trueman was at school, a truce existed between teachers and working-class children: “If you weren’t bothered, they weren’t bothered.” These days Maltby’s academy fares better. And in Rotherham, 21% of disadvantaged 18-year-olds from state schools and colleges go on to higher education—not far below the English average of 25%. Still, London is miles ahead: 41% of disadvantaged 18-year-olds there go on to higher education.</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50">
                <a:solidFill>
                  <a:schemeClr val="dk1"/>
                </a:solidFill>
                <a:latin typeface="Inter"/>
                <a:ea typeface="Inter"/>
                <a:cs typeface="Inter"/>
                <a:sym typeface="Inter"/>
              </a:rPr>
              <a:t>Read the full article </a:t>
            </a:r>
            <a:r>
              <a:rPr lang="en" sz="1150" u="sng">
                <a:solidFill>
                  <a:schemeClr val="hlink"/>
                </a:solidFill>
                <a:latin typeface="Inter"/>
                <a:ea typeface="Inter"/>
                <a:cs typeface="Inter"/>
                <a:sym typeface="Inter"/>
                <a:hlinkClick r:id="rId5"/>
              </a:rPr>
              <a:t>here.</a:t>
            </a:r>
            <a:endParaRPr sz="115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United States</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Munira Z. Gunja, Even D. Gumas, Reginald D. Williams II, “U.S. Healthcare From a Global Perspective, 2022: Accelerating Spending, Worsening Outcomes,” </a:t>
            </a:r>
            <a:r>
              <a:rPr i="1" lang="en" sz="1200">
                <a:solidFill>
                  <a:schemeClr val="dk1"/>
                </a:solidFill>
                <a:latin typeface="Inter"/>
                <a:ea typeface="Inter"/>
                <a:cs typeface="Inter"/>
                <a:sym typeface="Inter"/>
              </a:rPr>
              <a:t>The Commonwealth Fund, </a:t>
            </a:r>
            <a:r>
              <a:rPr lang="en" sz="1200">
                <a:solidFill>
                  <a:schemeClr val="dk1"/>
                </a:solidFill>
                <a:latin typeface="Inter"/>
                <a:ea typeface="Inter"/>
                <a:cs typeface="Inter"/>
                <a:sym typeface="Inter"/>
              </a:rPr>
              <a:t>January</a:t>
            </a:r>
            <a:r>
              <a:rPr lang="en" sz="1200">
                <a:solidFill>
                  <a:schemeClr val="dk1"/>
                </a:solidFill>
                <a:latin typeface="Inter"/>
                <a:ea typeface="Inter"/>
                <a:cs typeface="Inter"/>
                <a:sym typeface="Inter"/>
              </a:rPr>
              <a:t> 31, 2023.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the previous edition of</a:t>
            </a:r>
            <a:r>
              <a:rPr i="1" lang="en" sz="1200">
                <a:solidFill>
                  <a:schemeClr val="dk1"/>
                </a:solidFill>
                <a:latin typeface="Inter"/>
                <a:ea typeface="Inter"/>
                <a:cs typeface="Inter"/>
                <a:sym typeface="Inter"/>
              </a:rPr>
              <a:t> U.S. Health Care from a Global Perspective</a:t>
            </a:r>
            <a:r>
              <a:rPr lang="en" sz="1200">
                <a:solidFill>
                  <a:schemeClr val="dk1"/>
                </a:solidFill>
                <a:latin typeface="Inter"/>
                <a:ea typeface="Inter"/>
                <a:cs typeface="Inter"/>
                <a:sym typeface="Inter"/>
              </a:rPr>
              <a:t>, we reported that people in the United States experience the worst health outcomes overall of any high-income nation.1 Americans are more likely to die younger, and from avoidable causes, than residents of peer countries….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All countries in this analysis, except the U.S., guarantee government, or public, health coverage to all their residents. In addition to public coverage, people in several of the countries have the option to also purchase private coverage. In France, nearly the entire population has both private and public insurance.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2021, 8.6 percent of the U.S. population was uninsured.8 The U.S. is the only high-income country where a substantial portion of the population lacks any form of health insurance. Despite high U.S. spending, Americans experience worse health outcomes than their peers around world. For example, life expectancy at birth in the U.S. was 77 years in 2020 — three years lower than the OECD average….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Avoidable mortality refers to deaths that are preventable and treatable. Preventable deaths can be avoided through effective public health measures and through primary prevention, such as nutritional diet and exercise. Treatable mortality can be avoided mainly through timely and effective health care interventions, including regular exams, screenings, and treatment. Since 2015, avoidable deaths have been on the rise in the U.S., which had the highest rate in 2020 of all the countries in our analysis….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2020, the infant mortality rate in the U.S. was 5.4 deaths per 1,000 live births, the highest rate of all the countries in our analysis. In contrast, there were 1.6 deaths per 1,000 live births in Norway.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Women in the U.S. have long had the highest rate of maternal mortality related to complications of pregnancy and childbirth. In 2020, there were nearly 24 maternal deaths for every 100,000 live births in the U.S., more than three times the rate in most of the other high-income countries we studied. A high rate of cesarean section, inadequate prenatal care, and socioeconomic inequalities contributing to chronic illnesses like obesity, diabetes, and heart disease may all help explain high U.S. infant and maternal mortality.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CLIMATE CHANGE &amp; ENVIRONMENT</a:t>
            </a:r>
            <a:r>
              <a:rPr lang="en" sz="1900">
                <a:solidFill>
                  <a:schemeClr val="dk1"/>
                </a:solidFill>
                <a:latin typeface="Halant"/>
                <a:ea typeface="Halant"/>
                <a:cs typeface="Halant"/>
                <a:sym typeface="Halant"/>
              </a:rPr>
              <a:t>: Italy</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381550" y="807700"/>
            <a:ext cx="70866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Martina Igini, “Longest River in Italy Is Drying Up, Threatening Local Agriculture and Hydroelectric Supplies,” </a:t>
            </a:r>
            <a:r>
              <a:rPr i="1" lang="en" sz="1200">
                <a:solidFill>
                  <a:schemeClr val="dk1"/>
                </a:solidFill>
                <a:latin typeface="Inter"/>
                <a:ea typeface="Inter"/>
                <a:cs typeface="Inter"/>
                <a:sym typeface="Inter"/>
              </a:rPr>
              <a:t>Earth.org</a:t>
            </a:r>
            <a:r>
              <a:rPr lang="en" sz="1200">
                <a:solidFill>
                  <a:schemeClr val="dk1"/>
                </a:solidFill>
                <a:latin typeface="Inter"/>
                <a:ea typeface="Inter"/>
                <a:cs typeface="Inter"/>
                <a:sym typeface="Inter"/>
              </a:rPr>
              <a:t>, May 29, 2022.</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Severe droughts, which are a direct consequence of climate change, are affecting countries worldwide – from Africa to North America – bringing huge economic losses, degrading entire ecosystems, and threatening human and animal life. Due to record-breaking high temperatures and a long-lasting absence of precipitation, the longest river in Italy and one of its most important resources is now drying up….</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Across the world in Italy, it is also currently facing a historic drought. Often hit by African heatwaves in the summer months, this year the country has been taken by surprise by its unexpected high temperatures and lack of precipitation during the first months of 2022. This has placed a heavy toll on Italy’s longest and most important river, Po, and is currently facing a severe drought. While water levels usually decrease considerably during summer months, this year it dried up much earlier than expected. As a result, Northern Italy, a climate-vulnerable area, has been dealing with monumental water shortages since March 2022, an extremely ‘worrisome’ trend with potentially catastrophic repercussions on the local and national economies, warns WWF….</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River Po stretches 652 kilometres (405 miles) from the Cottian Alps all the way to the Adriatic Sea near Venice, crossing several important cities in Northern Italy including Turin and Piacenza. The vast valley around it – called the Po Basin or Po Valley (Italian Pianura Padana) – is the main industrial and agricultural area of the country, home to nearly one-third of the total population. The moist and extremely fertile floodplain is reserved for cereal crops such as wheat, barley, and – surprisingly for Europe – rice, a crop that requires heavy irrigation. Hydroelectric stations supply most electricity to surrounding urban areas but the river’s water is also used as coolant in coal and oil power stations….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drought affecting the longest river in Italy has a direct impact on the crops of rice, corn, and soy as well as wheat and other cereals destined to feed livestock. The country, already critically impacted by the wheat and energy shortage triggered by the Ukraine conflict, is now losing its own food supplies and dealing with power shortages.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Despite being extremely fertile, the wheat grown in the Po Basin represents only 36% of the total amount the country needs to produce bread and other bakery products, a staple of Italian cuisine, forcing the country to rely on foreign imports. If the dry season persists, the drastic reduction in yields could potentially further increase the country’s foreign dependency.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France</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Yasmine Zarhloule, “French Immigrant Communities Belie Far-Right Caricatures,” </a:t>
            </a:r>
            <a:r>
              <a:rPr i="1" lang="en" sz="1200">
                <a:solidFill>
                  <a:schemeClr val="dk1"/>
                </a:solidFill>
                <a:latin typeface="Inter"/>
                <a:ea typeface="Inter"/>
                <a:cs typeface="Inter"/>
                <a:sym typeface="Inter"/>
              </a:rPr>
              <a:t>Diwan, Carnegie Endowment for </a:t>
            </a:r>
            <a:r>
              <a:rPr i="1" lang="en" sz="1200">
                <a:solidFill>
                  <a:schemeClr val="dk1"/>
                </a:solidFill>
                <a:latin typeface="Inter"/>
                <a:ea typeface="Inter"/>
                <a:cs typeface="Inter"/>
                <a:sym typeface="Inter"/>
              </a:rPr>
              <a:t>International</a:t>
            </a:r>
            <a:r>
              <a:rPr i="1" lang="en" sz="1200">
                <a:solidFill>
                  <a:schemeClr val="dk1"/>
                </a:solidFill>
                <a:latin typeface="Inter"/>
                <a:ea typeface="Inter"/>
                <a:cs typeface="Inter"/>
                <a:sym typeface="Inter"/>
              </a:rPr>
              <a:t> Peace,</a:t>
            </a:r>
            <a:r>
              <a:rPr lang="en" sz="1200">
                <a:solidFill>
                  <a:schemeClr val="dk1"/>
                </a:solidFill>
                <a:latin typeface="Inter"/>
                <a:ea typeface="Inter"/>
                <a:cs typeface="Inter"/>
                <a:sym typeface="Inter"/>
              </a:rPr>
              <a:t> July 30,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he RN [Rassemblement National] has continuously instrumentalized migration in its rise to mainstream politics. Its efforts to “stop the flood of immigrants” has sent shockwaves through French society and beyond, impacting immigrants, mostly from Muslim and African countries, and their descendants….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normalization of anti-immigrant rhetoric in France is not new and certainly did not begin with the latest European elections. Exclusionary discourse evolved in various forms and contexts. During the 1980s, it was visible in a debate focused on the access to French nationality for postcolonial immigrants who had settled in France, and their children born in the country. In the 1990s and 2000s, it was focused on social problems in the “banlieues,” or suburbs, and the way this was associated with Islam. And again, since 2015, it has touched on asylum seekers and refugees entering Europe.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France counts some 7 million immigrants, or 10.3 percent of the population. In 2021, 48 percent of France’s immigrant population came from Africa, and 62 percent of African migrants came from the Maghreb, or North Africa, a trend that has been stable since the 1980s. When accounting for their descendants, France’s immigrant community is vast and heterogenous, making it difficult to assess their voting patterns without specific data on ethnicity, class, location, and gender. However, the general political and social climate in recent months, following a decade of divisive discourse, has reflected an increasing struggle over belonging.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a study titled “Feelings about Migrant and Belonging” published in 2023 by the Institut National de la Statistique et Des Études Économiques (INSEE), the French national statistics bureau, 44 percent of immigrants regarded their conditions in France to be better than in their country of origin, while a consequential 29 percent stated the opposite. According to the report, the descendants of immigrants tend to be particularly favored relative to the national average when it comes to education, social status, and professional advancement. With respect to belonging, respondents were asked if they “felt at home” in France. Here again, a majority said that they did, with 76 percent of the descendants of immigrants and 63 percent of immigrants responding in the affirmative.* Yet, on the question of whether they were “seen as a French,” despite being born in France and holding French citizenship, 20 percent of descendants said they were not. Among the latter, the majority were of African or North African descent.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 Canada</a:t>
            </a:r>
            <a:endParaRPr sz="19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381550" y="807700"/>
            <a:ext cx="69921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Claire Cheng, “Challenges to Urban Densification in Canada,” </a:t>
            </a:r>
            <a:r>
              <a:rPr i="1" lang="en" sz="1200">
                <a:solidFill>
                  <a:schemeClr val="dk1"/>
                </a:solidFill>
                <a:latin typeface="Inter"/>
                <a:ea typeface="Inter"/>
                <a:cs typeface="Inter"/>
                <a:sym typeface="Inter"/>
              </a:rPr>
              <a:t>McGill Policy Association, </a:t>
            </a:r>
            <a:r>
              <a:rPr lang="en" sz="1200">
                <a:solidFill>
                  <a:schemeClr val="dk1"/>
                </a:solidFill>
                <a:latin typeface="Inter"/>
                <a:ea typeface="Inter"/>
                <a:cs typeface="Inter"/>
                <a:sym typeface="Inter"/>
              </a:rPr>
              <a:t>January 25,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Canada is largely regarded as an urbanized nation. Its large, urban cities ─ such as Toronto, Vancouver, and Montreal ─ conjure vivid images of gleaming cityscapes and bustling metropolises. However, the dynamic urban cores are home to only a minority of the population. In reality, over 80% of residents reside in the sprawling suburban rings surrounding the dense city cores.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These “edge cities” built along the fringes of urban cores were made possible by the widespread use of cars. A personal vehicle provides unparalleled efficiency: the ability to travel long distances with comfort and speed. Cities were planned around the car, resulting in the urban sprawl today. Rows of detached homes, open spaces, and winding streets embody the modern “suburban dream”. It’s no surprise that a majority of the population are drawn to the suburban lifestyle of comfort and convenience.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But Canadians are awakening to a stark reality. Canada’s undersupplied housing market perpetuates high home prices that have persisted despite interest rate hikes from the BOC. Meanwhile, the climate crisis puts sprawling cities under scrutiny, questioning the sustainability of the suburban dream. Despite these challenges, demand for suburban housing is growing. Rising housing costs in urban cores, complemented by the shift to hybrid work-from-home models, have accelerated flight from large urban centres.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traditional measure of sprawl to accommodate suburban growth is approaching its limits. Automobile dependency not only poses environmental concerns, but as cities continue to expand, they will eventually reach a saturation point, producing a traffic gridlock. Additionally, low-density developments ─ notably suburbs ─ are more expensive to maintain. Municipalities must cover a plethora of costs including maintenance, infrastructure repairs, pipes, and roads, which accrue as a city expands ever outwards. As such, costs for new developments from the City of Edmonton to the Peel Region of Ontario to the Halifax Regional Municipality are often projected to exceed revenues.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response to these mounting issues, politicians and urban planners are promoting the “densification” of cities to combat the climate and affordability crises. At its core, densification involves adding infrastructure to existing suburban spaces, effectively accommodating more people per square acre. In the suburban context, densification implies a shift away from the traditional model of standalone homes in large lots in favour of multifamily dwellings and apartments.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807688"/>
            <a:ext cx="6583800" cy="5042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5">
                  <a:extLst>
                    <a:ext uri="{A12FA001-AC4F-418D-AE19-62706E023703}">
                      <ahyp:hlinkClr val="tx"/>
                    </a:ext>
                  </a:extLst>
                </a:hlinkClick>
              </a:rPr>
              <a:t>UK’s Wealth Gap Has Grown by 50% in the Last Eight Years- And Poses a Strategic Risk to the Nation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The US Inequality Debate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7">
                  <a:extLst>
                    <a:ext uri="{A12FA001-AC4F-418D-AE19-62706E023703}">
                      <ahyp:hlinkClr val="tx"/>
                    </a:ext>
                  </a:extLst>
                </a:hlinkClick>
              </a:rPr>
              <a:t>French State to Pay €20 Million Fine For Failing to Tackle Air Pollution in France, Court Rules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8">
                  <a:extLst>
                    <a:ext uri="{A12FA001-AC4F-418D-AE19-62706E023703}">
                      <ahyp:hlinkClr val="tx"/>
                    </a:ext>
                  </a:extLst>
                </a:hlinkClick>
              </a:rPr>
              <a:t>London Braces for 40C Heatwave as Unions Call for the Protection of Workers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9">
                  <a:extLst>
                    <a:ext uri="{A12FA001-AC4F-418D-AE19-62706E023703}">
                      <ahyp:hlinkClr val="tx"/>
                    </a:ext>
                  </a:extLst>
                </a:hlinkClick>
              </a:rPr>
              <a:t>5 Pressing Environmental Issues in Canada in 2024</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Top 6 Environmental Issues the US is Facing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Germany’s Struggle to House Refugees Fuels Election Debate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Tensions Laid Bare as Germans Worry about Immigration Ahead of Election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America’s Misunderstood Border Crisis in 8 Charts</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America’s Urban Challenge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10" name="Google Shape;11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